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3.jpg" ContentType="image/jpeg"/>
  <Override PartName="/ppt/theme/theme2.xml" ContentType="application/vnd.openxmlformats-officedocument.theme+xml"/>
  <Override PartName="/ppt/ink/ink1.xml" ContentType="application/inkml+xml"/>
  <Override PartName="/ppt/media/image9.jpg" ContentType="image/jpeg"/>
  <Override PartName="/ppt/notesSlides/notesSlide1.xml" ContentType="application/vnd.openxmlformats-officedocument.presentationml.notesSlide+xml"/>
  <Override PartName="/ppt/media/image11.jpg" ContentType="image/jpeg"/>
  <Override PartName="/ppt/media/image12.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8" r:id="rId4"/>
    <p:sldId id="259" r:id="rId5"/>
    <p:sldId id="260" r:id="rId6"/>
    <p:sldId id="283" r:id="rId7"/>
    <p:sldId id="261" r:id="rId8"/>
    <p:sldId id="284" r:id="rId9"/>
    <p:sldId id="290" r:id="rId10"/>
    <p:sldId id="280" r:id="rId11"/>
    <p:sldId id="285" r:id="rId12"/>
    <p:sldId id="266" r:id="rId13"/>
    <p:sldId id="267" r:id="rId14"/>
    <p:sldId id="268" r:id="rId15"/>
  </p:sldIdLst>
  <p:sldSz cx="20104100" cy="11309350"/>
  <p:notesSz cx="20104100" cy="113093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519"/>
    <p:restoredTop sz="94802"/>
  </p:normalViewPr>
  <p:slideViewPr>
    <p:cSldViewPr>
      <p:cViewPr varScale="1">
        <p:scale>
          <a:sx n="105" d="100"/>
          <a:sy n="105" d="100"/>
        </p:scale>
        <p:origin x="2520" y="496"/>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2-21T00:25:37.054"/>
    </inkml:context>
    <inkml:brush xml:id="br0">
      <inkml:brushProperty name="width" value="0.035" units="cm"/>
      <inkml:brushProperty name="height" value="0.035" units="cm"/>
    </inkml:brush>
  </inkml:definitions>
  <inkml:trace contextRef="#ctx0" brushRef="#br0">0 1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CAA728A7-F6B4-1C47-8CB0-D2AE1D02527B}" type="datetimeFigureOut">
              <a:rPr lang="en-US" smtClean="0"/>
              <a:t>3/5/26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D0795DFE-BB29-F34D-9C6C-0CF178D2E0F8}" type="slidenum">
              <a:rPr lang="en-US" smtClean="0"/>
              <a:t>‹#›</a:t>
            </a:fld>
            <a:endParaRPr lang="en-US"/>
          </a:p>
        </p:txBody>
      </p:sp>
    </p:spTree>
    <p:extLst>
      <p:ext uri="{BB962C8B-B14F-4D97-AF65-F5344CB8AC3E}">
        <p14:creationId xmlns:p14="http://schemas.microsoft.com/office/powerpoint/2010/main" val="4153322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795DFE-BB29-F34D-9C6C-0CF178D2E0F8}" type="slidenum">
              <a:rPr lang="en-US" smtClean="0"/>
              <a:t>5</a:t>
            </a:fld>
            <a:endParaRPr lang="en-US"/>
          </a:p>
        </p:txBody>
      </p:sp>
    </p:spTree>
    <p:extLst>
      <p:ext uri="{BB962C8B-B14F-4D97-AF65-F5344CB8AC3E}">
        <p14:creationId xmlns:p14="http://schemas.microsoft.com/office/powerpoint/2010/main" val="3183174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13087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0" y="0"/>
            <a:ext cx="20104100" cy="11308556"/>
          </a:xfrm>
          <a:prstGeom prst="rect">
            <a:avLst/>
          </a:prstGeom>
        </p:spPr>
      </p:pic>
      <p:sp>
        <p:nvSpPr>
          <p:cNvPr id="2" name="Holder 2"/>
          <p:cNvSpPr>
            <a:spLocks noGrp="1"/>
          </p:cNvSpPr>
          <p:nvPr>
            <p:ph type="ctrTitle"/>
          </p:nvPr>
        </p:nvSpPr>
        <p:spPr>
          <a:xfrm>
            <a:off x="7474609" y="1421810"/>
            <a:ext cx="5154881" cy="729614"/>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subTitle" idx="4"/>
          </p:nvPr>
        </p:nvSpPr>
        <p:spPr>
          <a:xfrm>
            <a:off x="3015615" y="6333236"/>
            <a:ext cx="14072870" cy="2827337"/>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Holder 4"/>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
        <p:nvSpPr>
          <p:cNvPr id="2" name="object 2">
            <a:extLst>
              <a:ext uri="{FF2B5EF4-FFF2-40B4-BE49-F238E27FC236}">
                <a16:creationId xmlns:a16="http://schemas.microsoft.com/office/drawing/2014/main" id="{9476A5D6-870E-F8AB-41A6-8B739B802CDC}"/>
              </a:ext>
            </a:extLst>
          </p:cNvPr>
          <p:cNvSpPr txBox="1"/>
          <p:nvPr userDrawn="1"/>
        </p:nvSpPr>
        <p:spPr>
          <a:xfrm>
            <a:off x="7080306" y="118186"/>
            <a:ext cx="5943544" cy="385362"/>
          </a:xfrm>
          <a:prstGeom prst="rect">
            <a:avLst/>
          </a:prstGeom>
        </p:spPr>
        <p:txBody>
          <a:bodyPr vert="horz" wrap="square" lIns="0" tIns="15875" rIns="0" bIns="0" rtlCol="0">
            <a:spAutoFit/>
          </a:bodyPr>
          <a:lstStyle/>
          <a:p>
            <a:pPr marL="12700" algn="ctr">
              <a:spcBef>
                <a:spcPts val="110"/>
              </a:spcBef>
            </a:pPr>
            <a:r>
              <a:rPr lang="en-US" sz="2400" b="1" dirty="0">
                <a:solidFill>
                  <a:srgbClr val="FFFFFF"/>
                </a:solidFill>
                <a:latin typeface="Barlow"/>
              </a:rPr>
              <a:t>Annotated Bibliography</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1047115"/>
          </a:xfrm>
          <a:custGeom>
            <a:avLst/>
            <a:gdLst/>
            <a:ahLst/>
            <a:cxnLst/>
            <a:rect l="l" t="t" r="r" b="b"/>
            <a:pathLst>
              <a:path w="20104100" h="1047115">
                <a:moveTo>
                  <a:pt x="20104099" y="0"/>
                </a:moveTo>
                <a:lnTo>
                  <a:pt x="0" y="0"/>
                </a:lnTo>
                <a:lnTo>
                  <a:pt x="0" y="1047088"/>
                </a:lnTo>
                <a:lnTo>
                  <a:pt x="20104099" y="1047088"/>
                </a:lnTo>
                <a:lnTo>
                  <a:pt x="20104099" y="0"/>
                </a:lnTo>
                <a:close/>
              </a:path>
            </a:pathLst>
          </a:custGeom>
          <a:solidFill>
            <a:srgbClr val="306CB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sz="half" idx="2"/>
          </p:nvPr>
        </p:nvSpPr>
        <p:spPr>
          <a:xfrm>
            <a:off x="1005205" y="2601150"/>
            <a:ext cx="8745284" cy="746417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227824" y="3122741"/>
            <a:ext cx="6720840" cy="6689090"/>
          </a:xfrm>
          <a:prstGeom prst="rect">
            <a:avLst/>
          </a:prstGeom>
        </p:spPr>
        <p:txBody>
          <a:bodyPr wrap="square" lIns="0" tIns="0" rIns="0" bIns="0">
            <a:spAutoFit/>
          </a:bodyPr>
          <a:lstStyle>
            <a:lvl1pPr>
              <a:defRPr sz="3050" b="1" i="0">
                <a:solidFill>
                  <a:schemeClr val="tx1"/>
                </a:solidFill>
                <a:latin typeface="Barlow SemiBold"/>
                <a:cs typeface="Barlow SemiBold"/>
              </a:defRPr>
            </a:lvl1pPr>
          </a:lstStyle>
          <a:p>
            <a:endParaRPr/>
          </a:p>
        </p:txBody>
      </p:sp>
      <p:sp>
        <p:nvSpPr>
          <p:cNvPr id="5" name="Holder 5"/>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7" name="Holder 7"/>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50" b="1" i="0">
                <a:solidFill>
                  <a:schemeClr val="tx1"/>
                </a:solidFill>
                <a:latin typeface="Barlow"/>
                <a:cs typeface="Barlow"/>
              </a:defRPr>
            </a:lvl1pPr>
          </a:lstStyle>
          <a:p>
            <a:endParaRPr/>
          </a:p>
        </p:txBody>
      </p:sp>
      <p:sp>
        <p:nvSpPr>
          <p:cNvPr id="3" name="Holder 3"/>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5" name="Holder 5"/>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3/5/26</a:t>
            </a:fld>
            <a:endParaRPr lang="en-US"/>
          </a:p>
        </p:txBody>
      </p:sp>
      <p:sp>
        <p:nvSpPr>
          <p:cNvPr id="4" name="Holder 4"/>
          <p:cNvSpPr>
            <a:spLocks noGrp="1"/>
          </p:cNvSpPr>
          <p:nvPr>
            <p:ph type="sldNum" sz="quarter" idx="7"/>
          </p:nvPr>
        </p:nvSpPr>
        <p:spPr/>
        <p:txBody>
          <a:bodyPr lIns="0" tIns="0" rIns="0" bIns="0"/>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pic>
        <p:nvPicPr>
          <p:cNvPr id="5" name="Picture 4" descr="A blue and white logo&#10;&#10;AI-generated content may be incorrect.">
            <a:extLst>
              <a:ext uri="{FF2B5EF4-FFF2-40B4-BE49-F238E27FC236}">
                <a16:creationId xmlns:a16="http://schemas.microsoft.com/office/drawing/2014/main" id="{840A4D31-4001-3A18-40EC-F11A5F8BD6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
        <p:nvSpPr>
          <p:cNvPr id="6" name="object 2">
            <a:extLst>
              <a:ext uri="{FF2B5EF4-FFF2-40B4-BE49-F238E27FC236}">
                <a16:creationId xmlns:a16="http://schemas.microsoft.com/office/drawing/2014/main" id="{AEA413C1-E864-4C27-AF8F-C8ED7309A784}"/>
              </a:ext>
            </a:extLst>
          </p:cNvPr>
          <p:cNvSpPr txBox="1"/>
          <p:nvPr userDrawn="1"/>
        </p:nvSpPr>
        <p:spPr>
          <a:xfrm>
            <a:off x="7080306" y="118186"/>
            <a:ext cx="5943544" cy="385362"/>
          </a:xfrm>
          <a:prstGeom prst="rect">
            <a:avLst/>
          </a:prstGeom>
        </p:spPr>
        <p:txBody>
          <a:bodyPr vert="horz" wrap="square" lIns="0" tIns="15875" rIns="0" bIns="0" rtlCol="0">
            <a:spAutoFit/>
          </a:bodyPr>
          <a:lstStyle/>
          <a:p>
            <a:pPr marL="12700" algn="ctr">
              <a:spcBef>
                <a:spcPts val="110"/>
              </a:spcBef>
            </a:pPr>
            <a:r>
              <a:rPr lang="en-US" sz="2400" b="1" dirty="0">
                <a:solidFill>
                  <a:srgbClr val="FFFFFF"/>
                </a:solidFill>
                <a:latin typeface="Barlow"/>
              </a:rPr>
              <a:t>Annotated Bibliography</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20104100" cy="628650"/>
          </a:xfrm>
          <a:custGeom>
            <a:avLst/>
            <a:gdLst/>
            <a:ahLst/>
            <a:cxnLst/>
            <a:rect l="l" t="t" r="r" b="b"/>
            <a:pathLst>
              <a:path w="20104100" h="628650">
                <a:moveTo>
                  <a:pt x="20104099" y="0"/>
                </a:moveTo>
                <a:lnTo>
                  <a:pt x="0" y="0"/>
                </a:lnTo>
                <a:lnTo>
                  <a:pt x="0" y="628253"/>
                </a:lnTo>
                <a:lnTo>
                  <a:pt x="20104099" y="628253"/>
                </a:lnTo>
                <a:lnTo>
                  <a:pt x="20104099" y="0"/>
                </a:lnTo>
                <a:close/>
              </a:path>
            </a:pathLst>
          </a:custGeom>
          <a:solidFill>
            <a:srgbClr val="306CB5"/>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18166179" y="104708"/>
            <a:ext cx="1309666" cy="417421"/>
          </a:xfrm>
          <a:prstGeom prst="rect">
            <a:avLst/>
          </a:prstGeom>
        </p:spPr>
      </p:pic>
      <p:sp>
        <p:nvSpPr>
          <p:cNvPr id="2" name="Holder 2"/>
          <p:cNvSpPr>
            <a:spLocks noGrp="1"/>
          </p:cNvSpPr>
          <p:nvPr>
            <p:ph type="title"/>
          </p:nvPr>
        </p:nvSpPr>
        <p:spPr>
          <a:xfrm>
            <a:off x="746620" y="914935"/>
            <a:ext cx="5653405" cy="880110"/>
          </a:xfrm>
          <a:prstGeom prst="rect">
            <a:avLst/>
          </a:prstGeom>
        </p:spPr>
        <p:txBody>
          <a:bodyPr wrap="square" lIns="0" tIns="0" rIns="0" bIns="0">
            <a:spAutoFit/>
          </a:bodyPr>
          <a:lstStyle>
            <a:lvl1pPr>
              <a:defRPr sz="3450" b="1" i="0">
                <a:solidFill>
                  <a:schemeClr val="tx1"/>
                </a:solidFill>
                <a:latin typeface="Barlow"/>
                <a:cs typeface="Barlow"/>
              </a:defRPr>
            </a:lvl1pPr>
          </a:lstStyle>
          <a:p>
            <a:endParaRPr/>
          </a:p>
        </p:txBody>
      </p:sp>
      <p:sp>
        <p:nvSpPr>
          <p:cNvPr id="3" name="Holder 3"/>
          <p:cNvSpPr>
            <a:spLocks noGrp="1"/>
          </p:cNvSpPr>
          <p:nvPr>
            <p:ph type="body" idx="1"/>
          </p:nvPr>
        </p:nvSpPr>
        <p:spPr>
          <a:xfrm>
            <a:off x="1777821" y="2440894"/>
            <a:ext cx="17355820" cy="7592695"/>
          </a:xfrm>
          <a:prstGeom prst="rect">
            <a:avLst/>
          </a:prstGeom>
        </p:spPr>
        <p:txBody>
          <a:bodyPr wrap="square" lIns="0" tIns="0" rIns="0" bIns="0">
            <a:spAutoFit/>
          </a:bodyPr>
          <a:lstStyle>
            <a:lvl1pPr>
              <a:defRPr sz="3050" b="0" i="0">
                <a:solidFill>
                  <a:schemeClr val="tx1"/>
                </a:solidFill>
                <a:latin typeface="Barlow"/>
                <a:cs typeface="Barlow"/>
              </a:defRPr>
            </a:lvl1pPr>
          </a:lstStyle>
          <a:p>
            <a:endParaRPr/>
          </a:p>
        </p:txBody>
      </p:sp>
      <p:sp>
        <p:nvSpPr>
          <p:cNvPr id="4" name="Holder 4"/>
          <p:cNvSpPr>
            <a:spLocks noGrp="1"/>
          </p:cNvSpPr>
          <p:nvPr>
            <p:ph type="ftr" sz="quarter" idx="5"/>
          </p:nvPr>
        </p:nvSpPr>
        <p:spPr>
          <a:xfrm>
            <a:off x="615553" y="10844559"/>
            <a:ext cx="2348865" cy="226695"/>
          </a:xfrm>
          <a:prstGeom prst="rect">
            <a:avLst/>
          </a:prstGeom>
        </p:spPr>
        <p:txBody>
          <a:bodyPr wrap="square" lIns="0" tIns="0" rIns="0" bIns="0">
            <a:spAutoFit/>
          </a:bodyPr>
          <a:lstStyle>
            <a:lvl1pPr>
              <a:defRPr sz="1300" b="0" i="0">
                <a:solidFill>
                  <a:schemeClr val="tx1"/>
                </a:solidFill>
                <a:latin typeface="Barlow"/>
                <a:cs typeface="Barlow"/>
              </a:defRPr>
            </a:lvl1p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Holder 5"/>
          <p:cNvSpPr>
            <a:spLocks noGrp="1"/>
          </p:cNvSpPr>
          <p:nvPr>
            <p:ph type="dt" sz="half" idx="6"/>
          </p:nvPr>
        </p:nvSpPr>
        <p:spPr>
          <a:xfrm>
            <a:off x="1005205" y="10517696"/>
            <a:ext cx="4623943" cy="56546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3/5/26</a:t>
            </a:fld>
            <a:endParaRPr lang="en-US"/>
          </a:p>
        </p:txBody>
      </p:sp>
      <p:sp>
        <p:nvSpPr>
          <p:cNvPr id="6" name="Holder 6"/>
          <p:cNvSpPr>
            <a:spLocks noGrp="1"/>
          </p:cNvSpPr>
          <p:nvPr>
            <p:ph type="sldNum" sz="quarter" idx="7"/>
          </p:nvPr>
        </p:nvSpPr>
        <p:spPr>
          <a:xfrm>
            <a:off x="19192248" y="10719957"/>
            <a:ext cx="334644" cy="377825"/>
          </a:xfrm>
          <a:prstGeom prst="rect">
            <a:avLst/>
          </a:prstGeom>
        </p:spPr>
        <p:txBody>
          <a:bodyPr wrap="square" lIns="0" tIns="0" rIns="0" bIns="0">
            <a:spAutoFit/>
          </a:bodyPr>
          <a:lstStyle>
            <a:lvl1pPr>
              <a:defRPr sz="2300" b="1" i="0">
                <a:solidFill>
                  <a:schemeClr val="tx1"/>
                </a:solidFill>
                <a:latin typeface="Barlow"/>
                <a:cs typeface="Barlow"/>
              </a:defRPr>
            </a:lvl1pPr>
          </a:lstStyle>
          <a:p>
            <a:pPr marL="12700">
              <a:lnSpc>
                <a:spcPct val="100000"/>
              </a:lnSpc>
              <a:spcBef>
                <a:spcPts val="105"/>
              </a:spcBef>
            </a:pP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image" Target="../media/image6.png"/><Relationship Id="rId3" Type="http://schemas.openxmlformats.org/officeDocument/2006/relationships/slide" Target="slide12.xml"/><Relationship Id="rId7" Type="http://schemas.openxmlformats.org/officeDocument/2006/relationships/slide" Target="slide10.xml"/><Relationship Id="rId12" Type="http://schemas.openxmlformats.org/officeDocument/2006/relationships/image" Target="../media/image5.png"/><Relationship Id="rId2" Type="http://schemas.openxmlformats.org/officeDocument/2006/relationships/slide" Target="slide5.xml"/><Relationship Id="rId16" Type="http://schemas.openxmlformats.org/officeDocument/2006/relationships/image" Target="../media/image3.jpg"/><Relationship Id="rId1" Type="http://schemas.openxmlformats.org/officeDocument/2006/relationships/slideLayout" Target="../slideLayouts/slideLayout3.xml"/><Relationship Id="rId6" Type="http://schemas.openxmlformats.org/officeDocument/2006/relationships/slide" Target="slide11.xml"/><Relationship Id="rId11" Type="http://schemas.openxmlformats.org/officeDocument/2006/relationships/image" Target="../media/image4.png"/><Relationship Id="rId5" Type="http://schemas.openxmlformats.org/officeDocument/2006/relationships/slide" Target="slide13.xml"/><Relationship Id="rId15" Type="http://schemas.openxmlformats.org/officeDocument/2006/relationships/image" Target="../media/image7.png"/><Relationship Id="rId10" Type="http://schemas.openxmlformats.org/officeDocument/2006/relationships/slide" Target="slide6.xml"/><Relationship Id="rId4" Type="http://schemas.openxmlformats.org/officeDocument/2006/relationships/slide" Target="slide14.xml"/><Relationship Id="rId9" Type="http://schemas.openxmlformats.org/officeDocument/2006/relationships/slide" Target="slide7.xml"/><Relationship Id="rId1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academic.eb.com/?target=%2Flevels%2Fcollegiate"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academic.eb.com/levels/collegiate"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79450" y="4393123"/>
            <a:ext cx="18745199" cy="1490152"/>
          </a:xfrm>
          <a:prstGeom prst="rect">
            <a:avLst/>
          </a:prstGeom>
        </p:spPr>
        <p:txBody>
          <a:bodyPr vert="horz" wrap="square" lIns="0" tIns="12700" rIns="0" bIns="0" rtlCol="0">
            <a:spAutoFit/>
          </a:bodyPr>
          <a:lstStyle/>
          <a:p>
            <a:pPr algn="ctr"/>
            <a:r>
              <a:rPr lang="en-US" sz="9600" b="1" dirty="0">
                <a:solidFill>
                  <a:schemeClr val="bg1"/>
                </a:solidFill>
              </a:rPr>
              <a:t>Annotated Bibliography</a:t>
            </a:r>
          </a:p>
        </p:txBody>
      </p:sp>
      <p:sp>
        <p:nvSpPr>
          <p:cNvPr id="4" name="object 4" descr="$PPTXTitle"/>
          <p:cNvSpPr txBox="1">
            <a:spLocks noGrp="1"/>
          </p:cNvSpPr>
          <p:nvPr>
            <p:ph type="ctrTitle"/>
          </p:nvPr>
        </p:nvSpPr>
        <p:spPr>
          <a:prstGeom prst="rect">
            <a:avLst/>
          </a:prstGeom>
        </p:spPr>
        <p:txBody>
          <a:bodyPr vert="horz" wrap="square" lIns="0" tIns="14604" rIns="0" bIns="0" rtlCol="0">
            <a:spAutoFit/>
          </a:bodyPr>
          <a:lstStyle/>
          <a:p>
            <a:pPr marL="12700">
              <a:lnSpc>
                <a:spcPct val="100000"/>
              </a:lnSpc>
              <a:spcBef>
                <a:spcPts val="114"/>
              </a:spcBef>
            </a:pPr>
            <a:r>
              <a:rPr sz="4600" dirty="0">
                <a:solidFill>
                  <a:srgbClr val="FFFFFF"/>
                </a:solidFill>
              </a:rPr>
              <a:t>ACADEMIC</a:t>
            </a:r>
            <a:r>
              <a:rPr sz="4600" spc="-175" dirty="0">
                <a:solidFill>
                  <a:srgbClr val="FFFFFF"/>
                </a:solidFill>
              </a:rPr>
              <a:t> </a:t>
            </a:r>
            <a:r>
              <a:rPr sz="4600" spc="-10" dirty="0">
                <a:solidFill>
                  <a:srgbClr val="FFFFFF"/>
                </a:solidFill>
              </a:rPr>
              <a:t>TOOLKIT</a:t>
            </a:r>
            <a:endParaRPr sz="4600" dirty="0"/>
          </a:p>
        </p:txBody>
      </p:sp>
      <p:pic>
        <p:nvPicPr>
          <p:cNvPr id="5" name="Picture 4" descr="A blue and white logo&#10;&#10;AI-generated content may be incorrect.">
            <a:extLst>
              <a:ext uri="{FF2B5EF4-FFF2-40B4-BE49-F238E27FC236}">
                <a16:creationId xmlns:a16="http://schemas.microsoft.com/office/drawing/2014/main" id="{8930F2F8-A5A0-C7B1-478D-CD4C43A89E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7044" y="8730620"/>
            <a:ext cx="4211819" cy="1386390"/>
          </a:xfrm>
          <a:prstGeom prst="round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246A0-5DA6-FA3C-9B0C-4A499819D536}"/>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4A2880F-0A6F-9BB1-0560-E8A0F54D7EFC}"/>
              </a:ext>
            </a:extLst>
          </p:cNvPr>
          <p:cNvSpPr txBox="1"/>
          <p:nvPr/>
        </p:nvSpPr>
        <p:spPr>
          <a:xfrm>
            <a:off x="584957" y="2767911"/>
            <a:ext cx="17315693" cy="5260799"/>
          </a:xfrm>
          <a:prstGeom prst="rect">
            <a:avLst/>
          </a:prstGeom>
        </p:spPr>
        <p:txBody>
          <a:bodyPr wrap="square">
            <a:spAutoFit/>
          </a:bodyPr>
          <a:lstStyle/>
          <a:p>
            <a:pPr marL="865188" indent="-865188" algn="l">
              <a:spcBef>
                <a:spcPts val="2250"/>
              </a:spcBef>
            </a:pPr>
            <a:r>
              <a:rPr lang="en-US" sz="5600" b="1" dirty="0"/>
              <a:t>5.	Align Annotations with Research Goals</a:t>
            </a:r>
          </a:p>
          <a:p>
            <a:pPr marL="1352550" marR="933450" lvl="0" indent="10160" algn="l" defTabSz="914400" rtl="0" eaLnBrk="0" fontAlgn="base" latinLnBrk="0" hangingPunct="0">
              <a:lnSpc>
                <a:spcPct val="130000"/>
              </a:lnSpc>
              <a:spcBef>
                <a:spcPts val="1800"/>
              </a:spcBef>
              <a:spcAft>
                <a:spcPct val="0"/>
              </a:spcAft>
              <a:buClrTx/>
              <a:buSzTx/>
              <a:buFontTx/>
              <a:buNone/>
              <a:tabLst/>
            </a:pPr>
            <a:r>
              <a:rPr lang="en-US" altLang="en-US" sz="3050" spc="-35" dirty="0">
                <a:latin typeface="Barlow"/>
              </a:rPr>
              <a:t>Use annotations to clarify how each source supports your research focus.</a:t>
            </a:r>
          </a:p>
          <a:p>
            <a:pPr marL="2065338" marR="933450" lvl="1" indent="-692150" algn="l" defTabSz="914400" rtl="0" eaLnBrk="0" fontAlgn="base" latinLnBrk="0" hangingPunct="0">
              <a:lnSpc>
                <a:spcPct val="140000"/>
              </a:lnSpc>
              <a:spcBef>
                <a:spcPts val="1800"/>
              </a:spcBef>
              <a:spcAft>
                <a:spcPct val="0"/>
              </a:spcAft>
              <a:buClrTx/>
              <a:buSzTx/>
              <a:buFont typeface="Arial" panose="020B0604020202020204" pitchFamily="34" charset="0"/>
              <a:buChar char="•"/>
              <a:tabLst/>
            </a:pPr>
            <a:r>
              <a:rPr lang="en-US" altLang="en-US" sz="3050" spc="-40" dirty="0">
                <a:latin typeface="Barlow"/>
              </a:rPr>
              <a:t>Identify connections between sources.</a:t>
            </a:r>
          </a:p>
          <a:p>
            <a:pPr marL="2065338" marR="933450" lvl="1" indent="-692150" algn="l" defTabSz="914400" rtl="0" eaLnBrk="0" fontAlgn="base" latinLnBrk="0" hangingPunct="0">
              <a:lnSpc>
                <a:spcPct val="140000"/>
              </a:lnSpc>
              <a:spcBef>
                <a:spcPts val="1800"/>
              </a:spcBef>
              <a:spcAft>
                <a:spcPct val="0"/>
              </a:spcAft>
              <a:buClrTx/>
              <a:buSzTx/>
              <a:buFont typeface="Arial" panose="020B0604020202020204" pitchFamily="34" charset="0"/>
              <a:buChar char="•"/>
              <a:tabLst/>
            </a:pPr>
            <a:r>
              <a:rPr lang="en-US" altLang="en-US" sz="3050" spc="-40" dirty="0">
                <a:latin typeface="Barlow"/>
              </a:rPr>
              <a:t>Note areas of agreement or disagreement.</a:t>
            </a:r>
          </a:p>
          <a:p>
            <a:pPr marL="2065338" marR="933450" lvl="1" indent="-692150" algn="l" defTabSz="914400" rtl="0" eaLnBrk="0" fontAlgn="base" latinLnBrk="0" hangingPunct="0">
              <a:lnSpc>
                <a:spcPct val="140000"/>
              </a:lnSpc>
              <a:spcBef>
                <a:spcPts val="1800"/>
              </a:spcBef>
              <a:spcAft>
                <a:spcPct val="0"/>
              </a:spcAft>
              <a:buClrTx/>
              <a:buSzTx/>
              <a:buFont typeface="Arial" panose="020B0604020202020204" pitchFamily="34" charset="0"/>
              <a:buChar char="•"/>
              <a:tabLst/>
            </a:pPr>
            <a:r>
              <a:rPr lang="en-US" altLang="en-US" sz="3050" spc="-40" dirty="0">
                <a:latin typeface="Barlow"/>
              </a:rPr>
              <a:t>Highlight key themes or trends.</a:t>
            </a:r>
          </a:p>
          <a:p>
            <a:pPr marL="2065338" marR="933450" lvl="1" indent="-692150" algn="l" defTabSz="914400" rtl="0" eaLnBrk="0" fontAlgn="base" latinLnBrk="0" hangingPunct="0">
              <a:lnSpc>
                <a:spcPct val="140000"/>
              </a:lnSpc>
              <a:spcBef>
                <a:spcPts val="1800"/>
              </a:spcBef>
              <a:spcAft>
                <a:spcPct val="0"/>
              </a:spcAft>
              <a:buClrTx/>
              <a:buSzTx/>
              <a:buFont typeface="Arial" panose="020B0604020202020204" pitchFamily="34" charset="0"/>
              <a:buChar char="•"/>
              <a:tabLst/>
            </a:pPr>
            <a:r>
              <a:rPr lang="en-US" altLang="en-US" sz="3050" spc="-40" dirty="0">
                <a:latin typeface="Barlow"/>
              </a:rPr>
              <a:t>Identify gaps in the existing research.</a:t>
            </a:r>
          </a:p>
        </p:txBody>
      </p:sp>
      <p:sp>
        <p:nvSpPr>
          <p:cNvPr id="3" name="object 3">
            <a:extLst>
              <a:ext uri="{FF2B5EF4-FFF2-40B4-BE49-F238E27FC236}">
                <a16:creationId xmlns:a16="http://schemas.microsoft.com/office/drawing/2014/main" id="{95E395C1-4CD4-88BA-7D5B-8E07AB77E536}"/>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a:extLst>
              <a:ext uri="{FF2B5EF4-FFF2-40B4-BE49-F238E27FC236}">
                <a16:creationId xmlns:a16="http://schemas.microsoft.com/office/drawing/2014/main" id="{0ACDE2B6-3BD4-4F74-8E76-F75A6069E458}"/>
              </a:ext>
            </a:extLst>
          </p:cNvPr>
          <p:cNvSpPr/>
          <p:nvPr/>
        </p:nvSpPr>
        <p:spPr>
          <a:xfrm>
            <a:off x="1521460"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a:extLst>
              <a:ext uri="{FF2B5EF4-FFF2-40B4-BE49-F238E27FC236}">
                <a16:creationId xmlns:a16="http://schemas.microsoft.com/office/drawing/2014/main" id="{7777DD35-EC3D-BB13-5B8A-CD3D3A9C0931}"/>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B63DD43C-7B99-462B-AE85-A2732B5CB2CD}"/>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CB963F5B-C4E0-55BE-6E2F-1DDCC4AF6AA1}"/>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F9AF8919-C384-0F20-4879-6DA613BEA77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9D595EEE-E4C9-6BE5-04FF-CFC394C713AE}"/>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10</a:t>
            </a:fld>
            <a:endParaRPr spc="-25" dirty="0"/>
          </a:p>
        </p:txBody>
      </p:sp>
      <p:sp>
        <p:nvSpPr>
          <p:cNvPr id="15" name="object 15">
            <a:extLst>
              <a:ext uri="{FF2B5EF4-FFF2-40B4-BE49-F238E27FC236}">
                <a16:creationId xmlns:a16="http://schemas.microsoft.com/office/drawing/2014/main" id="{C87E9312-0851-996B-2B6D-ADCD77B2E626}"/>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6146" name="Picture 2" descr="unchecked">
            <a:extLst>
              <a:ext uri="{FF2B5EF4-FFF2-40B4-BE49-F238E27FC236}">
                <a16:creationId xmlns:a16="http://schemas.microsoft.com/office/drawing/2014/main" id="{87778E11-E3B6-EED5-0465-2C6BAC4A88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413" y="-525463"/>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19" name="Rounded Rectangle 18">
            <a:extLst>
              <a:ext uri="{FF2B5EF4-FFF2-40B4-BE49-F238E27FC236}">
                <a16:creationId xmlns:a16="http://schemas.microsoft.com/office/drawing/2014/main" id="{C477029A-CB18-041E-7BDD-C85EBC13036F}"/>
              </a:ext>
            </a:extLst>
          </p:cNvPr>
          <p:cNvSpPr/>
          <p:nvPr/>
        </p:nvSpPr>
        <p:spPr>
          <a:xfrm>
            <a:off x="11042650" y="5002220"/>
            <a:ext cx="7168450" cy="3810000"/>
          </a:xfrm>
          <a:prstGeom prst="roundRect">
            <a:avLst>
              <a:gd name="adj" fmla="val 6301"/>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TextBox 19">
            <a:extLst>
              <a:ext uri="{FF2B5EF4-FFF2-40B4-BE49-F238E27FC236}">
                <a16:creationId xmlns:a16="http://schemas.microsoft.com/office/drawing/2014/main" id="{AF37856D-5AA5-B4FB-9E9F-48A746C8F240}"/>
              </a:ext>
            </a:extLst>
          </p:cNvPr>
          <p:cNvSpPr txBox="1"/>
          <p:nvPr/>
        </p:nvSpPr>
        <p:spPr>
          <a:xfrm>
            <a:off x="11271250" y="5215621"/>
            <a:ext cx="6783648" cy="3291799"/>
          </a:xfrm>
          <a:prstGeom prst="rect">
            <a:avLst/>
          </a:prstGeom>
          <a:noFill/>
        </p:spPr>
        <p:txBody>
          <a:bodyPr wrap="square">
            <a:spAutoFit/>
          </a:bodyPr>
          <a:lstStyle/>
          <a:p>
            <a:pPr>
              <a:lnSpc>
                <a:spcPct val="140000"/>
              </a:lnSpc>
            </a:pPr>
            <a:r>
              <a:rPr lang="en-US" sz="3050" b="1" spc="-40" dirty="0">
                <a:latin typeface="Barlow"/>
              </a:rPr>
              <a:t>Note: </a:t>
            </a:r>
            <a:r>
              <a:rPr lang="en-US" sz="3050" i="1" spc="-40" dirty="0">
                <a:latin typeface="Barlow"/>
              </a:rPr>
              <a:t>Annotated bibliographies are not static documents. As research evolves, annotations should be revised to reflect new insights or refined research questions.</a:t>
            </a:r>
          </a:p>
        </p:txBody>
      </p:sp>
    </p:spTree>
    <p:extLst>
      <p:ext uri="{BB962C8B-B14F-4D97-AF65-F5344CB8AC3E}">
        <p14:creationId xmlns:p14="http://schemas.microsoft.com/office/powerpoint/2010/main" val="2311453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B694A-02C9-E8ED-A153-017B7EE052CE}"/>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F7C2E3D6-F7EF-FAA8-D7A6-7EFB011B552E}"/>
              </a:ext>
            </a:extLst>
          </p:cNvPr>
          <p:cNvSpPr txBox="1"/>
          <p:nvPr/>
        </p:nvSpPr>
        <p:spPr>
          <a:xfrm>
            <a:off x="584957" y="2767911"/>
            <a:ext cx="19519143" cy="5260799"/>
          </a:xfrm>
          <a:prstGeom prst="rect">
            <a:avLst/>
          </a:prstGeom>
        </p:spPr>
        <p:txBody>
          <a:bodyPr wrap="square">
            <a:spAutoFit/>
          </a:bodyPr>
          <a:lstStyle/>
          <a:p>
            <a:pPr marL="914400" indent="-914400" algn="l">
              <a:spcBef>
                <a:spcPts val="2250"/>
              </a:spcBef>
              <a:buFont typeface="+mj-lt"/>
              <a:buAutoNum type="arabicPeriod" startAt="6"/>
            </a:pPr>
            <a:r>
              <a:rPr lang="en-US" sz="5600" b="1" dirty="0"/>
              <a:t>Organize and Maintain Your Annotated Bibliography</a:t>
            </a:r>
          </a:p>
          <a:p>
            <a:pPr marL="2065338" marR="933450" indent="-576263" algn="l" rtl="0" eaLnBrk="0" fontAlgn="base" hangingPunct="0">
              <a:lnSpc>
                <a:spcPct val="130000"/>
              </a:lnSpc>
              <a:spcBef>
                <a:spcPts val="1800"/>
              </a:spcBef>
              <a:spcAft>
                <a:spcPct val="0"/>
              </a:spcAft>
            </a:pPr>
            <a:r>
              <a:rPr lang="en-US" altLang="en-US" sz="3050" spc="-35" dirty="0">
                <a:latin typeface="Barlow"/>
              </a:rPr>
              <a:t>Maintain a consistent organizational system.</a:t>
            </a:r>
          </a:p>
          <a:p>
            <a:pPr marL="2065338" marR="933450" lvl="1" indent="-576263" algn="l" rtl="0" eaLnBrk="0" fontAlgn="base" hangingPunct="0">
              <a:lnSpc>
                <a:spcPct val="140000"/>
              </a:lnSpc>
              <a:spcBef>
                <a:spcPts val="1800"/>
              </a:spcBef>
              <a:spcAft>
                <a:spcPct val="0"/>
              </a:spcAft>
              <a:buFont typeface="Arial" panose="020B0604020202020204" pitchFamily="34" charset="0"/>
              <a:buChar char="•"/>
            </a:pPr>
            <a:r>
              <a:rPr lang="en-US" altLang="en-US" sz="3050" spc="-40" dirty="0">
                <a:latin typeface="Barlow"/>
              </a:rPr>
              <a:t>Group sources thematically, if permitted. </a:t>
            </a:r>
          </a:p>
          <a:p>
            <a:pPr marL="2065338" marR="933450" lvl="1" indent="-576263" algn="l" rtl="0" eaLnBrk="0" fontAlgn="base" hangingPunct="0">
              <a:lnSpc>
                <a:spcPct val="140000"/>
              </a:lnSpc>
              <a:spcBef>
                <a:spcPts val="1800"/>
              </a:spcBef>
              <a:spcAft>
                <a:spcPct val="0"/>
              </a:spcAft>
              <a:buFont typeface="Arial" panose="020B0604020202020204" pitchFamily="34" charset="0"/>
              <a:buChar char="•"/>
            </a:pPr>
            <a:r>
              <a:rPr lang="en-US" altLang="en-US" sz="3050" spc="-40" dirty="0">
                <a:latin typeface="Barlow"/>
              </a:rPr>
              <a:t>Keep digital copies of sources linked to citations. </a:t>
            </a:r>
          </a:p>
          <a:p>
            <a:pPr marL="2065338" marR="933450" lvl="1" indent="-576263" algn="l" rtl="0" eaLnBrk="0" fontAlgn="base" hangingPunct="0">
              <a:lnSpc>
                <a:spcPct val="140000"/>
              </a:lnSpc>
              <a:spcBef>
                <a:spcPts val="1800"/>
              </a:spcBef>
              <a:spcAft>
                <a:spcPct val="0"/>
              </a:spcAft>
              <a:buFont typeface="Arial" panose="020B0604020202020204" pitchFamily="34" charset="0"/>
              <a:buChar char="•"/>
            </a:pPr>
            <a:r>
              <a:rPr lang="en-US" altLang="en-US" sz="3050" spc="-40" dirty="0">
                <a:latin typeface="Barlow"/>
              </a:rPr>
              <a:t>Use citation management software for efficiency.</a:t>
            </a:r>
          </a:p>
          <a:p>
            <a:pPr marL="2065338" marR="933450" lvl="1" indent="-576263" algn="l" rtl="0" eaLnBrk="0" fontAlgn="base" hangingPunct="0">
              <a:lnSpc>
                <a:spcPct val="140000"/>
              </a:lnSpc>
              <a:spcBef>
                <a:spcPts val="1800"/>
              </a:spcBef>
              <a:spcAft>
                <a:spcPct val="0"/>
              </a:spcAft>
              <a:buFont typeface="Arial" panose="020B0604020202020204" pitchFamily="34" charset="0"/>
              <a:buChar char="•"/>
            </a:pPr>
            <a:r>
              <a:rPr lang="en-US" altLang="en-US" sz="3050" spc="-40" dirty="0">
                <a:latin typeface="Barlow"/>
              </a:rPr>
              <a:t>Update annotations as your understanding deepens. </a:t>
            </a:r>
          </a:p>
        </p:txBody>
      </p:sp>
      <p:sp>
        <p:nvSpPr>
          <p:cNvPr id="3" name="object 3">
            <a:extLst>
              <a:ext uri="{FF2B5EF4-FFF2-40B4-BE49-F238E27FC236}">
                <a16:creationId xmlns:a16="http://schemas.microsoft.com/office/drawing/2014/main" id="{EA92D310-D3CF-C5CC-9BC5-49032045372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0" name="object 10">
            <a:extLst>
              <a:ext uri="{FF2B5EF4-FFF2-40B4-BE49-F238E27FC236}">
                <a16:creationId xmlns:a16="http://schemas.microsoft.com/office/drawing/2014/main" id="{11853417-AC87-4D1B-67CB-52576DAFDD8A}"/>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EA9CDB2C-6A04-4C04-6D62-BD076E50D3AF}"/>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8B7B6025-468F-2BC9-B598-20CA119197A0}"/>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6D0FF95B-E7CB-E762-2E7E-82E03D8664EF}"/>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B48ED73A-F1F7-4C98-772E-B7E4836F5A78}"/>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11</a:t>
            </a:fld>
            <a:endParaRPr spc="-25" dirty="0"/>
          </a:p>
        </p:txBody>
      </p:sp>
      <p:sp>
        <p:nvSpPr>
          <p:cNvPr id="15" name="object 15">
            <a:extLst>
              <a:ext uri="{FF2B5EF4-FFF2-40B4-BE49-F238E27FC236}">
                <a16:creationId xmlns:a16="http://schemas.microsoft.com/office/drawing/2014/main" id="{E2BA182D-63A8-CBDD-D148-023FA7CDAAAE}"/>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4" name="object 5">
            <a:extLst>
              <a:ext uri="{FF2B5EF4-FFF2-40B4-BE49-F238E27FC236}">
                <a16:creationId xmlns:a16="http://schemas.microsoft.com/office/drawing/2014/main" id="{7A97BD6D-BE59-7ADA-0673-EB97F7481075}"/>
              </a:ext>
            </a:extLst>
          </p:cNvPr>
          <p:cNvSpPr/>
          <p:nvPr/>
        </p:nvSpPr>
        <p:spPr>
          <a:xfrm>
            <a:off x="1597660" y="39782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8" name="Rounded Rectangle 7">
            <a:extLst>
              <a:ext uri="{FF2B5EF4-FFF2-40B4-BE49-F238E27FC236}">
                <a16:creationId xmlns:a16="http://schemas.microsoft.com/office/drawing/2014/main" id="{C2263F54-32A7-47D4-073B-CAD0E8A0D7B8}"/>
              </a:ext>
            </a:extLst>
          </p:cNvPr>
          <p:cNvSpPr/>
          <p:nvPr/>
        </p:nvSpPr>
        <p:spPr>
          <a:xfrm>
            <a:off x="11579440" y="4054475"/>
            <a:ext cx="7845210" cy="5305280"/>
          </a:xfrm>
          <a:prstGeom prst="roundRect">
            <a:avLst>
              <a:gd name="adj" fmla="val 3604"/>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9" name="TextBox 18">
            <a:extLst>
              <a:ext uri="{FF2B5EF4-FFF2-40B4-BE49-F238E27FC236}">
                <a16:creationId xmlns:a16="http://schemas.microsoft.com/office/drawing/2014/main" id="{FDAF9178-DEB7-F4DF-F0EA-0040FED04635}"/>
              </a:ext>
            </a:extLst>
          </p:cNvPr>
          <p:cNvSpPr txBox="1"/>
          <p:nvPr/>
        </p:nvSpPr>
        <p:spPr>
          <a:xfrm>
            <a:off x="11804650" y="4221551"/>
            <a:ext cx="7572977" cy="4913781"/>
          </a:xfrm>
          <a:prstGeom prst="rect">
            <a:avLst/>
          </a:prstGeom>
          <a:noFill/>
        </p:spPr>
        <p:txBody>
          <a:bodyPr wrap="square">
            <a:spAutoFit/>
          </a:bodyPr>
          <a:lstStyle/>
          <a:p>
            <a:pPr rtl="0">
              <a:lnSpc>
                <a:spcPct val="140000"/>
              </a:lnSpc>
              <a:spcAft>
                <a:spcPts val="1200"/>
              </a:spcAft>
              <a:buNone/>
            </a:pPr>
            <a:r>
              <a:rPr lang="en-US" sz="3050" b="1" spc="-40" dirty="0">
                <a:latin typeface="Barlow"/>
              </a:rPr>
              <a:t>Example: File-Naming Conventions</a:t>
            </a:r>
          </a:p>
          <a:p>
            <a:pPr marL="457200" indent="-457200" rtl="0" fontAlgn="base">
              <a:lnSpc>
                <a:spcPct val="140000"/>
              </a:lnSpc>
              <a:buFont typeface="Arial" panose="020B0604020202020204" pitchFamily="34" charset="0"/>
              <a:buChar char="•"/>
            </a:pPr>
            <a:r>
              <a:rPr lang="en-US" sz="3050" spc="-40" dirty="0">
                <a:latin typeface="Barlow"/>
              </a:rPr>
              <a:t>Topic based: </a:t>
            </a:r>
            <a:r>
              <a:rPr lang="en-US" sz="3050" spc="-40" dirty="0" err="1">
                <a:latin typeface="Barlow"/>
              </a:rPr>
              <a:t>EDU_Annotated_Bibliography_Motivation</a:t>
            </a:r>
            <a:r>
              <a:rPr lang="en-US" sz="3050" spc="-40" dirty="0">
                <a:latin typeface="Barlow"/>
              </a:rPr>
              <a:t> </a:t>
            </a:r>
          </a:p>
          <a:p>
            <a:pPr marL="457200" indent="-457200" rtl="0" fontAlgn="base">
              <a:lnSpc>
                <a:spcPct val="140000"/>
              </a:lnSpc>
              <a:spcAft>
                <a:spcPts val="1200"/>
              </a:spcAft>
              <a:buFont typeface="Arial" panose="020B0604020202020204" pitchFamily="34" charset="0"/>
              <a:buChar char="•"/>
            </a:pPr>
            <a:r>
              <a:rPr lang="en-US" sz="3050" spc="-40" dirty="0">
                <a:latin typeface="Barlow"/>
              </a:rPr>
              <a:t>Course based: HIST210_Annotated_Bibliography </a:t>
            </a:r>
          </a:p>
          <a:p>
            <a:pPr marL="457200" indent="-457200" rtl="0" fontAlgn="base">
              <a:lnSpc>
                <a:spcPct val="140000"/>
              </a:lnSpc>
              <a:buFont typeface="Arial" panose="020B0604020202020204" pitchFamily="34" charset="0"/>
              <a:buChar char="•"/>
            </a:pPr>
            <a:r>
              <a:rPr lang="en-US" sz="3050" spc="-40" dirty="0">
                <a:latin typeface="Barlow"/>
              </a:rPr>
              <a:t>Project based: </a:t>
            </a:r>
            <a:r>
              <a:rPr lang="en-US" sz="3050" spc="-40" dirty="0" err="1">
                <a:latin typeface="Barlow"/>
              </a:rPr>
              <a:t>Capstone_Literature_Annotations</a:t>
            </a:r>
            <a:endParaRPr lang="en-US" sz="3050" spc="-40" dirty="0">
              <a:latin typeface="Barlow"/>
            </a:endParaRPr>
          </a:p>
        </p:txBody>
      </p:sp>
    </p:spTree>
    <p:extLst>
      <p:ext uri="{BB962C8B-B14F-4D97-AF65-F5344CB8AC3E}">
        <p14:creationId xmlns:p14="http://schemas.microsoft.com/office/powerpoint/2010/main" val="1451685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a:spLocks noGrp="1"/>
          </p:cNvSpPr>
          <p:nvPr>
            <p:ph type="body" idx="4294967295"/>
          </p:nvPr>
        </p:nvSpPr>
        <p:spPr>
          <a:xfrm>
            <a:off x="2508251" y="2006727"/>
            <a:ext cx="16625390" cy="5938485"/>
          </a:xfrm>
          <a:prstGeom prst="rect">
            <a:avLst/>
          </a:prstGeom>
        </p:spPr>
        <p:txBody>
          <a:bodyPr vert="horz" wrap="square" lIns="0" tIns="283845" rIns="0" bIns="0" rtlCol="0">
            <a:spAutoFit/>
          </a:bodyPr>
          <a:lstStyle/>
          <a:p>
            <a:pPr marL="12700" algn="l" rtl="0" fontAlgn="base">
              <a:lnSpc>
                <a:spcPct val="250000"/>
              </a:lnSpc>
            </a:pPr>
            <a:r>
              <a:rPr lang="en-US" dirty="0"/>
              <a:t>Start annotations early in the research process. </a:t>
            </a:r>
          </a:p>
          <a:p>
            <a:pPr marL="12700" algn="l" rtl="0" fontAlgn="base">
              <a:lnSpc>
                <a:spcPct val="250000"/>
              </a:lnSpc>
            </a:pPr>
            <a:r>
              <a:rPr lang="en-US" dirty="0"/>
              <a:t>Write annotations in your own academic voice. </a:t>
            </a:r>
          </a:p>
          <a:p>
            <a:pPr marL="12700" algn="l" rtl="0" fontAlgn="base">
              <a:lnSpc>
                <a:spcPct val="250000"/>
              </a:lnSpc>
            </a:pPr>
            <a:r>
              <a:rPr lang="en-US" dirty="0"/>
              <a:t>Use annotations to prepare for literature reviews.</a:t>
            </a:r>
          </a:p>
          <a:p>
            <a:pPr marL="12700" algn="l" rtl="0" fontAlgn="base">
              <a:lnSpc>
                <a:spcPct val="250000"/>
              </a:lnSpc>
            </a:pPr>
            <a:r>
              <a:rPr lang="en-US" dirty="0"/>
              <a:t>Ensure cited sources contribute to understanding the research problem.</a:t>
            </a:r>
          </a:p>
          <a:p>
            <a:pPr marL="12700" algn="l" rtl="0" fontAlgn="base">
              <a:lnSpc>
                <a:spcPct val="250000"/>
              </a:lnSpc>
            </a:pPr>
            <a:r>
              <a:rPr lang="en-US" dirty="0"/>
              <a:t>Revise annotations as research questions evolve. </a:t>
            </a:r>
          </a:p>
        </p:txBody>
      </p:sp>
      <p:sp>
        <p:nvSpPr>
          <p:cNvPr id="7" name="object 7"/>
          <p:cNvSpPr txBox="1">
            <a:spLocks noGrp="1"/>
          </p:cNvSpPr>
          <p:nvPr>
            <p:ph type="sldNum" sz="quarter" idx="7"/>
          </p:nvPr>
        </p:nvSpPr>
        <p:spPr>
          <a:xfrm>
            <a:off x="19192248" y="10719957"/>
            <a:ext cx="537202" cy="377825"/>
          </a:xfrm>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12</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light bulb with a wire wrapped around it&#10;&#10;AI-generated content may be incorrect.">
            <a:extLst>
              <a:ext uri="{FF2B5EF4-FFF2-40B4-BE49-F238E27FC236}">
                <a16:creationId xmlns:a16="http://schemas.microsoft.com/office/drawing/2014/main" id="{6715132C-4BE7-0376-9FC6-C8FEAE0853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2" name="object 6" descr="$PPTXTitle">
            <a:extLst>
              <a:ext uri="{FF2B5EF4-FFF2-40B4-BE49-F238E27FC236}">
                <a16:creationId xmlns:a16="http://schemas.microsoft.com/office/drawing/2014/main" id="{698DD911-5E8E-4C87-FCC8-7E6032653FFF}"/>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a:t>Tips</a:t>
            </a:r>
            <a:r>
              <a:rPr lang="en-US" spc="-45"/>
              <a:t> </a:t>
            </a:r>
            <a:r>
              <a:rPr lang="en-US"/>
              <a:t>and</a:t>
            </a:r>
            <a:r>
              <a:rPr lang="en-US" spc="-15"/>
              <a:t> </a:t>
            </a:r>
            <a:r>
              <a:rPr lang="en-US"/>
              <a:t>Best</a:t>
            </a:r>
            <a:r>
              <a:rPr lang="en-US" spc="-10"/>
              <a:t> Practices</a:t>
            </a:r>
            <a:endParaRPr lang="en-US" dirty="0">
              <a:latin typeface="Apple Color Emoji"/>
              <a:cs typeface="Apple Color Emoji"/>
            </a:endParaRPr>
          </a:p>
        </p:txBody>
      </p:sp>
      <p:pic>
        <p:nvPicPr>
          <p:cNvPr id="20" name="Picture 19" descr="A green check mark in a square&#10;&#10;AI-generated content may be incorrect.">
            <a:extLst>
              <a:ext uri="{FF2B5EF4-FFF2-40B4-BE49-F238E27FC236}">
                <a16:creationId xmlns:a16="http://schemas.microsoft.com/office/drawing/2014/main" id="{9277E0F5-21FA-605C-3409-407CD7C314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2731845"/>
            <a:ext cx="564959" cy="560630"/>
          </a:xfrm>
          <a:prstGeom prst="rect">
            <a:avLst/>
          </a:prstGeom>
        </p:spPr>
      </p:pic>
      <p:pic>
        <p:nvPicPr>
          <p:cNvPr id="21" name="Picture 20" descr="A green check mark in a square&#10;&#10;AI-generated content may be incorrect.">
            <a:extLst>
              <a:ext uri="{FF2B5EF4-FFF2-40B4-BE49-F238E27FC236}">
                <a16:creationId xmlns:a16="http://schemas.microsoft.com/office/drawing/2014/main" id="{E05DE401-01CB-A2A9-1B02-294FA36B7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3895566"/>
            <a:ext cx="564959" cy="560630"/>
          </a:xfrm>
          <a:prstGeom prst="rect">
            <a:avLst/>
          </a:prstGeom>
        </p:spPr>
      </p:pic>
      <p:pic>
        <p:nvPicPr>
          <p:cNvPr id="22" name="Picture 21" descr="A green check mark in a square&#10;&#10;AI-generated content may be incorrect.">
            <a:extLst>
              <a:ext uri="{FF2B5EF4-FFF2-40B4-BE49-F238E27FC236}">
                <a16:creationId xmlns:a16="http://schemas.microsoft.com/office/drawing/2014/main" id="{A46B3D2C-FF96-DD42-F7CF-C8DB534595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5059287"/>
            <a:ext cx="564959" cy="560630"/>
          </a:xfrm>
          <a:prstGeom prst="rect">
            <a:avLst/>
          </a:prstGeom>
        </p:spPr>
      </p:pic>
      <p:pic>
        <p:nvPicPr>
          <p:cNvPr id="23" name="Picture 22" descr="A green check mark in a square&#10;&#10;AI-generated content may be incorrect.">
            <a:extLst>
              <a:ext uri="{FF2B5EF4-FFF2-40B4-BE49-F238E27FC236}">
                <a16:creationId xmlns:a16="http://schemas.microsoft.com/office/drawing/2014/main" id="{4BC36C55-F845-158B-3BB2-D642126F4D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6223008"/>
            <a:ext cx="564959" cy="560630"/>
          </a:xfrm>
          <a:prstGeom prst="rect">
            <a:avLst/>
          </a:prstGeom>
        </p:spPr>
      </p:pic>
      <p:pic>
        <p:nvPicPr>
          <p:cNvPr id="24" name="Picture 23" descr="A green check mark in a square&#10;&#10;AI-generated content may be incorrect.">
            <a:extLst>
              <a:ext uri="{FF2B5EF4-FFF2-40B4-BE49-F238E27FC236}">
                <a16:creationId xmlns:a16="http://schemas.microsoft.com/office/drawing/2014/main" id="{8C21E73A-8457-9B90-A023-CF53FDFB93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7820" y="7386729"/>
            <a:ext cx="564959" cy="560630"/>
          </a:xfrm>
          <a:prstGeom prst="rect">
            <a:avLst/>
          </a:prstGeom>
        </p:spPr>
      </p:pic>
      <p:pic>
        <p:nvPicPr>
          <p:cNvPr id="5" name="Picture 4" descr="A blue and white logo&#10;&#10;AI-generated content may be incorrect.">
            <a:extLst>
              <a:ext uri="{FF2B5EF4-FFF2-40B4-BE49-F238E27FC236}">
                <a16:creationId xmlns:a16="http://schemas.microsoft.com/office/drawing/2014/main" id="{5252C406-2B6D-A7C9-DC58-7BB7FD089E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txBox="1"/>
          <p:nvPr/>
        </p:nvSpPr>
        <p:spPr>
          <a:xfrm>
            <a:off x="2508250" y="1920875"/>
            <a:ext cx="16213276" cy="4980210"/>
          </a:xfrm>
          <a:prstGeom prst="rect">
            <a:avLst/>
          </a:prstGeom>
        </p:spPr>
        <p:txBody>
          <a:bodyPr vert="horz" wrap="square" lIns="0" tIns="283845" rIns="0" bIns="0" rtlCol="0">
            <a:spAutoFit/>
          </a:bodyPr>
          <a:lstStyle/>
          <a:p>
            <a:pPr marL="12700" algn="l" rtl="0" fontAlgn="t">
              <a:lnSpc>
                <a:spcPct val="200000"/>
              </a:lnSpc>
            </a:pPr>
            <a:r>
              <a:rPr lang="en-US" sz="3050" spc="-30" dirty="0">
                <a:latin typeface="Barlow"/>
              </a:rPr>
              <a:t>Summarizing without evaluating the source </a:t>
            </a:r>
          </a:p>
          <a:p>
            <a:pPr marL="12700" algn="l" rtl="0" fontAlgn="t">
              <a:lnSpc>
                <a:spcPct val="200000"/>
              </a:lnSpc>
            </a:pPr>
            <a:r>
              <a:rPr lang="en-US" sz="3050" spc="-30" dirty="0">
                <a:latin typeface="Barlow"/>
              </a:rPr>
              <a:t>Using sources that do not meet academic standards </a:t>
            </a:r>
          </a:p>
          <a:p>
            <a:pPr marL="12700" algn="l" rtl="0" fontAlgn="t">
              <a:lnSpc>
                <a:spcPct val="200000"/>
              </a:lnSpc>
            </a:pPr>
            <a:r>
              <a:rPr lang="en-US" sz="3050" spc="-30" dirty="0">
                <a:latin typeface="Barlow"/>
              </a:rPr>
              <a:t>Formatting citations inconsistently </a:t>
            </a:r>
          </a:p>
          <a:p>
            <a:pPr marL="12700" algn="l" rtl="0" fontAlgn="t">
              <a:lnSpc>
                <a:spcPct val="200000"/>
              </a:lnSpc>
            </a:pPr>
            <a:r>
              <a:rPr lang="en-US" sz="3050" spc="-30" dirty="0">
                <a:latin typeface="Barlow"/>
              </a:rPr>
              <a:t>Writing annotations that are too brief or overly descriptive </a:t>
            </a:r>
          </a:p>
          <a:p>
            <a:pPr marL="12700" algn="l" rtl="0" fontAlgn="t">
              <a:lnSpc>
                <a:spcPct val="200000"/>
              </a:lnSpc>
            </a:pPr>
            <a:r>
              <a:rPr lang="en-US" sz="3050" spc="-30" dirty="0">
                <a:latin typeface="Barlow"/>
              </a:rPr>
              <a:t>Treating the annotated bibliography as a one-time task</a:t>
            </a:r>
          </a:p>
        </p:txBody>
      </p:sp>
      <p:sp>
        <p:nvSpPr>
          <p:cNvPr id="7" name="object 7"/>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13</a:t>
            </a:fld>
            <a:endParaRPr spc="-25" dirty="0"/>
          </a:p>
        </p:txBody>
      </p:sp>
      <p:sp>
        <p:nvSpPr>
          <p:cNvPr id="8" name="object 8"/>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11" name="Picture 10" descr="A red exclamation mark on a white background&#10;&#10;AI-generated content may be incorrect.">
            <a:extLst>
              <a:ext uri="{FF2B5EF4-FFF2-40B4-BE49-F238E27FC236}">
                <a16:creationId xmlns:a16="http://schemas.microsoft.com/office/drawing/2014/main" id="{C5634C79-2A64-D334-1BC7-7071187657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553" y="970670"/>
            <a:ext cx="1052080" cy="1052080"/>
          </a:xfrm>
          <a:prstGeom prst="rect">
            <a:avLst/>
          </a:prstGeom>
        </p:spPr>
      </p:pic>
      <p:sp>
        <p:nvSpPr>
          <p:cNvPr id="13" name="object 6" descr="$PPTXTitle">
            <a:extLst>
              <a:ext uri="{FF2B5EF4-FFF2-40B4-BE49-F238E27FC236}">
                <a16:creationId xmlns:a16="http://schemas.microsoft.com/office/drawing/2014/main" id="{924F55BB-14D4-FAD8-1B49-6EAFEC1367F0}"/>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Common Pitfalls</a:t>
            </a:r>
            <a:endParaRPr lang="en-US" dirty="0">
              <a:latin typeface="Apple Color Emoji"/>
              <a:cs typeface="Apple Color Emoji"/>
            </a:endParaRPr>
          </a:p>
        </p:txBody>
      </p:sp>
      <p:pic>
        <p:nvPicPr>
          <p:cNvPr id="15" name="Picture 14" descr="A close-up of a cross&#10;&#10;AI-generated content may be incorrect.">
            <a:extLst>
              <a:ext uri="{FF2B5EF4-FFF2-40B4-BE49-F238E27FC236}">
                <a16:creationId xmlns:a16="http://schemas.microsoft.com/office/drawing/2014/main" id="{12BCD3B5-5455-C622-9C13-051A2202F4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2695169"/>
            <a:ext cx="457299" cy="444906"/>
          </a:xfrm>
          <a:prstGeom prst="rect">
            <a:avLst/>
          </a:prstGeom>
        </p:spPr>
      </p:pic>
      <p:pic>
        <p:nvPicPr>
          <p:cNvPr id="17" name="Picture 16" descr="A close-up of a cross&#10;&#10;AI-generated content may be incorrect.">
            <a:extLst>
              <a:ext uri="{FF2B5EF4-FFF2-40B4-BE49-F238E27FC236}">
                <a16:creationId xmlns:a16="http://schemas.microsoft.com/office/drawing/2014/main" id="{9971F43E-84DC-BD3C-045C-0596789BC6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3625546"/>
            <a:ext cx="457299" cy="444906"/>
          </a:xfrm>
          <a:prstGeom prst="rect">
            <a:avLst/>
          </a:prstGeom>
        </p:spPr>
      </p:pic>
      <p:pic>
        <p:nvPicPr>
          <p:cNvPr id="18" name="Picture 17" descr="A close-up of a cross&#10;&#10;AI-generated content may be incorrect.">
            <a:extLst>
              <a:ext uri="{FF2B5EF4-FFF2-40B4-BE49-F238E27FC236}">
                <a16:creationId xmlns:a16="http://schemas.microsoft.com/office/drawing/2014/main" id="{3B9C43EE-5728-B6F4-4402-5A1BCAD99C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4555922"/>
            <a:ext cx="457299" cy="444906"/>
          </a:xfrm>
          <a:prstGeom prst="rect">
            <a:avLst/>
          </a:prstGeom>
        </p:spPr>
      </p:pic>
      <p:pic>
        <p:nvPicPr>
          <p:cNvPr id="19" name="Picture 18" descr="A close-up of a cross&#10;&#10;AI-generated content may be incorrect.">
            <a:extLst>
              <a:ext uri="{FF2B5EF4-FFF2-40B4-BE49-F238E27FC236}">
                <a16:creationId xmlns:a16="http://schemas.microsoft.com/office/drawing/2014/main" id="{723F64CB-AB57-A716-7093-BD77FBA5A6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5486298"/>
            <a:ext cx="457299" cy="444906"/>
          </a:xfrm>
          <a:prstGeom prst="rect">
            <a:avLst/>
          </a:prstGeom>
        </p:spPr>
      </p:pic>
      <p:pic>
        <p:nvPicPr>
          <p:cNvPr id="21" name="Picture 20" descr="A close-up of a cross&#10;&#10;AI-generated content may be incorrect.">
            <a:extLst>
              <a:ext uri="{FF2B5EF4-FFF2-40B4-BE49-F238E27FC236}">
                <a16:creationId xmlns:a16="http://schemas.microsoft.com/office/drawing/2014/main" id="{264246D3-0DE9-8B2E-30B2-EA095DCD90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9982" y="6416675"/>
            <a:ext cx="457299" cy="444906"/>
          </a:xfrm>
          <a:prstGeom prst="rect">
            <a:avLst/>
          </a:prstGeom>
        </p:spPr>
      </p:pic>
      <p:pic>
        <p:nvPicPr>
          <p:cNvPr id="5" name="Picture 4" descr="A blue and white logo&#10;&#10;AI-generated content may be incorrect.">
            <a:extLst>
              <a:ext uri="{FF2B5EF4-FFF2-40B4-BE49-F238E27FC236}">
                <a16:creationId xmlns:a16="http://schemas.microsoft.com/office/drawing/2014/main" id="{060D2A3F-5FFF-896F-F54F-B7007D13516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txBox="1"/>
          <p:nvPr/>
        </p:nvSpPr>
        <p:spPr>
          <a:xfrm>
            <a:off x="1788292" y="2814439"/>
            <a:ext cx="15655157" cy="3570401"/>
          </a:xfrm>
          <a:prstGeom prst="rect">
            <a:avLst/>
          </a:prstGeom>
        </p:spPr>
        <p:txBody>
          <a:bodyPr vert="horz" wrap="square" lIns="0" tIns="12700" rIns="0" bIns="0" rtlCol="0">
            <a:spAutoFit/>
          </a:bodyPr>
          <a:lstStyle/>
          <a:p>
            <a:pPr marL="567055" indent="-554355" algn="l" rtl="0" fontAlgn="base">
              <a:lnSpc>
                <a:spcPct val="125000"/>
              </a:lnSpc>
              <a:spcBef>
                <a:spcPts val="1800"/>
              </a:spcBef>
              <a:buAutoNum type="arabicPeriod"/>
              <a:tabLst>
                <a:tab pos="567055" algn="l"/>
              </a:tabLst>
            </a:pPr>
            <a:r>
              <a:rPr lang="en-US" sz="3050" spc="-25" dirty="0">
                <a:latin typeface="Barlow"/>
              </a:rPr>
              <a:t>Review assignment guidelines and discipline expectations.</a:t>
            </a:r>
          </a:p>
          <a:p>
            <a:pPr marL="567055" indent="-554355" algn="l" rtl="0" fontAlgn="base">
              <a:lnSpc>
                <a:spcPct val="125000"/>
              </a:lnSpc>
              <a:spcBef>
                <a:spcPts val="1800"/>
              </a:spcBef>
              <a:buAutoNum type="arabicPeriod"/>
              <a:tabLst>
                <a:tab pos="567055" algn="l"/>
              </a:tabLst>
            </a:pPr>
            <a:r>
              <a:rPr lang="en-US" sz="3050" spc="-25" dirty="0">
                <a:latin typeface="Barlow"/>
              </a:rPr>
              <a:t>Practice writing annotations using a variety of scholarly sources.</a:t>
            </a:r>
          </a:p>
          <a:p>
            <a:pPr marL="567055" indent="-554355" algn="l" rtl="0" fontAlgn="base">
              <a:lnSpc>
                <a:spcPct val="125000"/>
              </a:lnSpc>
              <a:spcBef>
                <a:spcPts val="1800"/>
              </a:spcBef>
              <a:buAutoNum type="arabicPeriod"/>
              <a:tabLst>
                <a:tab pos="567055" algn="l"/>
              </a:tabLst>
            </a:pPr>
            <a:r>
              <a:rPr lang="en-US" sz="3050" spc="-25" dirty="0">
                <a:latin typeface="Barlow"/>
              </a:rPr>
              <a:t>Seek feedback from professors, librarians, or writing center staff.</a:t>
            </a:r>
          </a:p>
          <a:p>
            <a:pPr marL="567055" indent="-554355" algn="l" rtl="0" fontAlgn="base">
              <a:lnSpc>
                <a:spcPct val="125000"/>
              </a:lnSpc>
              <a:spcBef>
                <a:spcPts val="1800"/>
              </a:spcBef>
              <a:buAutoNum type="arabicPeriod"/>
              <a:tabLst>
                <a:tab pos="567055" algn="l"/>
              </a:tabLst>
            </a:pPr>
            <a:r>
              <a:rPr lang="en-US" sz="3050" spc="-25" dirty="0">
                <a:latin typeface="Barlow"/>
              </a:rPr>
              <a:t>Use your annotated bibliography as a foundation for research papers, proposals, or literature reviews.</a:t>
            </a:r>
          </a:p>
        </p:txBody>
      </p:sp>
      <p:grpSp>
        <p:nvGrpSpPr>
          <p:cNvPr id="6" name="object 6"/>
          <p:cNvGrpSpPr/>
          <p:nvPr/>
        </p:nvGrpSpPr>
        <p:grpSpPr>
          <a:xfrm>
            <a:off x="628251" y="963322"/>
            <a:ext cx="1057275" cy="1036955"/>
            <a:chOff x="628251" y="963322"/>
            <a:chExt cx="1057275" cy="1036955"/>
          </a:xfrm>
        </p:grpSpPr>
        <p:sp>
          <p:nvSpPr>
            <p:cNvPr id="7" name="object 7"/>
            <p:cNvSpPr/>
            <p:nvPr/>
          </p:nvSpPr>
          <p:spPr>
            <a:xfrm>
              <a:off x="628251" y="963322"/>
              <a:ext cx="1057275" cy="1036955"/>
            </a:xfrm>
            <a:custGeom>
              <a:avLst/>
              <a:gdLst/>
              <a:ahLst/>
              <a:cxnLst/>
              <a:rect l="l" t="t" r="r" b="b"/>
              <a:pathLst>
                <a:path w="1057275" h="1036955">
                  <a:moveTo>
                    <a:pt x="955426" y="0"/>
                  </a:moveTo>
                  <a:lnTo>
                    <a:pt x="101400" y="0"/>
                  </a:lnTo>
                  <a:lnTo>
                    <a:pt x="61932" y="7928"/>
                  </a:lnTo>
                  <a:lnTo>
                    <a:pt x="29700" y="29550"/>
                  </a:lnTo>
                  <a:lnTo>
                    <a:pt x="7968" y="61618"/>
                  </a:lnTo>
                  <a:lnTo>
                    <a:pt x="0" y="100886"/>
                  </a:lnTo>
                  <a:lnTo>
                    <a:pt x="0" y="935730"/>
                  </a:lnTo>
                  <a:lnTo>
                    <a:pt x="7968" y="974999"/>
                  </a:lnTo>
                  <a:lnTo>
                    <a:pt x="29700" y="1007067"/>
                  </a:lnTo>
                  <a:lnTo>
                    <a:pt x="61932" y="1028689"/>
                  </a:lnTo>
                  <a:lnTo>
                    <a:pt x="101400" y="1036617"/>
                  </a:lnTo>
                  <a:lnTo>
                    <a:pt x="955426" y="1036617"/>
                  </a:lnTo>
                  <a:lnTo>
                    <a:pt x="994894" y="1028689"/>
                  </a:lnTo>
                  <a:lnTo>
                    <a:pt x="1027125" y="1007067"/>
                  </a:lnTo>
                  <a:lnTo>
                    <a:pt x="1048857" y="974999"/>
                  </a:lnTo>
                  <a:lnTo>
                    <a:pt x="1056826" y="935730"/>
                  </a:lnTo>
                  <a:lnTo>
                    <a:pt x="1056826" y="100886"/>
                  </a:lnTo>
                  <a:lnTo>
                    <a:pt x="1048857" y="61618"/>
                  </a:lnTo>
                  <a:lnTo>
                    <a:pt x="1027125" y="29550"/>
                  </a:lnTo>
                  <a:lnTo>
                    <a:pt x="994894" y="7928"/>
                  </a:lnTo>
                  <a:lnTo>
                    <a:pt x="955426" y="0"/>
                  </a:lnTo>
                  <a:close/>
                </a:path>
              </a:pathLst>
            </a:custGeom>
            <a:solidFill>
              <a:srgbClr val="31B892"/>
            </a:solidFill>
          </p:spPr>
          <p:txBody>
            <a:bodyPr wrap="square" lIns="0" tIns="0" rIns="0" bIns="0" rtlCol="0"/>
            <a:lstStyle/>
            <a:p>
              <a:endParaRPr/>
            </a:p>
          </p:txBody>
        </p:sp>
        <p:sp>
          <p:nvSpPr>
            <p:cNvPr id="8" name="object 8"/>
            <p:cNvSpPr/>
            <p:nvPr/>
          </p:nvSpPr>
          <p:spPr>
            <a:xfrm>
              <a:off x="847890" y="1249215"/>
              <a:ext cx="600075" cy="496570"/>
            </a:xfrm>
            <a:custGeom>
              <a:avLst/>
              <a:gdLst/>
              <a:ahLst/>
              <a:cxnLst/>
              <a:rect l="l" t="t" r="r" b="b"/>
              <a:pathLst>
                <a:path w="600075" h="496569">
                  <a:moveTo>
                    <a:pt x="247992" y="248005"/>
                  </a:moveTo>
                  <a:lnTo>
                    <a:pt x="0" y="0"/>
                  </a:lnTo>
                  <a:lnTo>
                    <a:pt x="0" y="496011"/>
                  </a:lnTo>
                  <a:lnTo>
                    <a:pt x="247992" y="248005"/>
                  </a:lnTo>
                  <a:close/>
                </a:path>
                <a:path w="600075" h="496569">
                  <a:moveTo>
                    <a:pt x="504698" y="248005"/>
                  </a:moveTo>
                  <a:lnTo>
                    <a:pt x="256692" y="0"/>
                  </a:lnTo>
                  <a:lnTo>
                    <a:pt x="256692" y="496011"/>
                  </a:lnTo>
                  <a:lnTo>
                    <a:pt x="504698" y="248005"/>
                  </a:lnTo>
                  <a:close/>
                </a:path>
                <a:path w="600075" h="496569">
                  <a:moveTo>
                    <a:pt x="599668" y="0"/>
                  </a:moveTo>
                  <a:lnTo>
                    <a:pt x="523176" y="0"/>
                  </a:lnTo>
                  <a:lnTo>
                    <a:pt x="523176" y="495998"/>
                  </a:lnTo>
                  <a:lnTo>
                    <a:pt x="599668" y="495998"/>
                  </a:lnTo>
                  <a:lnTo>
                    <a:pt x="599668" y="0"/>
                  </a:lnTo>
                  <a:close/>
                </a:path>
              </a:pathLst>
            </a:custGeom>
            <a:solidFill>
              <a:srgbClr val="FFFFFF"/>
            </a:solidFill>
          </p:spPr>
          <p:txBody>
            <a:bodyPr wrap="square" lIns="0" tIns="0" rIns="0" bIns="0" rtlCol="0"/>
            <a:lstStyle/>
            <a:p>
              <a:endParaRPr/>
            </a:p>
          </p:txBody>
        </p:sp>
      </p:grpSp>
      <p:sp>
        <p:nvSpPr>
          <p:cNvPr id="9" name="object 9"/>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14</a:t>
            </a:fld>
            <a:endParaRPr spc="-25" dirty="0"/>
          </a:p>
        </p:txBody>
      </p:sp>
      <p:sp>
        <p:nvSpPr>
          <p:cNvPr id="10" name="object 10"/>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1" name="object 6" descr="$PPTXTitle">
            <a:extLst>
              <a:ext uri="{FF2B5EF4-FFF2-40B4-BE49-F238E27FC236}">
                <a16:creationId xmlns:a16="http://schemas.microsoft.com/office/drawing/2014/main" id="{A88D8722-5477-2DBB-CD9D-664375C1DCD8}"/>
              </a:ext>
            </a:extLst>
          </p:cNvPr>
          <p:cNvSpPr txBox="1">
            <a:spLocks/>
          </p:cNvSpPr>
          <p:nvPr/>
        </p:nvSpPr>
        <p:spPr>
          <a:xfrm>
            <a:off x="1789985" y="1224095"/>
            <a:ext cx="5653405" cy="544380"/>
          </a:xfrm>
          <a:prstGeom prst="rect">
            <a:avLst/>
          </a:prstGeom>
        </p:spPr>
        <p:txBody>
          <a:bodyPr vert="horz" wrap="square" lIns="0" tIns="13335" rIns="0" bIns="0" rtlCol="0">
            <a:spAutoFit/>
          </a:bodyPr>
          <a:lstStyle>
            <a:lvl1pPr>
              <a:defRPr sz="3450" b="1" i="0">
                <a:solidFill>
                  <a:schemeClr val="tx1"/>
                </a:solidFill>
                <a:latin typeface="Barlow"/>
                <a:ea typeface="+mj-ea"/>
                <a:cs typeface="Barlow"/>
              </a:defRPr>
            </a:lvl1pPr>
          </a:lstStyle>
          <a:p>
            <a:pPr marL="12700">
              <a:spcBef>
                <a:spcPts val="105"/>
              </a:spcBef>
            </a:pPr>
            <a:r>
              <a:rPr lang="en-US" dirty="0"/>
              <a:t>Next Steps</a:t>
            </a:r>
            <a:endParaRPr lang="en-US" dirty="0">
              <a:latin typeface="Apple Color Emoji"/>
              <a:cs typeface="Apple Color Emoji"/>
            </a:endParaRPr>
          </a:p>
        </p:txBody>
      </p:sp>
      <p:pic>
        <p:nvPicPr>
          <p:cNvPr id="4" name="Picture 3" descr="A blue and white logo&#10;&#10;AI-generated content may be incorrect.">
            <a:extLst>
              <a:ext uri="{FF2B5EF4-FFF2-40B4-BE49-F238E27FC236}">
                <a16:creationId xmlns:a16="http://schemas.microsoft.com/office/drawing/2014/main" id="{5576775F-1554-FD55-6618-D6AE030EF3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29250" y="92075"/>
            <a:ext cx="1359297" cy="447435"/>
          </a:xfrm>
          <a:prstGeom prst="round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object 8">
            <a:extLst>
              <a:ext uri="{FF2B5EF4-FFF2-40B4-BE49-F238E27FC236}">
                <a16:creationId xmlns:a16="http://schemas.microsoft.com/office/drawing/2014/main" id="{B1A1CDF5-5C7D-67BD-09BD-067B66C17C98}"/>
              </a:ext>
            </a:extLst>
          </p:cNvPr>
          <p:cNvSpPr txBox="1">
            <a:spLocks/>
          </p:cNvSpPr>
          <p:nvPr/>
        </p:nvSpPr>
        <p:spPr>
          <a:xfrm>
            <a:off x="7678862" y="3122741"/>
            <a:ext cx="12050587" cy="6487032"/>
          </a:xfrm>
          <a:prstGeom prst="rect">
            <a:avLst/>
          </a:prstGeom>
        </p:spPr>
        <p:txBody>
          <a:bodyPr vert="horz" wrap="square" lIns="0" tIns="102235" rIns="0" bIns="0" rtlCol="0">
            <a:spAutoFit/>
          </a:bodyPr>
          <a:lstStyle>
            <a:lvl1pPr marL="0">
              <a:defRPr sz="3050" b="1" i="0">
                <a:solidFill>
                  <a:schemeClr val="tx1"/>
                </a:solidFill>
                <a:latin typeface="Barlow SemiBold"/>
                <a:ea typeface="+mn-ea"/>
                <a:cs typeface="Barlow SemiBold"/>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527050" indent="-514350">
              <a:spcBef>
                <a:spcPts val="1000"/>
              </a:spcBef>
              <a:buFont typeface="+mj-lt"/>
              <a:buAutoNum type="arabicPeriod"/>
              <a:tabLst>
                <a:tab pos="334963" algn="l"/>
              </a:tabLst>
            </a:pPr>
            <a:r>
              <a:rPr lang="en-US" spc="-25" dirty="0"/>
              <a:t>Understand the Purpose of an Annotated Bibliography</a:t>
            </a:r>
          </a:p>
          <a:p>
            <a:pPr marL="12700">
              <a:spcBef>
                <a:spcPts val="650"/>
              </a:spcBef>
            </a:pPr>
            <a:r>
              <a:rPr lang="en-US" sz="2600" b="0" dirty="0">
                <a:solidFill>
                  <a:srgbClr val="306CB5"/>
                </a:solidFill>
                <a:latin typeface="Barlow"/>
                <a:cs typeface="Barlow"/>
              </a:rPr>
              <a:t>slide </a:t>
            </a:r>
            <a:r>
              <a:rPr lang="en-US" sz="2600" b="0" spc="-50" dirty="0">
                <a:solidFill>
                  <a:srgbClr val="306CB5"/>
                </a:solidFill>
                <a:latin typeface="Barlow"/>
                <a:cs typeface="Barlow"/>
              </a:rPr>
              <a:t>5</a:t>
            </a:r>
            <a:endParaRPr lang="en-US" sz="2600" dirty="0">
              <a:latin typeface="Barlow"/>
              <a:cs typeface="Barlow"/>
            </a:endParaRPr>
          </a:p>
          <a:p>
            <a:pPr marL="527050" indent="-514350">
              <a:spcBef>
                <a:spcPts val="1000"/>
              </a:spcBef>
              <a:buFont typeface="+mj-lt"/>
              <a:buAutoNum type="arabicPeriod" startAt="2"/>
              <a:tabLst>
                <a:tab pos="334963" algn="l"/>
              </a:tabLst>
            </a:pPr>
            <a:r>
              <a:rPr lang="en-US" spc="-25" dirty="0"/>
              <a:t>Identify Required Citation Style and Format</a:t>
            </a:r>
          </a:p>
          <a:p>
            <a:pPr marL="12700">
              <a:spcBef>
                <a:spcPts val="645"/>
              </a:spcBef>
            </a:pPr>
            <a:r>
              <a:rPr lang="en-US" sz="2600" b="0" dirty="0">
                <a:solidFill>
                  <a:srgbClr val="306CB5"/>
                </a:solidFill>
                <a:latin typeface="Barlow"/>
                <a:cs typeface="Barlow"/>
              </a:rPr>
              <a:t>slide 6</a:t>
            </a:r>
            <a:endParaRPr lang="en-US" sz="2600" dirty="0">
              <a:latin typeface="Barlow"/>
              <a:cs typeface="Barlow"/>
            </a:endParaRPr>
          </a:p>
          <a:p>
            <a:pPr marL="527050" indent="-514350">
              <a:spcBef>
                <a:spcPts val="1000"/>
              </a:spcBef>
              <a:buFont typeface="+mj-lt"/>
              <a:buAutoNum type="arabicPeriod" startAt="3"/>
              <a:tabLst>
                <a:tab pos="334963" algn="l"/>
              </a:tabLst>
            </a:pPr>
            <a:r>
              <a:rPr lang="en-US" spc="-25" dirty="0"/>
              <a:t>Select and Evaluate Sources</a:t>
            </a:r>
          </a:p>
          <a:p>
            <a:pPr marL="12700">
              <a:spcBef>
                <a:spcPts val="650"/>
              </a:spcBef>
            </a:pPr>
            <a:r>
              <a:rPr lang="en-US" sz="2600" b="0" dirty="0">
                <a:solidFill>
                  <a:srgbClr val="306CB5"/>
                </a:solidFill>
                <a:latin typeface="Barlow"/>
                <a:cs typeface="Barlow"/>
              </a:rPr>
              <a:t>slide</a:t>
            </a:r>
            <a:r>
              <a:rPr lang="en-US" sz="2600" b="0" spc="-120" dirty="0">
                <a:solidFill>
                  <a:srgbClr val="306CB5"/>
                </a:solidFill>
                <a:latin typeface="Barlow"/>
                <a:cs typeface="Barlow"/>
              </a:rPr>
              <a:t> </a:t>
            </a:r>
            <a:r>
              <a:rPr lang="en-US" sz="2600" b="0" spc="-50" dirty="0">
                <a:solidFill>
                  <a:srgbClr val="306CB5"/>
                </a:solidFill>
                <a:latin typeface="Barlow"/>
                <a:cs typeface="Barlow"/>
              </a:rPr>
              <a:t>7</a:t>
            </a:r>
            <a:endParaRPr lang="en-US" sz="2600" dirty="0">
              <a:latin typeface="Barlow"/>
              <a:cs typeface="Barlow"/>
            </a:endParaRPr>
          </a:p>
          <a:p>
            <a:pPr marL="527050" indent="-514350">
              <a:spcBef>
                <a:spcPts val="1000"/>
              </a:spcBef>
              <a:buFont typeface="+mj-lt"/>
              <a:buAutoNum type="arabicPeriod" startAt="4"/>
              <a:tabLst>
                <a:tab pos="396875" algn="l"/>
              </a:tabLst>
            </a:pPr>
            <a:r>
              <a:rPr lang="en-US" spc="-25" dirty="0"/>
              <a:t>Write Effective Annotations</a:t>
            </a:r>
          </a:p>
          <a:p>
            <a:pPr marL="12700">
              <a:spcBef>
                <a:spcPts val="650"/>
              </a:spcBef>
            </a:pPr>
            <a:r>
              <a:rPr lang="en-US" sz="2600" b="0" dirty="0">
                <a:solidFill>
                  <a:srgbClr val="306CB5"/>
                </a:solidFill>
                <a:latin typeface="Barlow"/>
                <a:cs typeface="Barlow"/>
              </a:rPr>
              <a:t>slides</a:t>
            </a:r>
            <a:r>
              <a:rPr lang="en-US" sz="2600" b="0" spc="-120" dirty="0">
                <a:solidFill>
                  <a:srgbClr val="306CB5"/>
                </a:solidFill>
                <a:latin typeface="Barlow"/>
                <a:cs typeface="Barlow"/>
              </a:rPr>
              <a:t> </a:t>
            </a:r>
            <a:r>
              <a:rPr lang="en-US" sz="2600" b="0" spc="-50" dirty="0">
                <a:solidFill>
                  <a:srgbClr val="306CB5"/>
                </a:solidFill>
                <a:latin typeface="Barlow"/>
                <a:cs typeface="Barlow"/>
              </a:rPr>
              <a:t>8 and 9</a:t>
            </a:r>
          </a:p>
          <a:p>
            <a:pPr marL="527050" indent="-514350">
              <a:spcBef>
                <a:spcPts val="1000"/>
              </a:spcBef>
              <a:buFont typeface="+mj-lt"/>
              <a:buAutoNum type="arabicPeriod" startAt="5"/>
              <a:tabLst>
                <a:tab pos="396875" algn="l"/>
              </a:tabLst>
            </a:pPr>
            <a:r>
              <a:rPr lang="en-US" spc="-25" dirty="0"/>
              <a:t>Align Annotations with Research Goals</a:t>
            </a:r>
          </a:p>
          <a:p>
            <a:pPr marL="12700">
              <a:spcBef>
                <a:spcPts val="650"/>
              </a:spcBef>
            </a:pPr>
            <a:r>
              <a:rPr lang="en-US" sz="2600" b="0" dirty="0">
                <a:solidFill>
                  <a:srgbClr val="306CB5"/>
                </a:solidFill>
                <a:latin typeface="Barlow"/>
              </a:rPr>
              <a:t>slide 10</a:t>
            </a:r>
          </a:p>
          <a:p>
            <a:pPr marL="527050" indent="-514350">
              <a:spcBef>
                <a:spcPts val="1000"/>
              </a:spcBef>
              <a:buFont typeface="+mj-lt"/>
              <a:buAutoNum type="arabicPeriod" startAt="6"/>
              <a:tabLst>
                <a:tab pos="396875" algn="l"/>
              </a:tabLst>
            </a:pPr>
            <a:r>
              <a:rPr lang="en-US" spc="-25" dirty="0"/>
              <a:t>Organize and Maintain Your Annotated Bibliography</a:t>
            </a:r>
          </a:p>
          <a:p>
            <a:pPr marL="12700">
              <a:spcBef>
                <a:spcPts val="650"/>
              </a:spcBef>
            </a:pPr>
            <a:r>
              <a:rPr lang="en-US" sz="2600" b="0" dirty="0">
                <a:solidFill>
                  <a:srgbClr val="306CB5"/>
                </a:solidFill>
                <a:latin typeface="Barlow"/>
              </a:rPr>
              <a:t>slide 11</a:t>
            </a:r>
          </a:p>
        </p:txBody>
      </p:sp>
      <p:sp>
        <p:nvSpPr>
          <p:cNvPr id="4" name="object 4"/>
          <p:cNvSpPr txBox="1"/>
          <p:nvPr/>
        </p:nvSpPr>
        <p:spPr>
          <a:xfrm>
            <a:off x="2416545" y="3115476"/>
            <a:ext cx="3470910" cy="2411730"/>
          </a:xfrm>
          <a:prstGeom prst="rect">
            <a:avLst/>
          </a:prstGeom>
        </p:spPr>
        <p:txBody>
          <a:bodyPr vert="horz" wrap="square" lIns="0" tIns="109220" rIns="0" bIns="0" rtlCol="0">
            <a:spAutoFit/>
          </a:bodyPr>
          <a:lstStyle/>
          <a:p>
            <a:pPr marL="12700">
              <a:lnSpc>
                <a:spcPct val="100000"/>
              </a:lnSpc>
              <a:spcBef>
                <a:spcPts val="860"/>
              </a:spcBef>
            </a:pPr>
            <a:r>
              <a:rPr sz="3050" b="1" spc="-10" dirty="0">
                <a:latin typeface="Barlow"/>
                <a:cs typeface="Barlow"/>
              </a:rPr>
              <a:t>Overview</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lang="en-US" sz="2600" dirty="0">
                <a:solidFill>
                  <a:srgbClr val="306CB5"/>
                </a:solidFill>
                <a:latin typeface="Barlow"/>
                <a:cs typeface="Barlow"/>
              </a:rPr>
              <a:t>s</a:t>
            </a:r>
            <a:r>
              <a:rPr lang="en-US" sz="2600" spc="-120" dirty="0">
                <a:solidFill>
                  <a:srgbClr val="306CB5"/>
                </a:solidFill>
                <a:latin typeface="Barlow"/>
                <a:cs typeface="Barlow"/>
              </a:rPr>
              <a:t> </a:t>
            </a:r>
            <a:r>
              <a:rPr lang="en-US" sz="2600" spc="-50" dirty="0">
                <a:solidFill>
                  <a:srgbClr val="306CB5"/>
                </a:solidFill>
                <a:latin typeface="Barlow"/>
                <a:cs typeface="Barlow"/>
              </a:rPr>
              <a:t>3 and 4</a:t>
            </a:r>
            <a:endParaRPr sz="2600" dirty="0">
              <a:latin typeface="Barlow"/>
              <a:cs typeface="Barlow"/>
            </a:endParaRPr>
          </a:p>
          <a:p>
            <a:pPr marL="12700">
              <a:lnSpc>
                <a:spcPct val="100000"/>
              </a:lnSpc>
              <a:spcBef>
                <a:spcPts val="3060"/>
              </a:spcBef>
            </a:pPr>
            <a:r>
              <a:rPr sz="3050" b="1" spc="-65" dirty="0">
                <a:latin typeface="Barlow"/>
                <a:cs typeface="Barlow"/>
              </a:rPr>
              <a:t>Step-</a:t>
            </a:r>
            <a:r>
              <a:rPr sz="3050" b="1" spc="-114" dirty="0">
                <a:latin typeface="Barlow"/>
                <a:cs typeface="Barlow"/>
              </a:rPr>
              <a:t>by-</a:t>
            </a:r>
            <a:r>
              <a:rPr sz="3050" b="1" spc="-35" dirty="0">
                <a:latin typeface="Barlow"/>
                <a:cs typeface="Barlow"/>
              </a:rPr>
              <a:t>Step</a:t>
            </a:r>
            <a:r>
              <a:rPr sz="3050" b="1" spc="-40" dirty="0">
                <a:latin typeface="Barlow"/>
                <a:cs typeface="Barlow"/>
              </a:rPr>
              <a:t> </a:t>
            </a:r>
            <a:r>
              <a:rPr sz="3050" b="1" spc="-10" dirty="0">
                <a:latin typeface="Barlow"/>
                <a:cs typeface="Barlow"/>
              </a:rPr>
              <a:t>Guide</a:t>
            </a:r>
            <a:endParaRPr sz="3050" dirty="0">
              <a:latin typeface="Barlow"/>
              <a:cs typeface="Barlow"/>
            </a:endParaRPr>
          </a:p>
          <a:p>
            <a:pPr marL="12700">
              <a:lnSpc>
                <a:spcPct val="100000"/>
              </a:lnSpc>
              <a:spcBef>
                <a:spcPts val="695"/>
              </a:spcBef>
            </a:pPr>
            <a:r>
              <a:rPr sz="2600" spc="-10" dirty="0">
                <a:solidFill>
                  <a:srgbClr val="306CB5"/>
                </a:solidFill>
                <a:latin typeface="Barlow"/>
                <a:cs typeface="Barlow"/>
              </a:rPr>
              <a:t>slides</a:t>
            </a:r>
            <a:r>
              <a:rPr sz="2600" spc="-85" dirty="0">
                <a:solidFill>
                  <a:srgbClr val="306CB5"/>
                </a:solidFill>
                <a:latin typeface="Barlow"/>
                <a:cs typeface="Barlow"/>
              </a:rPr>
              <a:t> </a:t>
            </a:r>
            <a:r>
              <a:rPr lang="en-US" sz="2600" spc="-25" dirty="0">
                <a:solidFill>
                  <a:srgbClr val="306CB5"/>
                </a:solidFill>
                <a:latin typeface="Barlow"/>
                <a:cs typeface="Barlow"/>
              </a:rPr>
              <a:t>5</a:t>
            </a:r>
            <a:r>
              <a:rPr sz="2600" spc="-25" dirty="0">
                <a:solidFill>
                  <a:srgbClr val="306CB5"/>
                </a:solidFill>
                <a:latin typeface="Barlow"/>
                <a:cs typeface="Barlow"/>
              </a:rPr>
              <a:t>–</a:t>
            </a:r>
            <a:r>
              <a:rPr lang="en-US" sz="2600" spc="-50" dirty="0">
                <a:solidFill>
                  <a:srgbClr val="306CB5"/>
                </a:solidFill>
                <a:latin typeface="Barlow"/>
                <a:cs typeface="Barlow"/>
              </a:rPr>
              <a:t>11</a:t>
            </a:r>
            <a:endParaRPr sz="2600" dirty="0">
              <a:latin typeface="Barlow"/>
              <a:cs typeface="Barlow"/>
            </a:endParaRPr>
          </a:p>
        </p:txBody>
      </p:sp>
      <p:sp>
        <p:nvSpPr>
          <p:cNvPr id="21" name="Rectangle 20">
            <a:hlinkClick r:id="rId2" action="ppaction://hlinksldjump"/>
            <a:extLst>
              <a:ext uri="{FF2B5EF4-FFF2-40B4-BE49-F238E27FC236}">
                <a16:creationId xmlns:a16="http://schemas.microsoft.com/office/drawing/2014/main" id="{4DE2E081-7852-97CC-C72E-763AB61E7500}"/>
              </a:ext>
            </a:extLst>
          </p:cNvPr>
          <p:cNvSpPr/>
          <p:nvPr/>
        </p:nvSpPr>
        <p:spPr>
          <a:xfrm>
            <a:off x="1336295" y="4639481"/>
            <a:ext cx="455116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bject 5">
            <a:hlinkClick r:id="rId3" action="ppaction://hlinksldjump"/>
          </p:cNvPr>
          <p:cNvSpPr txBox="1"/>
          <p:nvPr/>
        </p:nvSpPr>
        <p:spPr>
          <a:xfrm>
            <a:off x="2416545" y="5791835"/>
            <a:ext cx="3980179" cy="1073150"/>
          </a:xfrm>
          <a:prstGeom prst="rect">
            <a:avLst/>
          </a:prstGeom>
        </p:spPr>
        <p:txBody>
          <a:bodyPr vert="horz" wrap="square" lIns="0" tIns="109220" rIns="0" bIns="0" rtlCol="0">
            <a:spAutoFit/>
          </a:bodyPr>
          <a:lstStyle/>
          <a:p>
            <a:pPr marL="12700">
              <a:lnSpc>
                <a:spcPct val="100000"/>
              </a:lnSpc>
              <a:spcBef>
                <a:spcPts val="860"/>
              </a:spcBef>
            </a:pPr>
            <a:r>
              <a:rPr sz="3050" b="1" spc="-20" dirty="0">
                <a:latin typeface="Barlow"/>
                <a:cs typeface="Barlow"/>
              </a:rPr>
              <a:t>Tips</a:t>
            </a:r>
            <a:r>
              <a:rPr sz="3050" b="1" spc="-130" dirty="0">
                <a:latin typeface="Barlow"/>
                <a:cs typeface="Barlow"/>
              </a:rPr>
              <a:t> </a:t>
            </a:r>
            <a:r>
              <a:rPr sz="3050" b="1" dirty="0">
                <a:latin typeface="Barlow"/>
                <a:cs typeface="Barlow"/>
              </a:rPr>
              <a:t>and</a:t>
            </a:r>
            <a:r>
              <a:rPr sz="3050" b="1" spc="-130" dirty="0">
                <a:latin typeface="Barlow"/>
                <a:cs typeface="Barlow"/>
              </a:rPr>
              <a:t> </a:t>
            </a:r>
            <a:r>
              <a:rPr sz="3050" b="1" spc="-20" dirty="0">
                <a:latin typeface="Barlow"/>
                <a:cs typeface="Barlow"/>
              </a:rPr>
              <a:t>Best</a:t>
            </a:r>
            <a:r>
              <a:rPr sz="3050" b="1" spc="-125" dirty="0">
                <a:latin typeface="Barlow"/>
                <a:cs typeface="Barlow"/>
              </a:rPr>
              <a:t> </a:t>
            </a:r>
            <a:r>
              <a:rPr sz="3050" b="1" spc="-25" dirty="0">
                <a:latin typeface="Barlow"/>
                <a:cs typeface="Barlow"/>
              </a:rPr>
              <a:t>Practices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50" dirty="0">
                <a:solidFill>
                  <a:srgbClr val="306CB5"/>
                </a:solidFill>
                <a:latin typeface="Barlow"/>
                <a:cs typeface="Barlow"/>
              </a:rPr>
              <a:t>12</a:t>
            </a:r>
            <a:endParaRPr sz="2600" dirty="0">
              <a:latin typeface="Barlow"/>
              <a:cs typeface="Barlow"/>
            </a:endParaRPr>
          </a:p>
        </p:txBody>
      </p:sp>
      <p:sp>
        <p:nvSpPr>
          <p:cNvPr id="6" name="object 6"/>
          <p:cNvSpPr txBox="1"/>
          <p:nvPr/>
        </p:nvSpPr>
        <p:spPr>
          <a:xfrm>
            <a:off x="2416545" y="7130014"/>
            <a:ext cx="2781935" cy="1073150"/>
          </a:xfrm>
          <a:prstGeom prst="rect">
            <a:avLst/>
          </a:prstGeom>
        </p:spPr>
        <p:txBody>
          <a:bodyPr vert="horz" wrap="square" lIns="0" tIns="109220" rIns="0" bIns="0" rtlCol="0">
            <a:spAutoFit/>
          </a:bodyPr>
          <a:lstStyle/>
          <a:p>
            <a:pPr marL="12700">
              <a:lnSpc>
                <a:spcPct val="100000"/>
              </a:lnSpc>
              <a:spcBef>
                <a:spcPts val="860"/>
              </a:spcBef>
            </a:pPr>
            <a:r>
              <a:rPr sz="3050" b="1" spc="-35" dirty="0">
                <a:latin typeface="Barlow"/>
                <a:cs typeface="Barlow"/>
              </a:rPr>
              <a:t>Common</a:t>
            </a:r>
            <a:r>
              <a:rPr sz="3050" b="1" spc="-105" dirty="0">
                <a:latin typeface="Barlow"/>
                <a:cs typeface="Barlow"/>
              </a:rPr>
              <a:t> </a:t>
            </a:r>
            <a:r>
              <a:rPr sz="3050" b="1" spc="-25" dirty="0">
                <a:latin typeface="Barlow"/>
                <a:cs typeface="Barlow"/>
              </a:rPr>
              <a:t>Pitfalls</a:t>
            </a:r>
            <a:endParaRPr sz="3050" dirty="0">
              <a:latin typeface="Barlow"/>
              <a:cs typeface="Barlow"/>
            </a:endParaRPr>
          </a:p>
          <a:p>
            <a:pPr marL="12700">
              <a:lnSpc>
                <a:spcPct val="100000"/>
              </a:lnSpc>
              <a:spcBef>
                <a:spcPts val="700"/>
              </a:spcBef>
            </a:pPr>
            <a:r>
              <a:rPr sz="2600" dirty="0">
                <a:solidFill>
                  <a:srgbClr val="306CB5"/>
                </a:solidFill>
                <a:latin typeface="Barlow"/>
                <a:cs typeface="Barlow"/>
              </a:rPr>
              <a:t>slide</a:t>
            </a:r>
            <a:r>
              <a:rPr sz="2600" spc="-120" dirty="0">
                <a:solidFill>
                  <a:srgbClr val="306CB5"/>
                </a:solidFill>
                <a:latin typeface="Barlow"/>
                <a:cs typeface="Barlow"/>
              </a:rPr>
              <a:t> </a:t>
            </a:r>
            <a:r>
              <a:rPr lang="en-US" sz="2600" spc="-25" dirty="0">
                <a:solidFill>
                  <a:srgbClr val="306CB5"/>
                </a:solidFill>
                <a:latin typeface="Barlow"/>
                <a:cs typeface="Barlow"/>
              </a:rPr>
              <a:t>13</a:t>
            </a:r>
            <a:endParaRPr sz="2600" dirty="0">
              <a:latin typeface="Barlow"/>
              <a:cs typeface="Barlow"/>
            </a:endParaRPr>
          </a:p>
        </p:txBody>
      </p:sp>
      <p:sp>
        <p:nvSpPr>
          <p:cNvPr id="7" name="object 7"/>
          <p:cNvSpPr txBox="1"/>
          <p:nvPr/>
        </p:nvSpPr>
        <p:spPr>
          <a:xfrm>
            <a:off x="2416545" y="8366495"/>
            <a:ext cx="1880870" cy="1172116"/>
          </a:xfrm>
          <a:prstGeom prst="rect">
            <a:avLst/>
          </a:prstGeom>
        </p:spPr>
        <p:txBody>
          <a:bodyPr vert="horz" wrap="square" lIns="0" tIns="210820" rIns="0" bIns="0" rtlCol="0">
            <a:spAutoFit/>
          </a:bodyPr>
          <a:lstStyle/>
          <a:p>
            <a:pPr marL="12700">
              <a:lnSpc>
                <a:spcPct val="100000"/>
              </a:lnSpc>
              <a:spcBef>
                <a:spcPts val="1660"/>
              </a:spcBef>
            </a:pPr>
            <a:r>
              <a:rPr sz="3050" b="1" spc="-50" dirty="0">
                <a:latin typeface="Barlow"/>
                <a:cs typeface="Barlow"/>
              </a:rPr>
              <a:t>Next</a:t>
            </a:r>
            <a:r>
              <a:rPr sz="3050" b="1" spc="-75" dirty="0">
                <a:latin typeface="Barlow"/>
                <a:cs typeface="Barlow"/>
              </a:rPr>
              <a:t> </a:t>
            </a:r>
            <a:r>
              <a:rPr sz="3050" b="1" spc="-20" dirty="0">
                <a:latin typeface="Barlow"/>
                <a:cs typeface="Barlow"/>
              </a:rPr>
              <a:t>Steps</a:t>
            </a:r>
            <a:endParaRPr lang="en-US" sz="3050" b="1" spc="-20" dirty="0">
              <a:latin typeface="Barlow"/>
              <a:cs typeface="Barlow"/>
            </a:endParaRPr>
          </a:p>
          <a:p>
            <a:pPr marL="12700">
              <a:lnSpc>
                <a:spcPct val="100000"/>
              </a:lnSpc>
              <a:spcBef>
                <a:spcPts val="700"/>
              </a:spcBef>
            </a:pPr>
            <a:r>
              <a:rPr lang="en-US" sz="2600" dirty="0">
                <a:solidFill>
                  <a:srgbClr val="306CB5"/>
                </a:solidFill>
                <a:latin typeface="Barlow"/>
                <a:cs typeface="Barlow"/>
              </a:rPr>
              <a:t>slide</a:t>
            </a:r>
            <a:r>
              <a:rPr lang="en-US" sz="2600" spc="-120" dirty="0">
                <a:solidFill>
                  <a:srgbClr val="306CB5"/>
                </a:solidFill>
                <a:latin typeface="Barlow"/>
                <a:cs typeface="Barlow"/>
              </a:rPr>
              <a:t> </a:t>
            </a:r>
            <a:r>
              <a:rPr lang="en-US" sz="2600" spc="-25" dirty="0">
                <a:solidFill>
                  <a:srgbClr val="306CB5"/>
                </a:solidFill>
                <a:latin typeface="Barlow"/>
                <a:cs typeface="Barlow"/>
              </a:rPr>
              <a:t>14</a:t>
            </a:r>
            <a:endParaRPr lang="en-US" sz="2600" dirty="0">
              <a:latin typeface="Barlow"/>
              <a:cs typeface="Barlow"/>
            </a:endParaRPr>
          </a:p>
        </p:txBody>
      </p:sp>
      <p:sp>
        <p:nvSpPr>
          <p:cNvPr id="27" name="Rectangle 26">
            <a:hlinkClick r:id="rId4" action="ppaction://hlinksldjump"/>
            <a:extLst>
              <a:ext uri="{FF2B5EF4-FFF2-40B4-BE49-F238E27FC236}">
                <a16:creationId xmlns:a16="http://schemas.microsoft.com/office/drawing/2014/main" id="{C6D0BD1A-0770-1B43-23AF-0BA7D727FD70}"/>
              </a:ext>
            </a:extLst>
          </p:cNvPr>
          <p:cNvSpPr/>
          <p:nvPr/>
        </p:nvSpPr>
        <p:spPr>
          <a:xfrm>
            <a:off x="1377716" y="8662904"/>
            <a:ext cx="2919700"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hlinkClick r:id="rId5" action="ppaction://hlinksldjump"/>
            <a:extLst>
              <a:ext uri="{FF2B5EF4-FFF2-40B4-BE49-F238E27FC236}">
                <a16:creationId xmlns:a16="http://schemas.microsoft.com/office/drawing/2014/main" id="{A06A1CF5-AC1E-D87A-66A4-3BA4F1CA5D69}"/>
              </a:ext>
            </a:extLst>
          </p:cNvPr>
          <p:cNvSpPr/>
          <p:nvPr/>
        </p:nvSpPr>
        <p:spPr>
          <a:xfrm>
            <a:off x="1336295" y="7330880"/>
            <a:ext cx="3862185"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hlinkClick r:id="rId3" action="ppaction://hlinksldjump"/>
            <a:extLst>
              <a:ext uri="{FF2B5EF4-FFF2-40B4-BE49-F238E27FC236}">
                <a16:creationId xmlns:a16="http://schemas.microsoft.com/office/drawing/2014/main" id="{4FD38CEA-6910-83C3-8B0F-6EDBCCD5CB00}"/>
              </a:ext>
            </a:extLst>
          </p:cNvPr>
          <p:cNvSpPr/>
          <p:nvPr/>
        </p:nvSpPr>
        <p:spPr>
          <a:xfrm>
            <a:off x="1404743" y="5989944"/>
            <a:ext cx="4991981"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hlinkClick r:id="rId6" action="ppaction://hlinksldjump"/>
            <a:extLst>
              <a:ext uri="{FF2B5EF4-FFF2-40B4-BE49-F238E27FC236}">
                <a16:creationId xmlns:a16="http://schemas.microsoft.com/office/drawing/2014/main" id="{7BF7CBDB-C986-F515-EF26-387B0AC8C522}"/>
              </a:ext>
            </a:extLst>
          </p:cNvPr>
          <p:cNvSpPr/>
          <p:nvPr/>
        </p:nvSpPr>
        <p:spPr>
          <a:xfrm>
            <a:off x="7614358" y="8636552"/>
            <a:ext cx="9219492"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hlinkClick r:id="rId7" action="ppaction://hlinksldjump"/>
            <a:extLst>
              <a:ext uri="{FF2B5EF4-FFF2-40B4-BE49-F238E27FC236}">
                <a16:creationId xmlns:a16="http://schemas.microsoft.com/office/drawing/2014/main" id="{429F9389-2BAB-EDFC-9572-EE685294BE5D}"/>
              </a:ext>
            </a:extLst>
          </p:cNvPr>
          <p:cNvSpPr/>
          <p:nvPr/>
        </p:nvSpPr>
        <p:spPr>
          <a:xfrm>
            <a:off x="7614358" y="7549158"/>
            <a:ext cx="7029137"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hlinkClick r:id="rId8" action="ppaction://hlinksldjump"/>
            <a:extLst>
              <a:ext uri="{FF2B5EF4-FFF2-40B4-BE49-F238E27FC236}">
                <a16:creationId xmlns:a16="http://schemas.microsoft.com/office/drawing/2014/main" id="{B102822D-4315-D1B5-F620-F2408187E521}"/>
              </a:ext>
            </a:extLst>
          </p:cNvPr>
          <p:cNvSpPr/>
          <p:nvPr/>
        </p:nvSpPr>
        <p:spPr>
          <a:xfrm>
            <a:off x="7614358" y="6486477"/>
            <a:ext cx="5333292" cy="90854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hlinkClick r:id="rId9" action="ppaction://hlinksldjump"/>
            <a:extLst>
              <a:ext uri="{FF2B5EF4-FFF2-40B4-BE49-F238E27FC236}">
                <a16:creationId xmlns:a16="http://schemas.microsoft.com/office/drawing/2014/main" id="{F0A0C18B-5828-FD47-7AC1-2795D991467F}"/>
              </a:ext>
            </a:extLst>
          </p:cNvPr>
          <p:cNvSpPr/>
          <p:nvPr/>
        </p:nvSpPr>
        <p:spPr>
          <a:xfrm>
            <a:off x="7614358" y="5423808"/>
            <a:ext cx="5333292" cy="89228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hlinkClick r:id="rId10" action="ppaction://hlinksldjump"/>
            <a:extLst>
              <a:ext uri="{FF2B5EF4-FFF2-40B4-BE49-F238E27FC236}">
                <a16:creationId xmlns:a16="http://schemas.microsoft.com/office/drawing/2014/main" id="{287D82C3-1159-44D6-EED0-F08294F32F0C}"/>
              </a:ext>
            </a:extLst>
          </p:cNvPr>
          <p:cNvSpPr/>
          <p:nvPr/>
        </p:nvSpPr>
        <p:spPr>
          <a:xfrm>
            <a:off x="7616474" y="4382720"/>
            <a:ext cx="7769576" cy="83379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hlinkClick r:id="rId2" action="ppaction://hlinksldjump"/>
            <a:extLst>
              <a:ext uri="{FF2B5EF4-FFF2-40B4-BE49-F238E27FC236}">
                <a16:creationId xmlns:a16="http://schemas.microsoft.com/office/drawing/2014/main" id="{E93E6CFA-D9A5-F2AE-0F38-F654F552D927}"/>
              </a:ext>
            </a:extLst>
          </p:cNvPr>
          <p:cNvSpPr/>
          <p:nvPr/>
        </p:nvSpPr>
        <p:spPr>
          <a:xfrm>
            <a:off x="7678863" y="3298329"/>
            <a:ext cx="9535987" cy="83379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p:nvPr/>
        </p:nvSpPr>
        <p:spPr>
          <a:xfrm>
            <a:off x="615553" y="348545"/>
            <a:ext cx="2773045" cy="402590"/>
          </a:xfrm>
          <a:prstGeom prst="rect">
            <a:avLst/>
          </a:prstGeom>
        </p:spPr>
        <p:txBody>
          <a:bodyPr vert="horz" wrap="square" lIns="0" tIns="15240" rIns="0" bIns="0" rtlCol="0">
            <a:spAutoFit/>
          </a:bodyPr>
          <a:lstStyle/>
          <a:p>
            <a:pPr marL="12700">
              <a:lnSpc>
                <a:spcPct val="100000"/>
              </a:lnSpc>
              <a:spcBef>
                <a:spcPts val="120"/>
              </a:spcBef>
            </a:pPr>
            <a:r>
              <a:rPr sz="2450" b="1" dirty="0">
                <a:solidFill>
                  <a:srgbClr val="FFFFFF"/>
                </a:solidFill>
                <a:latin typeface="Barlow"/>
                <a:cs typeface="Barlow"/>
              </a:rPr>
              <a:t>ACADEMIC</a:t>
            </a:r>
            <a:r>
              <a:rPr sz="2450" b="1" spc="-85" dirty="0">
                <a:solidFill>
                  <a:srgbClr val="FFFFFF"/>
                </a:solidFill>
                <a:latin typeface="Barlow"/>
                <a:cs typeface="Barlow"/>
              </a:rPr>
              <a:t> </a:t>
            </a:r>
            <a:r>
              <a:rPr sz="2450" b="1" spc="-10" dirty="0">
                <a:solidFill>
                  <a:srgbClr val="FFFFFF"/>
                </a:solidFill>
                <a:latin typeface="Barlow"/>
                <a:cs typeface="Barlow"/>
              </a:rPr>
              <a:t>TOOLKIT</a:t>
            </a:r>
            <a:endParaRPr sz="2450">
              <a:latin typeface="Barlow"/>
              <a:cs typeface="Barlow"/>
            </a:endParaRPr>
          </a:p>
        </p:txBody>
      </p:sp>
      <p:sp>
        <p:nvSpPr>
          <p:cNvPr id="9" name="object 9"/>
          <p:cNvSpPr txBox="1"/>
          <p:nvPr/>
        </p:nvSpPr>
        <p:spPr>
          <a:xfrm>
            <a:off x="5556252" y="181452"/>
            <a:ext cx="8991598" cy="583493"/>
          </a:xfrm>
          <a:prstGeom prst="rect">
            <a:avLst/>
          </a:prstGeom>
        </p:spPr>
        <p:txBody>
          <a:bodyPr vert="horz" wrap="square" lIns="0" tIns="13970" rIns="0" bIns="0" rtlCol="0">
            <a:spAutoFit/>
          </a:bodyPr>
          <a:lstStyle/>
          <a:p>
            <a:pPr marL="12700" algn="ctr">
              <a:spcBef>
                <a:spcPts val="110"/>
              </a:spcBef>
            </a:pPr>
            <a:r>
              <a:rPr lang="en-US" sz="3700" b="1" dirty="0">
                <a:solidFill>
                  <a:srgbClr val="FFFFFF"/>
                </a:solidFill>
                <a:latin typeface="Barlow"/>
              </a:rPr>
              <a:t>Annotated Bibliography</a:t>
            </a:r>
          </a:p>
        </p:txBody>
      </p:sp>
      <p:sp>
        <p:nvSpPr>
          <p:cNvPr id="10" name="object 10" descr="$PPTXTitle"/>
          <p:cNvSpPr txBox="1">
            <a:spLocks noGrp="1"/>
          </p:cNvSpPr>
          <p:nvPr>
            <p:ph type="title"/>
          </p:nvPr>
        </p:nvSpPr>
        <p:spPr>
          <a:xfrm>
            <a:off x="5460760" y="1589345"/>
            <a:ext cx="9182735" cy="1183016"/>
          </a:xfrm>
          <a:prstGeom prst="rect">
            <a:avLst/>
          </a:prstGeom>
        </p:spPr>
        <p:txBody>
          <a:bodyPr vert="horz" wrap="square" lIns="0" tIns="13335" rIns="0" bIns="0" rtlCol="0">
            <a:spAutoFit/>
          </a:bodyPr>
          <a:lstStyle/>
          <a:p>
            <a:pPr marL="12700" algn="ctr">
              <a:lnSpc>
                <a:spcPct val="100000"/>
              </a:lnSpc>
              <a:spcBef>
                <a:spcPts val="105"/>
              </a:spcBef>
            </a:pPr>
            <a:r>
              <a:rPr sz="5600" spc="-10" dirty="0"/>
              <a:t>Interactive</a:t>
            </a:r>
            <a:r>
              <a:rPr sz="5600" spc="-195" dirty="0"/>
              <a:t> </a:t>
            </a:r>
            <a:r>
              <a:rPr sz="5600" dirty="0"/>
              <a:t>Table</a:t>
            </a:r>
            <a:r>
              <a:rPr sz="5600" spc="-195" dirty="0"/>
              <a:t> </a:t>
            </a:r>
            <a:r>
              <a:rPr sz="5600" dirty="0"/>
              <a:t>of</a:t>
            </a:r>
            <a:r>
              <a:rPr sz="5600" spc="-195" dirty="0"/>
              <a:t> </a:t>
            </a:r>
            <a:r>
              <a:rPr sz="5600" spc="-10" dirty="0"/>
              <a:t>Contents</a:t>
            </a:r>
            <a:br>
              <a:rPr lang="en-US" sz="5600" spc="-10" dirty="0"/>
            </a:br>
            <a:r>
              <a:rPr lang="en-US" sz="2000" b="0" spc="-10" dirty="0">
                <a:latin typeface="Barlow" pitchFamily="2" charset="77"/>
              </a:rPr>
              <a:t>(slideshow view only)</a:t>
            </a:r>
            <a:endParaRPr sz="2000" b="0" spc="-10" dirty="0">
              <a:latin typeface="Barlow" pitchFamily="2" charset="77"/>
            </a:endParaRPr>
          </a:p>
        </p:txBody>
      </p:sp>
      <p:grpSp>
        <p:nvGrpSpPr>
          <p:cNvPr id="11" name="object 11"/>
          <p:cNvGrpSpPr/>
          <p:nvPr/>
        </p:nvGrpSpPr>
        <p:grpSpPr>
          <a:xfrm>
            <a:off x="1382156" y="3298328"/>
            <a:ext cx="849630" cy="849630"/>
            <a:chOff x="1382156" y="3298328"/>
            <a:chExt cx="849630" cy="849630"/>
          </a:xfrm>
        </p:grpSpPr>
        <p:sp>
          <p:nvSpPr>
            <p:cNvPr id="12" name="object 12"/>
            <p:cNvSpPr/>
            <p:nvPr/>
          </p:nvSpPr>
          <p:spPr>
            <a:xfrm>
              <a:off x="1382156" y="3298328"/>
              <a:ext cx="849630" cy="849630"/>
            </a:xfrm>
            <a:custGeom>
              <a:avLst/>
              <a:gdLst/>
              <a:ahLst/>
              <a:cxnLst/>
              <a:rect l="l" t="t" r="r" b="b"/>
              <a:pathLst>
                <a:path w="849630" h="849629">
                  <a:moveTo>
                    <a:pt x="692387" y="0"/>
                  </a:moveTo>
                  <a:lnTo>
                    <a:pt x="157167" y="0"/>
                  </a:lnTo>
                  <a:lnTo>
                    <a:pt x="107489" y="8012"/>
                  </a:lnTo>
                  <a:lnTo>
                    <a:pt x="64345" y="30323"/>
                  </a:lnTo>
                  <a:lnTo>
                    <a:pt x="30323" y="64345"/>
                  </a:lnTo>
                  <a:lnTo>
                    <a:pt x="8012" y="107489"/>
                  </a:lnTo>
                  <a:lnTo>
                    <a:pt x="0" y="157167"/>
                  </a:lnTo>
                  <a:lnTo>
                    <a:pt x="0" y="692387"/>
                  </a:lnTo>
                  <a:lnTo>
                    <a:pt x="8012" y="742065"/>
                  </a:lnTo>
                  <a:lnTo>
                    <a:pt x="30323" y="785209"/>
                  </a:lnTo>
                  <a:lnTo>
                    <a:pt x="64345" y="819231"/>
                  </a:lnTo>
                  <a:lnTo>
                    <a:pt x="107489" y="841542"/>
                  </a:lnTo>
                  <a:lnTo>
                    <a:pt x="157167" y="849555"/>
                  </a:lnTo>
                  <a:lnTo>
                    <a:pt x="692387" y="849555"/>
                  </a:lnTo>
                  <a:lnTo>
                    <a:pt x="742065" y="841542"/>
                  </a:lnTo>
                  <a:lnTo>
                    <a:pt x="785209" y="819231"/>
                  </a:lnTo>
                  <a:lnTo>
                    <a:pt x="819231" y="785209"/>
                  </a:lnTo>
                  <a:lnTo>
                    <a:pt x="841542" y="742065"/>
                  </a:lnTo>
                  <a:lnTo>
                    <a:pt x="849555" y="692387"/>
                  </a:lnTo>
                  <a:lnTo>
                    <a:pt x="849555" y="157167"/>
                  </a:lnTo>
                  <a:lnTo>
                    <a:pt x="841542" y="107489"/>
                  </a:lnTo>
                  <a:lnTo>
                    <a:pt x="819231" y="64345"/>
                  </a:lnTo>
                  <a:lnTo>
                    <a:pt x="785209" y="30323"/>
                  </a:lnTo>
                  <a:lnTo>
                    <a:pt x="742065" y="8012"/>
                  </a:lnTo>
                  <a:lnTo>
                    <a:pt x="692387" y="0"/>
                  </a:lnTo>
                  <a:close/>
                </a:path>
              </a:pathLst>
            </a:custGeom>
            <a:solidFill>
              <a:srgbClr val="306CB5"/>
            </a:solidFill>
          </p:spPr>
          <p:txBody>
            <a:bodyPr wrap="square" lIns="0" tIns="0" rIns="0" bIns="0" rtlCol="0"/>
            <a:lstStyle/>
            <a:p>
              <a:endParaRPr/>
            </a:p>
          </p:txBody>
        </p:sp>
        <p:sp>
          <p:nvSpPr>
            <p:cNvPr id="13" name="object 13"/>
            <p:cNvSpPr/>
            <p:nvPr/>
          </p:nvSpPr>
          <p:spPr>
            <a:xfrm>
              <a:off x="1488352" y="3495694"/>
              <a:ext cx="637540" cy="535305"/>
            </a:xfrm>
            <a:custGeom>
              <a:avLst/>
              <a:gdLst/>
              <a:ahLst/>
              <a:cxnLst/>
              <a:rect l="l" t="t" r="r" b="b"/>
              <a:pathLst>
                <a:path w="637539" h="535304">
                  <a:moveTo>
                    <a:pt x="637163" y="0"/>
                  </a:moveTo>
                  <a:lnTo>
                    <a:pt x="0" y="0"/>
                  </a:lnTo>
                  <a:lnTo>
                    <a:pt x="0" y="535219"/>
                  </a:lnTo>
                  <a:lnTo>
                    <a:pt x="637163" y="535219"/>
                  </a:lnTo>
                  <a:lnTo>
                    <a:pt x="637163" y="0"/>
                  </a:lnTo>
                  <a:close/>
                </a:path>
              </a:pathLst>
            </a:custGeom>
            <a:solidFill>
              <a:srgbClr val="FFFFFF"/>
            </a:solidFill>
          </p:spPr>
          <p:txBody>
            <a:bodyPr wrap="square" lIns="0" tIns="0" rIns="0" bIns="0" rtlCol="0"/>
            <a:lstStyle/>
            <a:p>
              <a:endParaRPr/>
            </a:p>
          </p:txBody>
        </p:sp>
        <p:pic>
          <p:nvPicPr>
            <p:cNvPr id="14" name="object 14"/>
            <p:cNvPicPr/>
            <p:nvPr/>
          </p:nvPicPr>
          <p:blipFill>
            <a:blip r:embed="rId11" cstate="print"/>
            <a:stretch>
              <a:fillRect/>
            </a:stretch>
          </p:blipFill>
          <p:spPr>
            <a:xfrm>
              <a:off x="1734727" y="3679387"/>
              <a:ext cx="144414" cy="144424"/>
            </a:xfrm>
            <a:prstGeom prst="rect">
              <a:avLst/>
            </a:prstGeom>
          </p:spPr>
        </p:pic>
        <p:sp>
          <p:nvSpPr>
            <p:cNvPr id="15" name="object 15"/>
            <p:cNvSpPr/>
            <p:nvPr/>
          </p:nvSpPr>
          <p:spPr>
            <a:xfrm>
              <a:off x="1522753" y="3574228"/>
              <a:ext cx="568960" cy="354965"/>
            </a:xfrm>
            <a:custGeom>
              <a:avLst/>
              <a:gdLst/>
              <a:ahLst/>
              <a:cxnLst/>
              <a:rect l="l" t="t" r="r" b="b"/>
              <a:pathLst>
                <a:path w="568960" h="354964">
                  <a:moveTo>
                    <a:pt x="284179" y="0"/>
                  </a:moveTo>
                  <a:lnTo>
                    <a:pt x="236362" y="4121"/>
                  </a:lnTo>
                  <a:lnTo>
                    <a:pt x="190342" y="16152"/>
                  </a:lnTo>
                  <a:lnTo>
                    <a:pt x="146486" y="35590"/>
                  </a:lnTo>
                  <a:lnTo>
                    <a:pt x="105159" y="61933"/>
                  </a:lnTo>
                  <a:lnTo>
                    <a:pt x="66726" y="94680"/>
                  </a:lnTo>
                  <a:lnTo>
                    <a:pt x="31551" y="133328"/>
                  </a:lnTo>
                  <a:lnTo>
                    <a:pt x="0" y="177376"/>
                  </a:lnTo>
                  <a:lnTo>
                    <a:pt x="31551" y="221420"/>
                  </a:lnTo>
                  <a:lnTo>
                    <a:pt x="66726" y="260066"/>
                  </a:lnTo>
                  <a:lnTo>
                    <a:pt x="105159" y="292811"/>
                  </a:lnTo>
                  <a:lnTo>
                    <a:pt x="146486" y="319153"/>
                  </a:lnTo>
                  <a:lnTo>
                    <a:pt x="190342" y="338590"/>
                  </a:lnTo>
                  <a:lnTo>
                    <a:pt x="236362" y="350621"/>
                  </a:lnTo>
                  <a:lnTo>
                    <a:pt x="284179" y="354743"/>
                  </a:lnTo>
                  <a:lnTo>
                    <a:pt x="331997" y="350621"/>
                  </a:lnTo>
                  <a:lnTo>
                    <a:pt x="378016" y="338590"/>
                  </a:lnTo>
                  <a:lnTo>
                    <a:pt x="421872" y="319153"/>
                  </a:lnTo>
                  <a:lnTo>
                    <a:pt x="463199" y="292811"/>
                  </a:lnTo>
                  <a:lnTo>
                    <a:pt x="468918" y="287938"/>
                  </a:lnTo>
                  <a:lnTo>
                    <a:pt x="284179" y="287938"/>
                  </a:lnTo>
                  <a:lnTo>
                    <a:pt x="252547" y="285582"/>
                  </a:lnTo>
                  <a:lnTo>
                    <a:pt x="191056" y="266823"/>
                  </a:lnTo>
                  <a:lnTo>
                    <a:pt x="140283" y="235586"/>
                  </a:lnTo>
                  <a:lnTo>
                    <a:pt x="100389" y="198883"/>
                  </a:lnTo>
                  <a:lnTo>
                    <a:pt x="81903" y="177376"/>
                  </a:lnTo>
                  <a:lnTo>
                    <a:pt x="100389" y="155864"/>
                  </a:lnTo>
                  <a:lnTo>
                    <a:pt x="140283" y="119156"/>
                  </a:lnTo>
                  <a:lnTo>
                    <a:pt x="191056" y="87919"/>
                  </a:lnTo>
                  <a:lnTo>
                    <a:pt x="252547" y="69160"/>
                  </a:lnTo>
                  <a:lnTo>
                    <a:pt x="284179" y="66804"/>
                  </a:lnTo>
                  <a:lnTo>
                    <a:pt x="468916" y="66804"/>
                  </a:lnTo>
                  <a:lnTo>
                    <a:pt x="463199" y="61933"/>
                  </a:lnTo>
                  <a:lnTo>
                    <a:pt x="421872" y="35590"/>
                  </a:lnTo>
                  <a:lnTo>
                    <a:pt x="378016" y="16152"/>
                  </a:lnTo>
                  <a:lnTo>
                    <a:pt x="331997" y="4121"/>
                  </a:lnTo>
                  <a:lnTo>
                    <a:pt x="284179" y="0"/>
                  </a:lnTo>
                  <a:close/>
                </a:path>
                <a:path w="568960" h="354964">
                  <a:moveTo>
                    <a:pt x="468916" y="66804"/>
                  </a:moveTo>
                  <a:lnTo>
                    <a:pt x="284179" y="66804"/>
                  </a:lnTo>
                  <a:lnTo>
                    <a:pt x="315808" y="69160"/>
                  </a:lnTo>
                  <a:lnTo>
                    <a:pt x="346884" y="76209"/>
                  </a:lnTo>
                  <a:lnTo>
                    <a:pt x="406950" y="104258"/>
                  </a:lnTo>
                  <a:lnTo>
                    <a:pt x="448462" y="136408"/>
                  </a:lnTo>
                  <a:lnTo>
                    <a:pt x="486456" y="177376"/>
                  </a:lnTo>
                  <a:lnTo>
                    <a:pt x="467970" y="198883"/>
                  </a:lnTo>
                  <a:lnTo>
                    <a:pt x="428075" y="235586"/>
                  </a:lnTo>
                  <a:lnTo>
                    <a:pt x="377301" y="266823"/>
                  </a:lnTo>
                  <a:lnTo>
                    <a:pt x="315808" y="285582"/>
                  </a:lnTo>
                  <a:lnTo>
                    <a:pt x="284179" y="287938"/>
                  </a:lnTo>
                  <a:lnTo>
                    <a:pt x="468918" y="287938"/>
                  </a:lnTo>
                  <a:lnTo>
                    <a:pt x="501633" y="260066"/>
                  </a:lnTo>
                  <a:lnTo>
                    <a:pt x="536808" y="221420"/>
                  </a:lnTo>
                  <a:lnTo>
                    <a:pt x="568359" y="177376"/>
                  </a:lnTo>
                  <a:lnTo>
                    <a:pt x="536808" y="133328"/>
                  </a:lnTo>
                  <a:lnTo>
                    <a:pt x="501633" y="94680"/>
                  </a:lnTo>
                  <a:lnTo>
                    <a:pt x="468916" y="66804"/>
                  </a:lnTo>
                  <a:close/>
                </a:path>
              </a:pathLst>
            </a:custGeom>
            <a:solidFill>
              <a:srgbClr val="306CB5"/>
            </a:solidFill>
          </p:spPr>
          <p:txBody>
            <a:bodyPr wrap="square" lIns="0" tIns="0" rIns="0" bIns="0" rtlCol="0"/>
            <a:lstStyle/>
            <a:p>
              <a:endParaRPr/>
            </a:p>
          </p:txBody>
        </p:sp>
      </p:grpSp>
      <p:grpSp>
        <p:nvGrpSpPr>
          <p:cNvPr id="16" name="object 16"/>
          <p:cNvGrpSpPr/>
          <p:nvPr/>
        </p:nvGrpSpPr>
        <p:grpSpPr>
          <a:xfrm>
            <a:off x="1377715" y="4650911"/>
            <a:ext cx="854075" cy="838200"/>
            <a:chOff x="1377715" y="4650911"/>
            <a:chExt cx="854075" cy="838200"/>
          </a:xfrm>
        </p:grpSpPr>
        <p:sp>
          <p:nvSpPr>
            <p:cNvPr id="17" name="object 17"/>
            <p:cNvSpPr/>
            <p:nvPr/>
          </p:nvSpPr>
          <p:spPr>
            <a:xfrm>
              <a:off x="1377715" y="4650911"/>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F8941D"/>
            </a:solidFill>
          </p:spPr>
          <p:txBody>
            <a:bodyPr wrap="square" lIns="0" tIns="0" rIns="0" bIns="0" rtlCol="0"/>
            <a:lstStyle/>
            <a:p>
              <a:endParaRPr/>
            </a:p>
          </p:txBody>
        </p:sp>
        <p:sp>
          <p:nvSpPr>
            <p:cNvPr id="18" name="object 18"/>
            <p:cNvSpPr/>
            <p:nvPr/>
          </p:nvSpPr>
          <p:spPr>
            <a:xfrm>
              <a:off x="1489989" y="4715782"/>
              <a:ext cx="629920" cy="708025"/>
            </a:xfrm>
            <a:custGeom>
              <a:avLst/>
              <a:gdLst/>
              <a:ahLst/>
              <a:cxnLst/>
              <a:rect l="l" t="t" r="r" b="b"/>
              <a:pathLst>
                <a:path w="629919" h="708025">
                  <a:moveTo>
                    <a:pt x="576834" y="429158"/>
                  </a:moveTo>
                  <a:lnTo>
                    <a:pt x="573849" y="414401"/>
                  </a:lnTo>
                  <a:lnTo>
                    <a:pt x="565696" y="402361"/>
                  </a:lnTo>
                  <a:lnTo>
                    <a:pt x="553593" y="394246"/>
                  </a:lnTo>
                  <a:lnTo>
                    <a:pt x="538772" y="391274"/>
                  </a:lnTo>
                  <a:lnTo>
                    <a:pt x="523951" y="394246"/>
                  </a:lnTo>
                  <a:lnTo>
                    <a:pt x="511848" y="402361"/>
                  </a:lnTo>
                  <a:lnTo>
                    <a:pt x="503694" y="414401"/>
                  </a:lnTo>
                  <a:lnTo>
                    <a:pt x="500697" y="429158"/>
                  </a:lnTo>
                  <a:lnTo>
                    <a:pt x="500697" y="533895"/>
                  </a:lnTo>
                  <a:lnTo>
                    <a:pt x="121640" y="533895"/>
                  </a:lnTo>
                  <a:lnTo>
                    <a:pt x="147574" y="504228"/>
                  </a:lnTo>
                  <a:lnTo>
                    <a:pt x="155028" y="491147"/>
                  </a:lnTo>
                  <a:lnTo>
                    <a:pt x="156819" y="476745"/>
                  </a:lnTo>
                  <a:lnTo>
                    <a:pt x="153035" y="462711"/>
                  </a:lnTo>
                  <a:lnTo>
                    <a:pt x="118859" y="441502"/>
                  </a:lnTo>
                  <a:lnTo>
                    <a:pt x="110934" y="442328"/>
                  </a:lnTo>
                  <a:lnTo>
                    <a:pt x="7188" y="549389"/>
                  </a:lnTo>
                  <a:lnTo>
                    <a:pt x="3987" y="555218"/>
                  </a:lnTo>
                  <a:lnTo>
                    <a:pt x="3403" y="556158"/>
                  </a:lnTo>
                  <a:lnTo>
                    <a:pt x="3213" y="557009"/>
                  </a:lnTo>
                  <a:lnTo>
                    <a:pt x="2095" y="559638"/>
                  </a:lnTo>
                  <a:lnTo>
                    <a:pt x="1257" y="562305"/>
                  </a:lnTo>
                  <a:lnTo>
                    <a:pt x="0" y="569595"/>
                  </a:lnTo>
                  <a:lnTo>
                    <a:pt x="0" y="572731"/>
                  </a:lnTo>
                  <a:lnTo>
                    <a:pt x="91681" y="694512"/>
                  </a:lnTo>
                  <a:lnTo>
                    <a:pt x="117513" y="707936"/>
                  </a:lnTo>
                  <a:lnTo>
                    <a:pt x="132029" y="706437"/>
                  </a:lnTo>
                  <a:lnTo>
                    <a:pt x="145300" y="699262"/>
                  </a:lnTo>
                  <a:lnTo>
                    <a:pt x="154736" y="687514"/>
                  </a:lnTo>
                  <a:lnTo>
                    <a:pt x="158788" y="673557"/>
                  </a:lnTo>
                  <a:lnTo>
                    <a:pt x="157276" y="659117"/>
                  </a:lnTo>
                  <a:lnTo>
                    <a:pt x="150050" y="645896"/>
                  </a:lnTo>
                  <a:lnTo>
                    <a:pt x="119570" y="609650"/>
                  </a:lnTo>
                  <a:lnTo>
                    <a:pt x="538772" y="609650"/>
                  </a:lnTo>
                  <a:lnTo>
                    <a:pt x="553593" y="606679"/>
                  </a:lnTo>
                  <a:lnTo>
                    <a:pt x="565696" y="598563"/>
                  </a:lnTo>
                  <a:lnTo>
                    <a:pt x="573849" y="586524"/>
                  </a:lnTo>
                  <a:lnTo>
                    <a:pt x="576834" y="571779"/>
                  </a:lnTo>
                  <a:lnTo>
                    <a:pt x="576834" y="429158"/>
                  </a:lnTo>
                  <a:close/>
                </a:path>
                <a:path w="629919" h="708025">
                  <a:moveTo>
                    <a:pt x="629424" y="135216"/>
                  </a:moveTo>
                  <a:lnTo>
                    <a:pt x="537768" y="13423"/>
                  </a:lnTo>
                  <a:lnTo>
                    <a:pt x="511937" y="0"/>
                  </a:lnTo>
                  <a:lnTo>
                    <a:pt x="497420" y="1511"/>
                  </a:lnTo>
                  <a:lnTo>
                    <a:pt x="484149" y="8686"/>
                  </a:lnTo>
                  <a:lnTo>
                    <a:pt x="474700" y="20421"/>
                  </a:lnTo>
                  <a:lnTo>
                    <a:pt x="470649" y="34378"/>
                  </a:lnTo>
                  <a:lnTo>
                    <a:pt x="472160" y="48818"/>
                  </a:lnTo>
                  <a:lnTo>
                    <a:pt x="479374" y="62039"/>
                  </a:lnTo>
                  <a:lnTo>
                    <a:pt x="509854" y="98285"/>
                  </a:lnTo>
                  <a:lnTo>
                    <a:pt x="90665" y="98285"/>
                  </a:lnTo>
                  <a:lnTo>
                    <a:pt x="75844" y="101269"/>
                  </a:lnTo>
                  <a:lnTo>
                    <a:pt x="63741" y="109385"/>
                  </a:lnTo>
                  <a:lnTo>
                    <a:pt x="55587" y="121424"/>
                  </a:lnTo>
                  <a:lnTo>
                    <a:pt x="52590" y="136169"/>
                  </a:lnTo>
                  <a:lnTo>
                    <a:pt x="52590" y="278790"/>
                  </a:lnTo>
                  <a:lnTo>
                    <a:pt x="55587" y="293535"/>
                  </a:lnTo>
                  <a:lnTo>
                    <a:pt x="63741" y="305574"/>
                  </a:lnTo>
                  <a:lnTo>
                    <a:pt x="75844" y="313690"/>
                  </a:lnTo>
                  <a:lnTo>
                    <a:pt x="90665" y="316674"/>
                  </a:lnTo>
                  <a:lnTo>
                    <a:pt x="105486" y="313690"/>
                  </a:lnTo>
                  <a:lnTo>
                    <a:pt x="117589" y="305574"/>
                  </a:lnTo>
                  <a:lnTo>
                    <a:pt x="125742" y="293535"/>
                  </a:lnTo>
                  <a:lnTo>
                    <a:pt x="128727" y="278790"/>
                  </a:lnTo>
                  <a:lnTo>
                    <a:pt x="128727" y="174053"/>
                  </a:lnTo>
                  <a:lnTo>
                    <a:pt x="507784" y="174053"/>
                  </a:lnTo>
                  <a:lnTo>
                    <a:pt x="481863" y="203708"/>
                  </a:lnTo>
                  <a:lnTo>
                    <a:pt x="474395" y="216789"/>
                  </a:lnTo>
                  <a:lnTo>
                    <a:pt x="472617" y="231203"/>
                  </a:lnTo>
                  <a:lnTo>
                    <a:pt x="476389" y="245224"/>
                  </a:lnTo>
                  <a:lnTo>
                    <a:pt x="510578" y="266446"/>
                  </a:lnTo>
                  <a:lnTo>
                    <a:pt x="518502" y="265620"/>
                  </a:lnTo>
                  <a:lnTo>
                    <a:pt x="622249" y="158546"/>
                  </a:lnTo>
                  <a:lnTo>
                    <a:pt x="625449" y="152717"/>
                  </a:lnTo>
                  <a:lnTo>
                    <a:pt x="626021" y="151790"/>
                  </a:lnTo>
                  <a:lnTo>
                    <a:pt x="626224" y="150926"/>
                  </a:lnTo>
                  <a:lnTo>
                    <a:pt x="627341" y="148310"/>
                  </a:lnTo>
                  <a:lnTo>
                    <a:pt x="628180" y="145630"/>
                  </a:lnTo>
                  <a:lnTo>
                    <a:pt x="629424" y="138341"/>
                  </a:lnTo>
                  <a:lnTo>
                    <a:pt x="629424" y="135216"/>
                  </a:lnTo>
                  <a:close/>
                </a:path>
              </a:pathLst>
            </a:custGeom>
            <a:solidFill>
              <a:srgbClr val="FFFFFF"/>
            </a:solidFill>
          </p:spPr>
          <p:txBody>
            <a:bodyPr wrap="square" lIns="0" tIns="0" rIns="0" bIns="0" rtlCol="0"/>
            <a:lstStyle/>
            <a:p>
              <a:endParaRPr/>
            </a:p>
          </p:txBody>
        </p:sp>
      </p:grpSp>
      <p:grpSp>
        <p:nvGrpSpPr>
          <p:cNvPr id="23" name="object 23"/>
          <p:cNvGrpSpPr/>
          <p:nvPr/>
        </p:nvGrpSpPr>
        <p:grpSpPr>
          <a:xfrm>
            <a:off x="1377715" y="8690834"/>
            <a:ext cx="854075" cy="838200"/>
            <a:chOff x="1377715" y="8690834"/>
            <a:chExt cx="854075" cy="838200"/>
          </a:xfrm>
        </p:grpSpPr>
        <p:sp>
          <p:nvSpPr>
            <p:cNvPr id="24" name="object 24"/>
            <p:cNvSpPr/>
            <p:nvPr/>
          </p:nvSpPr>
          <p:spPr>
            <a:xfrm>
              <a:off x="1377715" y="8690834"/>
              <a:ext cx="854075" cy="838200"/>
            </a:xfrm>
            <a:custGeom>
              <a:avLst/>
              <a:gdLst/>
              <a:ahLst/>
              <a:cxnLst/>
              <a:rect l="l" t="t" r="r" b="b"/>
              <a:pathLst>
                <a:path w="854075" h="83820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31B892"/>
            </a:solidFill>
          </p:spPr>
          <p:txBody>
            <a:bodyPr wrap="square" lIns="0" tIns="0" rIns="0" bIns="0" rtlCol="0"/>
            <a:lstStyle/>
            <a:p>
              <a:endParaRPr/>
            </a:p>
          </p:txBody>
        </p:sp>
        <p:sp>
          <p:nvSpPr>
            <p:cNvPr id="25" name="object 25"/>
            <p:cNvSpPr/>
            <p:nvPr/>
          </p:nvSpPr>
          <p:spPr>
            <a:xfrm>
              <a:off x="1555191" y="8921857"/>
              <a:ext cx="485140" cy="401320"/>
            </a:xfrm>
            <a:custGeom>
              <a:avLst/>
              <a:gdLst/>
              <a:ahLst/>
              <a:cxnLst/>
              <a:rect l="l" t="t" r="r" b="b"/>
              <a:pathLst>
                <a:path w="485139" h="401320">
                  <a:moveTo>
                    <a:pt x="200406" y="200406"/>
                  </a:moveTo>
                  <a:lnTo>
                    <a:pt x="0" y="12"/>
                  </a:lnTo>
                  <a:lnTo>
                    <a:pt x="0" y="400824"/>
                  </a:lnTo>
                  <a:lnTo>
                    <a:pt x="200406" y="200406"/>
                  </a:lnTo>
                  <a:close/>
                </a:path>
                <a:path w="485139" h="401320">
                  <a:moveTo>
                    <a:pt x="407835" y="200406"/>
                  </a:moveTo>
                  <a:lnTo>
                    <a:pt x="207429" y="12"/>
                  </a:lnTo>
                  <a:lnTo>
                    <a:pt x="207429" y="400824"/>
                  </a:lnTo>
                  <a:lnTo>
                    <a:pt x="407835" y="200406"/>
                  </a:lnTo>
                  <a:close/>
                </a:path>
                <a:path w="485139" h="401320">
                  <a:moveTo>
                    <a:pt x="484581" y="0"/>
                  </a:moveTo>
                  <a:lnTo>
                    <a:pt x="422770" y="0"/>
                  </a:lnTo>
                  <a:lnTo>
                    <a:pt x="422770" y="400812"/>
                  </a:lnTo>
                  <a:lnTo>
                    <a:pt x="484581" y="400812"/>
                  </a:lnTo>
                  <a:lnTo>
                    <a:pt x="484581" y="0"/>
                  </a:lnTo>
                  <a:close/>
                </a:path>
              </a:pathLst>
            </a:custGeom>
            <a:solidFill>
              <a:srgbClr val="FFFFFF"/>
            </a:solidFill>
          </p:spPr>
          <p:txBody>
            <a:bodyPr wrap="square" lIns="0" tIns="0" rIns="0" bIns="0" rtlCol="0"/>
            <a:lstStyle/>
            <a:p>
              <a:endParaRPr/>
            </a:p>
          </p:txBody>
        </p:sp>
      </p:grpSp>
      <p:sp>
        <p:nvSpPr>
          <p:cNvPr id="40" name="object 40"/>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2</a:t>
            </a:fld>
            <a:endParaRPr spc="-25" dirty="0"/>
          </a:p>
        </p:txBody>
      </p:sp>
      <p:sp>
        <p:nvSpPr>
          <p:cNvPr id="41" name="object 41"/>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44" name="Picture 43" descr="A light bulb with a wire wrapped around it&#10;&#10;AI-generated content may be incorrect.">
            <a:extLst>
              <a:ext uri="{FF2B5EF4-FFF2-40B4-BE49-F238E27FC236}">
                <a16:creationId xmlns:a16="http://schemas.microsoft.com/office/drawing/2014/main" id="{936469EC-E589-E79A-77A6-882F259D68D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409768" y="6000169"/>
            <a:ext cx="835581" cy="835581"/>
          </a:xfrm>
          <a:prstGeom prst="rect">
            <a:avLst/>
          </a:prstGeom>
        </p:spPr>
      </p:pic>
      <p:pic>
        <p:nvPicPr>
          <p:cNvPr id="47" name="Picture 46" descr="A red exclamation mark on a white background&#10;&#10;AI-generated content may be incorrect.">
            <a:extLst>
              <a:ext uri="{FF2B5EF4-FFF2-40B4-BE49-F238E27FC236}">
                <a16:creationId xmlns:a16="http://schemas.microsoft.com/office/drawing/2014/main" id="{E20B6594-0CAA-C835-1300-1B467B9F09F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61193" y="7340407"/>
            <a:ext cx="884151" cy="884151"/>
          </a:xfrm>
          <a:prstGeom prst="rect">
            <a:avLst/>
          </a:prstGeom>
        </p:spPr>
      </p:pic>
      <mc:AlternateContent xmlns:mc="http://schemas.openxmlformats.org/markup-compatibility/2006" xmlns:p14="http://schemas.microsoft.com/office/powerpoint/2010/main">
        <mc:Choice Requires="p14">
          <p:contentPart p14:bwMode="auto" r:id="rId14">
            <p14:nvContentPartPr>
              <p14:cNvPr id="48" name="Ink 47">
                <a:extLst>
                  <a:ext uri="{FF2B5EF4-FFF2-40B4-BE49-F238E27FC236}">
                    <a16:creationId xmlns:a16="http://schemas.microsoft.com/office/drawing/2014/main" id="{49B51373-CF4D-8FB5-B0FA-A1ADF96868B4}"/>
                  </a:ext>
                </a:extLst>
              </p14:cNvPr>
              <p14:cNvContentPartPr/>
              <p14:nvPr/>
            </p14:nvContentPartPr>
            <p14:xfrm>
              <a:off x="449712" y="2303208"/>
              <a:ext cx="360" cy="360"/>
            </p14:xfrm>
          </p:contentPart>
        </mc:Choice>
        <mc:Fallback xmlns="">
          <p:pic>
            <p:nvPicPr>
              <p:cNvPr id="48" name="Ink 47">
                <a:extLst>
                  <a:ext uri="{FF2B5EF4-FFF2-40B4-BE49-F238E27FC236}">
                    <a16:creationId xmlns:a16="http://schemas.microsoft.com/office/drawing/2014/main" id="{49B51373-CF4D-8FB5-B0FA-A1ADF96868B4}"/>
                  </a:ext>
                </a:extLst>
              </p:cNvPr>
              <p:cNvPicPr/>
              <p:nvPr/>
            </p:nvPicPr>
            <p:blipFill>
              <a:blip r:embed="rId15"/>
              <a:stretch>
                <a:fillRect/>
              </a:stretch>
            </p:blipFill>
            <p:spPr>
              <a:xfrm>
                <a:off x="443592" y="2297088"/>
                <a:ext cx="12600" cy="12600"/>
              </a:xfrm>
              <a:prstGeom prst="rect">
                <a:avLst/>
              </a:prstGeom>
            </p:spPr>
          </p:pic>
        </mc:Fallback>
      </mc:AlternateContent>
      <p:cxnSp>
        <p:nvCxnSpPr>
          <p:cNvPr id="54" name="Straight Connector 53">
            <a:extLst>
              <a:ext uri="{FF2B5EF4-FFF2-40B4-BE49-F238E27FC236}">
                <a16:creationId xmlns:a16="http://schemas.microsoft.com/office/drawing/2014/main" id="{935DA87C-4352-9B58-8643-74198CADA621}"/>
              </a:ext>
            </a:extLst>
          </p:cNvPr>
          <p:cNvCxnSpPr>
            <a:cxnSpLocks/>
          </p:cNvCxnSpPr>
          <p:nvPr/>
        </p:nvCxnSpPr>
        <p:spPr>
          <a:xfrm>
            <a:off x="5784850" y="4816475"/>
            <a:ext cx="1402512" cy="0"/>
          </a:xfrm>
          <a:prstGeom prst="line">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7" name="Left Bracket 66">
            <a:extLst>
              <a:ext uri="{FF2B5EF4-FFF2-40B4-BE49-F238E27FC236}">
                <a16:creationId xmlns:a16="http://schemas.microsoft.com/office/drawing/2014/main" id="{21AA62CF-FB0A-C78A-B097-5154445F2D4F}"/>
              </a:ext>
            </a:extLst>
          </p:cNvPr>
          <p:cNvSpPr/>
          <p:nvPr/>
        </p:nvSpPr>
        <p:spPr>
          <a:xfrm>
            <a:off x="7187362" y="3495694"/>
            <a:ext cx="390816" cy="5359381"/>
          </a:xfrm>
          <a:prstGeom prst="leftBracket">
            <a:avLst/>
          </a:prstGeom>
          <a:ln w="57150" cap="flat" cmpd="sng" algn="ctr">
            <a:solidFill>
              <a:schemeClr val="accent6"/>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dirty="0"/>
          </a:p>
        </p:txBody>
      </p:sp>
      <p:sp>
        <p:nvSpPr>
          <p:cNvPr id="20" name="Rectangle 19">
            <a:hlinkClick r:id="" action="ppaction://hlinkshowjump?jump=nextslide"/>
            <a:extLst>
              <a:ext uri="{FF2B5EF4-FFF2-40B4-BE49-F238E27FC236}">
                <a16:creationId xmlns:a16="http://schemas.microsoft.com/office/drawing/2014/main" id="{FC69A428-CBC3-F548-14EE-02AA47F3105D}"/>
              </a:ext>
            </a:extLst>
          </p:cNvPr>
          <p:cNvSpPr/>
          <p:nvPr/>
        </p:nvSpPr>
        <p:spPr>
          <a:xfrm>
            <a:off x="1361193" y="3298328"/>
            <a:ext cx="2936222" cy="8496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blue and white logo&#10;&#10;AI-generated content may be incorrect.">
            <a:extLst>
              <a:ext uri="{FF2B5EF4-FFF2-40B4-BE49-F238E27FC236}">
                <a16:creationId xmlns:a16="http://schemas.microsoft.com/office/drawing/2014/main" id="{4980580E-D57D-3169-C19D-2E35CE63CFC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6948664" y="102732"/>
            <a:ext cx="2539883" cy="836045"/>
          </a:xfrm>
          <a:prstGeom prst="round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7" name="object 7"/>
          <p:cNvSpPr txBox="1"/>
          <p:nvPr/>
        </p:nvSpPr>
        <p:spPr>
          <a:xfrm>
            <a:off x="615553" y="4835949"/>
            <a:ext cx="2399030" cy="139141"/>
          </a:xfrm>
          <a:prstGeom prst="rect">
            <a:avLst/>
          </a:prstGeom>
        </p:spPr>
        <p:txBody>
          <a:bodyPr vert="horz" wrap="square" lIns="0" tIns="15875" rIns="0" bIns="0" rtlCol="0">
            <a:spAutoFit/>
          </a:bodyPr>
          <a:lstStyle/>
          <a:p>
            <a:pPr marL="12700">
              <a:spcBef>
                <a:spcPts val="125"/>
              </a:spcBef>
            </a:pPr>
            <a:r>
              <a:rPr lang="en-US" sz="800" dirty="0"/>
              <a:t>© kinomaster/</a:t>
            </a:r>
            <a:r>
              <a:rPr lang="en-US" sz="800" dirty="0" err="1"/>
              <a:t>stock.adobe.com</a:t>
            </a:r>
            <a:endParaRPr lang="en-US" sz="800" dirty="0"/>
          </a:p>
        </p:txBody>
      </p:sp>
      <p:sp>
        <p:nvSpPr>
          <p:cNvPr id="8" name="object 8"/>
          <p:cNvSpPr txBox="1"/>
          <p:nvPr/>
        </p:nvSpPr>
        <p:spPr>
          <a:xfrm>
            <a:off x="1788292" y="1187034"/>
            <a:ext cx="2701158" cy="545021"/>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dirty="0">
              <a:latin typeface="Barlow"/>
              <a:cs typeface="Barlow"/>
            </a:endParaRPr>
          </a:p>
        </p:txBody>
      </p:sp>
      <p:grpSp>
        <p:nvGrpSpPr>
          <p:cNvPr id="9" name="object 9"/>
          <p:cNvGrpSpPr/>
          <p:nvPr/>
        </p:nvGrpSpPr>
        <p:grpSpPr>
          <a:xfrm>
            <a:off x="628253" y="963321"/>
            <a:ext cx="1036955" cy="1036955"/>
            <a:chOff x="628253" y="963321"/>
            <a:chExt cx="1036955" cy="1036955"/>
          </a:xfrm>
        </p:grpSpPr>
        <p:sp>
          <p:nvSpPr>
            <p:cNvPr id="10" name="object 10"/>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1" name="object 11"/>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2" name="object 12"/>
            <p:cNvPicPr/>
            <p:nvPr/>
          </p:nvPicPr>
          <p:blipFill>
            <a:blip r:embed="rId2" cstate="print"/>
            <a:stretch>
              <a:fillRect/>
            </a:stretch>
          </p:blipFill>
          <p:spPr>
            <a:xfrm>
              <a:off x="1058449" y="1428286"/>
              <a:ext cx="176225" cy="176225"/>
            </a:xfrm>
            <a:prstGeom prst="rect">
              <a:avLst/>
            </a:prstGeom>
          </p:spPr>
        </p:pic>
        <p:sp>
          <p:nvSpPr>
            <p:cNvPr id="13" name="object 13"/>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3</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17" name="TextBox 16">
            <a:extLst>
              <a:ext uri="{FF2B5EF4-FFF2-40B4-BE49-F238E27FC236}">
                <a16:creationId xmlns:a16="http://schemas.microsoft.com/office/drawing/2014/main" id="{6C771C15-415C-3ACE-5774-3D29CEB6D77B}"/>
              </a:ext>
            </a:extLst>
          </p:cNvPr>
          <p:cNvSpPr txBox="1"/>
          <p:nvPr/>
        </p:nvSpPr>
        <p:spPr>
          <a:xfrm>
            <a:off x="3956050" y="2378075"/>
            <a:ext cx="14173200" cy="6158096"/>
          </a:xfrm>
          <a:prstGeom prst="rect">
            <a:avLst/>
          </a:prstGeom>
          <a:noFill/>
        </p:spPr>
        <p:txBody>
          <a:bodyPr wrap="square">
            <a:spAutoFit/>
          </a:bodyPr>
          <a:lstStyle/>
          <a:p>
            <a:pPr>
              <a:lnSpc>
                <a:spcPct val="125000"/>
              </a:lnSpc>
            </a:pPr>
            <a:r>
              <a:rPr lang="en-US" sz="4000" dirty="0">
                <a:latin typeface="Barlow" pitchFamily="2" charset="77"/>
              </a:rPr>
              <a:t>This Academic Toolkit provides essential guidance on understanding, creating, and using annotated bibliographies in collegiate research. Annotated bibliographies support the research process by helping students evaluate sources, synthesize scholarly conversations, and build a strong foundation for research projects. By developing proficiency in annotation, students strengthen critical reading, source evaluation, and academic writing skills across disciplines.</a:t>
            </a:r>
          </a:p>
        </p:txBody>
      </p:sp>
      <p:pic>
        <p:nvPicPr>
          <p:cNvPr id="19" name="Picture 18">
            <a:extLst>
              <a:ext uri="{FF2B5EF4-FFF2-40B4-BE49-F238E27FC236}">
                <a16:creationId xmlns:a16="http://schemas.microsoft.com/office/drawing/2014/main" id="{8BD844B5-9D05-505C-2989-7BC3877A1B93}"/>
              </a:ext>
            </a:extLst>
          </p:cNvPr>
          <p:cNvPicPr>
            <a:picLocks noChangeAspect="1"/>
          </p:cNvPicPr>
          <p:nvPr/>
        </p:nvPicPr>
        <p:blipFill>
          <a:blip r:embed="rId3">
            <a:extLst>
              <a:ext uri="{28A0092B-C50C-407E-A947-70E740481C1C}">
                <a14:useLocalDpi xmlns:a14="http://schemas.microsoft.com/office/drawing/2010/main" val="0"/>
              </a:ext>
            </a:extLst>
          </a:blip>
          <a:srcRect t="63" b="63"/>
          <a:stretch/>
        </p:blipFill>
        <p:spPr>
          <a:xfrm>
            <a:off x="615554" y="2535321"/>
            <a:ext cx="3034320" cy="2272894"/>
          </a:xfrm>
          <a:prstGeom prst="roundRect">
            <a:avLst>
              <a:gd name="adj" fmla="val 6855"/>
            </a:avLst>
          </a:prstGeom>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a:extLst>
              <a:ext uri="{FF2B5EF4-FFF2-40B4-BE49-F238E27FC236}">
                <a16:creationId xmlns:a16="http://schemas.microsoft.com/office/drawing/2014/main" id="{FDEAA88C-96DF-3492-C5DF-BA1C6628A195}"/>
              </a:ext>
            </a:extLst>
          </p:cNvPr>
          <p:cNvSpPr/>
          <p:nvPr/>
        </p:nvSpPr>
        <p:spPr>
          <a:xfrm>
            <a:off x="11391026" y="2487642"/>
            <a:ext cx="8041629" cy="7961152"/>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Rounded Rectangle 19">
            <a:extLst>
              <a:ext uri="{FF2B5EF4-FFF2-40B4-BE49-F238E27FC236}">
                <a16:creationId xmlns:a16="http://schemas.microsoft.com/office/drawing/2014/main" id="{8E27BEDD-6859-1BA4-2E0F-EC4551D8934E}"/>
              </a:ext>
            </a:extLst>
          </p:cNvPr>
          <p:cNvSpPr/>
          <p:nvPr/>
        </p:nvSpPr>
        <p:spPr>
          <a:xfrm>
            <a:off x="635873" y="2481522"/>
            <a:ext cx="10210802" cy="7967272"/>
          </a:xfrm>
          <a:prstGeom prst="roundRect">
            <a:avLst>
              <a:gd name="adj" fmla="val 2117"/>
            </a:avLst>
          </a:prstGeom>
          <a:solidFill>
            <a:schemeClr val="accent5"/>
          </a:solid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4" name="object 4"/>
          <p:cNvSpPr/>
          <p:nvPr/>
        </p:nvSpPr>
        <p:spPr>
          <a:xfrm>
            <a:off x="671445" y="2487642"/>
            <a:ext cx="9149080" cy="6183630"/>
          </a:xfrm>
          <a:custGeom>
            <a:avLst/>
            <a:gdLst/>
            <a:ahLst/>
            <a:cxnLst/>
            <a:rect l="l" t="t" r="r" b="b"/>
            <a:pathLst>
              <a:path w="9149080" h="6183630">
                <a:moveTo>
                  <a:pt x="8981401" y="0"/>
                </a:moveTo>
                <a:lnTo>
                  <a:pt x="167534" y="0"/>
                </a:lnTo>
                <a:lnTo>
                  <a:pt x="122995" y="5984"/>
                </a:lnTo>
                <a:lnTo>
                  <a:pt x="82974" y="22872"/>
                </a:lnTo>
                <a:lnTo>
                  <a:pt x="49067" y="49067"/>
                </a:lnTo>
                <a:lnTo>
                  <a:pt x="22872" y="82974"/>
                </a:lnTo>
                <a:lnTo>
                  <a:pt x="5984" y="122995"/>
                </a:lnTo>
                <a:lnTo>
                  <a:pt x="0" y="167534"/>
                </a:lnTo>
                <a:lnTo>
                  <a:pt x="0" y="6015565"/>
                </a:lnTo>
                <a:lnTo>
                  <a:pt x="5984" y="6060104"/>
                </a:lnTo>
                <a:lnTo>
                  <a:pt x="22872" y="6100125"/>
                </a:lnTo>
                <a:lnTo>
                  <a:pt x="49067" y="6134031"/>
                </a:lnTo>
                <a:lnTo>
                  <a:pt x="82974" y="6160227"/>
                </a:lnTo>
                <a:lnTo>
                  <a:pt x="122995" y="6177115"/>
                </a:lnTo>
                <a:lnTo>
                  <a:pt x="167534" y="6183099"/>
                </a:lnTo>
                <a:lnTo>
                  <a:pt x="8981401" y="6183099"/>
                </a:lnTo>
                <a:lnTo>
                  <a:pt x="9025937" y="6177115"/>
                </a:lnTo>
                <a:lnTo>
                  <a:pt x="9065957" y="6160227"/>
                </a:lnTo>
                <a:lnTo>
                  <a:pt x="9099864" y="6134031"/>
                </a:lnTo>
                <a:lnTo>
                  <a:pt x="9126061" y="6100125"/>
                </a:lnTo>
                <a:lnTo>
                  <a:pt x="9142951" y="6060104"/>
                </a:lnTo>
                <a:lnTo>
                  <a:pt x="9148936" y="6015565"/>
                </a:lnTo>
                <a:lnTo>
                  <a:pt x="9148936" y="167534"/>
                </a:lnTo>
                <a:lnTo>
                  <a:pt x="9142951" y="122995"/>
                </a:lnTo>
                <a:lnTo>
                  <a:pt x="9126061" y="82974"/>
                </a:lnTo>
                <a:lnTo>
                  <a:pt x="9099864" y="49067"/>
                </a:lnTo>
                <a:lnTo>
                  <a:pt x="9065957" y="22872"/>
                </a:lnTo>
                <a:lnTo>
                  <a:pt x="9025937" y="5984"/>
                </a:lnTo>
                <a:lnTo>
                  <a:pt x="8981401" y="0"/>
                </a:lnTo>
                <a:close/>
              </a:path>
            </a:pathLst>
          </a:custGeom>
          <a:noFill/>
        </p:spPr>
        <p:txBody>
          <a:bodyPr wrap="square" lIns="0" tIns="0" rIns="0" bIns="0" rtlCol="0"/>
          <a:lstStyle/>
          <a:p>
            <a:endParaRPr/>
          </a:p>
        </p:txBody>
      </p:sp>
      <p:sp>
        <p:nvSpPr>
          <p:cNvPr id="5" name="object 5"/>
          <p:cNvSpPr txBox="1"/>
          <p:nvPr/>
        </p:nvSpPr>
        <p:spPr>
          <a:xfrm>
            <a:off x="908049" y="2515248"/>
            <a:ext cx="10210801" cy="7767960"/>
          </a:xfrm>
          <a:prstGeom prst="rect">
            <a:avLst/>
          </a:prstGeom>
        </p:spPr>
        <p:txBody>
          <a:bodyPr vert="horz" wrap="square" lIns="0" tIns="194310" rIns="0" bIns="0" rtlCol="0">
            <a:spAutoFit/>
          </a:bodyPr>
          <a:lstStyle/>
          <a:p>
            <a:pPr marL="28575" algn="l">
              <a:lnSpc>
                <a:spcPct val="100000"/>
              </a:lnSpc>
              <a:spcBef>
                <a:spcPts val="1530"/>
              </a:spcBef>
              <a:tabLst>
                <a:tab pos="3192463" algn="l"/>
              </a:tabLst>
            </a:pPr>
            <a:r>
              <a:rPr lang="en-US" sz="5600" b="1" spc="-65" dirty="0">
                <a:latin typeface="Barlow"/>
                <a:cs typeface="Barlow"/>
              </a:rPr>
              <a:t>	</a:t>
            </a:r>
            <a:r>
              <a:rPr sz="5600" b="1" spc="-65" dirty="0">
                <a:latin typeface="Barlow"/>
                <a:cs typeface="Barlow"/>
              </a:rPr>
              <a:t>Key</a:t>
            </a:r>
            <a:r>
              <a:rPr sz="5600" b="1" spc="-204" dirty="0">
                <a:latin typeface="Barlow"/>
                <a:cs typeface="Barlow"/>
              </a:rPr>
              <a:t> </a:t>
            </a:r>
            <a:r>
              <a:rPr sz="5600" b="1" spc="-10" dirty="0">
                <a:latin typeface="Barlow"/>
                <a:cs typeface="Barlow"/>
              </a:rPr>
              <a:t>Concepts</a:t>
            </a:r>
            <a:endParaRPr sz="5600" dirty="0">
              <a:latin typeface="Barlow"/>
              <a:cs typeface="Barlow"/>
            </a:endParaRPr>
          </a:p>
          <a:p>
            <a:pPr marL="465138" marR="714375" indent="-452438" algn="l" rtl="0" fontAlgn="base">
              <a:lnSpc>
                <a:spcPct val="117100"/>
              </a:lnSpc>
              <a:spcBef>
                <a:spcPts val="150"/>
              </a:spcBef>
              <a:buChar char="•"/>
            </a:pPr>
            <a:r>
              <a:rPr lang="en-US" sz="3050" dirty="0">
                <a:latin typeface="Barlow"/>
              </a:rPr>
              <a:t>Understanding the purpose and structure of an annotated bibliography</a:t>
            </a:r>
          </a:p>
          <a:p>
            <a:pPr marL="465138" marR="714375" indent="-452438" algn="l" rtl="0" fontAlgn="base">
              <a:lnSpc>
                <a:spcPct val="117100"/>
              </a:lnSpc>
              <a:spcBef>
                <a:spcPts val="150"/>
              </a:spcBef>
              <a:buChar char="•"/>
            </a:pPr>
            <a:r>
              <a:rPr lang="en-US" sz="3050" dirty="0">
                <a:latin typeface="Barlow"/>
              </a:rPr>
              <a:t>Distinguishing among descriptive, evaluative, and analytical annotations</a:t>
            </a:r>
          </a:p>
          <a:p>
            <a:pPr marL="465138" marR="714375" indent="-452438" algn="l" rtl="0" fontAlgn="base">
              <a:lnSpc>
                <a:spcPct val="117100"/>
              </a:lnSpc>
              <a:spcBef>
                <a:spcPts val="150"/>
              </a:spcBef>
              <a:buChar char="•"/>
            </a:pPr>
            <a:r>
              <a:rPr lang="en-US" sz="3050" dirty="0">
                <a:latin typeface="Barlow"/>
              </a:rPr>
              <a:t>Applying appropriate citation styles consistently </a:t>
            </a:r>
          </a:p>
          <a:p>
            <a:pPr marL="465138" marR="714375" indent="-452438" algn="l" rtl="0" fontAlgn="base">
              <a:lnSpc>
                <a:spcPct val="117100"/>
              </a:lnSpc>
              <a:spcBef>
                <a:spcPts val="150"/>
              </a:spcBef>
              <a:buChar char="•"/>
            </a:pPr>
            <a:r>
              <a:rPr lang="en-US" sz="3050" dirty="0">
                <a:latin typeface="Barlow"/>
              </a:rPr>
              <a:t>Evaluating sources for credibility, relevance, and bias </a:t>
            </a:r>
          </a:p>
          <a:p>
            <a:pPr marL="465138" marR="714375" indent="-452438" algn="l" rtl="0" fontAlgn="base">
              <a:lnSpc>
                <a:spcPct val="117100"/>
              </a:lnSpc>
              <a:spcBef>
                <a:spcPts val="150"/>
              </a:spcBef>
              <a:buChar char="•"/>
            </a:pPr>
            <a:r>
              <a:rPr lang="en-US" sz="3050" dirty="0">
                <a:latin typeface="Barlow"/>
              </a:rPr>
              <a:t>Synthesizing sources to identify patterns and scholarly conversations </a:t>
            </a:r>
          </a:p>
          <a:p>
            <a:pPr marL="465138" marR="714375" indent="-452438" algn="l" rtl="0" fontAlgn="base">
              <a:lnSpc>
                <a:spcPct val="117100"/>
              </a:lnSpc>
              <a:spcBef>
                <a:spcPts val="150"/>
              </a:spcBef>
              <a:buChar char="•"/>
            </a:pPr>
            <a:r>
              <a:rPr lang="en-US" sz="3050" dirty="0">
                <a:latin typeface="Barlow"/>
              </a:rPr>
              <a:t>Integrating annotated bibliographies into the research writing process </a:t>
            </a:r>
          </a:p>
          <a:p>
            <a:pPr marL="465138" marR="714375" indent="-452438" algn="l" rtl="0" fontAlgn="base">
              <a:lnSpc>
                <a:spcPct val="117100"/>
              </a:lnSpc>
              <a:spcBef>
                <a:spcPts val="150"/>
              </a:spcBef>
              <a:buChar char="•"/>
            </a:pPr>
            <a:r>
              <a:rPr lang="en-US" sz="3050" dirty="0">
                <a:latin typeface="Barlow"/>
              </a:rPr>
              <a:t>Using annotations to support thesis development and research questions</a:t>
            </a:r>
          </a:p>
        </p:txBody>
      </p:sp>
      <p:sp>
        <p:nvSpPr>
          <p:cNvPr id="8" name="object 8"/>
          <p:cNvSpPr txBox="1"/>
          <p:nvPr/>
        </p:nvSpPr>
        <p:spPr>
          <a:xfrm>
            <a:off x="11663201" y="2504777"/>
            <a:ext cx="8218649" cy="6618415"/>
          </a:xfrm>
          <a:prstGeom prst="rect">
            <a:avLst/>
          </a:prstGeom>
          <a:noFill/>
        </p:spPr>
        <p:txBody>
          <a:bodyPr vert="horz" wrap="square" lIns="0" tIns="194310" rIns="0" bIns="0" rtlCol="0">
            <a:spAutoFit/>
          </a:bodyPr>
          <a:lstStyle/>
          <a:p>
            <a:pPr marL="346075" algn="l">
              <a:lnSpc>
                <a:spcPct val="100000"/>
              </a:lnSpc>
              <a:spcBef>
                <a:spcPts val="1530"/>
              </a:spcBef>
              <a:tabLst>
                <a:tab pos="1528763" algn="l"/>
              </a:tabLst>
            </a:pPr>
            <a:r>
              <a:rPr lang="en-US" sz="5600" b="1" spc="-10" dirty="0">
                <a:latin typeface="Barlow"/>
                <a:cs typeface="Barlow"/>
              </a:rPr>
              <a:t>	</a:t>
            </a:r>
            <a:r>
              <a:rPr sz="5600" b="1" spc="-10" dirty="0">
                <a:latin typeface="Barlow"/>
                <a:cs typeface="Barlow"/>
              </a:rPr>
              <a:t>Resources</a:t>
            </a:r>
            <a:endParaRPr sz="5600" dirty="0">
              <a:latin typeface="Barlow"/>
              <a:cs typeface="Barlow"/>
            </a:endParaRPr>
          </a:p>
          <a:p>
            <a:pPr marL="465138" marR="714375" indent="-452438">
              <a:lnSpc>
                <a:spcPct val="117100"/>
              </a:lnSpc>
              <a:spcBef>
                <a:spcPts val="150"/>
              </a:spcBef>
              <a:buChar char="•"/>
            </a:pPr>
            <a:r>
              <a:rPr lang="en-US" sz="3050" dirty="0">
                <a:latin typeface="Barlow"/>
              </a:rPr>
              <a:t>Use resources like </a:t>
            </a:r>
            <a:r>
              <a:rPr lang="en-US" sz="3050" dirty="0">
                <a:latin typeface="Barlow"/>
                <a:hlinkClick r:id="rId2"/>
              </a:rPr>
              <a:t>Britannica Academic</a:t>
            </a:r>
            <a:r>
              <a:rPr lang="en-US" sz="3050" dirty="0">
                <a:latin typeface="Barlow"/>
              </a:rPr>
              <a:t> and faculty support.</a:t>
            </a:r>
          </a:p>
          <a:p>
            <a:pPr marL="465138" marR="714375" indent="-452438" algn="l" rtl="0" fontAlgn="base">
              <a:lnSpc>
                <a:spcPct val="117100"/>
              </a:lnSpc>
              <a:spcBef>
                <a:spcPts val="150"/>
              </a:spcBef>
              <a:buChar char="•"/>
            </a:pPr>
            <a:r>
              <a:rPr lang="en-US" sz="3050" dirty="0">
                <a:latin typeface="Barlow"/>
              </a:rPr>
              <a:t>Consult your university library databases and research guides. </a:t>
            </a:r>
          </a:p>
          <a:p>
            <a:pPr marL="465138" marR="714375" indent="-452438" algn="l" rtl="0" fontAlgn="base">
              <a:lnSpc>
                <a:spcPct val="117100"/>
              </a:lnSpc>
              <a:spcBef>
                <a:spcPts val="150"/>
              </a:spcBef>
              <a:buChar char="•"/>
            </a:pPr>
            <a:r>
              <a:rPr lang="en-US" sz="3050" dirty="0">
                <a:latin typeface="Barlow"/>
              </a:rPr>
              <a:t>Use citation management tools to organize sources. </a:t>
            </a:r>
          </a:p>
          <a:p>
            <a:pPr marL="465138" marR="714375" indent="-452438" algn="l" rtl="0" fontAlgn="base">
              <a:lnSpc>
                <a:spcPct val="117100"/>
              </a:lnSpc>
              <a:spcBef>
                <a:spcPts val="150"/>
              </a:spcBef>
              <a:buChar char="•"/>
            </a:pPr>
            <a:r>
              <a:rPr lang="en-US" sz="3050" dirty="0">
                <a:latin typeface="Barlow"/>
              </a:rPr>
              <a:t>Visit your institution’s writing center or research support services. </a:t>
            </a:r>
          </a:p>
          <a:p>
            <a:pPr marL="465138" marR="714375" indent="-452438" algn="l" rtl="0" fontAlgn="base">
              <a:lnSpc>
                <a:spcPct val="117100"/>
              </a:lnSpc>
              <a:spcBef>
                <a:spcPts val="150"/>
              </a:spcBef>
              <a:buChar char="•"/>
            </a:pPr>
            <a:r>
              <a:rPr lang="en-US" sz="3050" dirty="0">
                <a:latin typeface="Barlow"/>
              </a:rPr>
              <a:t>Refer to discipline-specific research and citation guidelines.</a:t>
            </a:r>
          </a:p>
        </p:txBody>
      </p:sp>
      <p:grpSp>
        <p:nvGrpSpPr>
          <p:cNvPr id="10" name="object 10"/>
          <p:cNvGrpSpPr/>
          <p:nvPr/>
        </p:nvGrpSpPr>
        <p:grpSpPr>
          <a:xfrm>
            <a:off x="628253" y="963321"/>
            <a:ext cx="1036955" cy="1036955"/>
            <a:chOff x="628253" y="963321"/>
            <a:chExt cx="1036955" cy="1036955"/>
          </a:xfrm>
        </p:grpSpPr>
        <p:sp>
          <p:nvSpPr>
            <p:cNvPr id="11" name="object 11"/>
            <p:cNvSpPr/>
            <p:nvPr/>
          </p:nvSpPr>
          <p:spPr>
            <a:xfrm>
              <a:off x="628253" y="963321"/>
              <a:ext cx="1036955" cy="1036955"/>
            </a:xfrm>
            <a:custGeom>
              <a:avLst/>
              <a:gdLst/>
              <a:ahLst/>
              <a:cxnLst/>
              <a:rect l="l" t="t" r="r" b="b"/>
              <a:pathLst>
                <a:path w="1036955" h="1036955">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p:spPr>
          <p:txBody>
            <a:bodyPr wrap="square" lIns="0" tIns="0" rIns="0" bIns="0" rtlCol="0"/>
            <a:lstStyle/>
            <a:p>
              <a:endParaRPr/>
            </a:p>
          </p:txBody>
        </p:sp>
        <p:sp>
          <p:nvSpPr>
            <p:cNvPr id="12" name="object 12"/>
            <p:cNvSpPr/>
            <p:nvPr/>
          </p:nvSpPr>
          <p:spPr>
            <a:xfrm>
              <a:off x="757830" y="1204151"/>
              <a:ext cx="777875" cy="653415"/>
            </a:xfrm>
            <a:custGeom>
              <a:avLst/>
              <a:gdLst/>
              <a:ahLst/>
              <a:cxnLst/>
              <a:rect l="l" t="t" r="r" b="b"/>
              <a:pathLst>
                <a:path w="777875" h="653414">
                  <a:moveTo>
                    <a:pt x="777463" y="0"/>
                  </a:moveTo>
                  <a:lnTo>
                    <a:pt x="0" y="0"/>
                  </a:lnTo>
                  <a:lnTo>
                    <a:pt x="0" y="653069"/>
                  </a:lnTo>
                  <a:lnTo>
                    <a:pt x="777463" y="653069"/>
                  </a:lnTo>
                  <a:lnTo>
                    <a:pt x="777463" y="0"/>
                  </a:lnTo>
                  <a:close/>
                </a:path>
              </a:pathLst>
            </a:custGeom>
            <a:solidFill>
              <a:srgbClr val="FFFFFF"/>
            </a:solidFill>
          </p:spPr>
          <p:txBody>
            <a:bodyPr wrap="square" lIns="0" tIns="0" rIns="0" bIns="0" rtlCol="0"/>
            <a:lstStyle/>
            <a:p>
              <a:endParaRPr/>
            </a:p>
          </p:txBody>
        </p:sp>
        <p:pic>
          <p:nvPicPr>
            <p:cNvPr id="13" name="object 13"/>
            <p:cNvPicPr/>
            <p:nvPr/>
          </p:nvPicPr>
          <p:blipFill>
            <a:blip r:embed="rId3" cstate="print"/>
            <a:stretch>
              <a:fillRect/>
            </a:stretch>
          </p:blipFill>
          <p:spPr>
            <a:xfrm>
              <a:off x="1058449" y="1428286"/>
              <a:ext cx="176225" cy="176225"/>
            </a:xfrm>
            <a:prstGeom prst="rect">
              <a:avLst/>
            </a:prstGeom>
          </p:spPr>
        </p:pic>
        <p:sp>
          <p:nvSpPr>
            <p:cNvPr id="14" name="object 14"/>
            <p:cNvSpPr/>
            <p:nvPr/>
          </p:nvSpPr>
          <p:spPr>
            <a:xfrm>
              <a:off x="799819" y="1299970"/>
              <a:ext cx="694055" cy="433070"/>
            </a:xfrm>
            <a:custGeom>
              <a:avLst/>
              <a:gdLst/>
              <a:ahLst/>
              <a:cxnLst/>
              <a:rect l="l" t="t" r="r" b="b"/>
              <a:pathLst>
                <a:path w="694055" h="433069">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p:spPr>
          <p:txBody>
            <a:bodyPr wrap="square" lIns="0" tIns="0" rIns="0" bIns="0" rtlCol="0"/>
            <a:lstStyle/>
            <a:p>
              <a:endParaRPr/>
            </a:p>
          </p:txBody>
        </p:sp>
      </p:grpSp>
      <p:sp>
        <p:nvSpPr>
          <p:cNvPr id="15" name="object 15"/>
          <p:cNvSpPr txBox="1"/>
          <p:nvPr/>
        </p:nvSpPr>
        <p:spPr>
          <a:xfrm>
            <a:off x="1788292" y="1187034"/>
            <a:ext cx="1839595"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Overview</a:t>
            </a:r>
            <a:endParaRPr sz="3450">
              <a:latin typeface="Barlow"/>
              <a:cs typeface="Barlow"/>
            </a:endParaRPr>
          </a:p>
        </p:txBody>
      </p:sp>
      <p:sp>
        <p:nvSpPr>
          <p:cNvPr id="16" name="object 16"/>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4</a:t>
            </a:fld>
            <a:endParaRPr spc="-25" dirty="0"/>
          </a:p>
        </p:txBody>
      </p:sp>
      <p:sp>
        <p:nvSpPr>
          <p:cNvPr id="17" name="object 17"/>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615552" y="2814438"/>
            <a:ext cx="19266297" cy="6858609"/>
          </a:xfrm>
          <a:prstGeom prst="rect">
            <a:avLst/>
          </a:prstGeom>
        </p:spPr>
        <p:txBody>
          <a:bodyPr vert="horz" wrap="square" lIns="0" tIns="13335" rIns="0" bIns="0" rtlCol="0">
            <a:spAutoFit/>
          </a:bodyPr>
          <a:lstStyle/>
          <a:p>
            <a:pPr marL="12700">
              <a:lnSpc>
                <a:spcPct val="100000"/>
              </a:lnSpc>
              <a:spcBef>
                <a:spcPts val="105"/>
              </a:spcBef>
              <a:tabLst>
                <a:tab pos="766445" algn="l"/>
              </a:tabLst>
            </a:pPr>
            <a:r>
              <a:rPr sz="5600" b="1" dirty="0"/>
              <a:t>1.</a:t>
            </a:r>
            <a:r>
              <a:rPr lang="en-US" sz="5600" b="1" dirty="0"/>
              <a:t>	Understand the Purpose of an Annotated Bibliography</a:t>
            </a:r>
          </a:p>
          <a:p>
            <a:pPr marL="1546225" marR="933450" lvl="1" algn="l">
              <a:lnSpc>
                <a:spcPct val="130000"/>
              </a:lnSpc>
              <a:spcBef>
                <a:spcPts val="1800"/>
              </a:spcBef>
            </a:pPr>
            <a:r>
              <a:rPr lang="en-US" sz="3050" spc="-35" dirty="0">
                <a:latin typeface="Barlow"/>
              </a:rPr>
              <a:t>An annotated bibliography is a list of sources accompanied by brief explanatory notes called annotations. </a:t>
            </a:r>
          </a:p>
          <a:p>
            <a:pPr marL="1546225" marR="933450" lvl="1" algn="l">
              <a:lnSpc>
                <a:spcPct val="130000"/>
              </a:lnSpc>
              <a:spcBef>
                <a:spcPts val="1800"/>
              </a:spcBef>
            </a:pPr>
            <a:r>
              <a:rPr lang="en-US" sz="3050" spc="-35" dirty="0">
                <a:latin typeface="Barlow"/>
              </a:rPr>
              <a:t>Each annotation typically summarizes, evaluates, and reflects on the source’s relevance to your research topic.</a:t>
            </a:r>
          </a:p>
          <a:p>
            <a:pPr marL="1546225" marR="933450" lvl="0" algn="l">
              <a:lnSpc>
                <a:spcPct val="130000"/>
              </a:lnSpc>
              <a:spcBef>
                <a:spcPts val="1800"/>
              </a:spcBef>
            </a:pPr>
            <a:r>
              <a:rPr lang="en-US" sz="3050" spc="-35" dirty="0">
                <a:latin typeface="Barlow"/>
              </a:rPr>
              <a:t>Annotated bibliographies are used to do the following: </a:t>
            </a:r>
          </a:p>
          <a:p>
            <a:pPr marL="2065338" marR="714375" lvl="1" indent="-519113" algn="l" rtl="0" fontAlgn="base">
              <a:lnSpc>
                <a:spcPct val="117100"/>
              </a:lnSpc>
              <a:spcBef>
                <a:spcPts val="150"/>
              </a:spcBef>
              <a:buChar char="•"/>
            </a:pPr>
            <a:r>
              <a:rPr lang="en-US" sz="3050" dirty="0">
                <a:latin typeface="Barlow"/>
              </a:rPr>
              <a:t>Demonstrate the scope and depth of research </a:t>
            </a:r>
          </a:p>
          <a:p>
            <a:pPr marL="2065338" marR="714375" lvl="1" indent="-519113" algn="l" rtl="0" fontAlgn="base">
              <a:lnSpc>
                <a:spcPct val="117100"/>
              </a:lnSpc>
              <a:spcBef>
                <a:spcPts val="150"/>
              </a:spcBef>
              <a:buChar char="•"/>
            </a:pPr>
            <a:r>
              <a:rPr lang="en-US" sz="3050" dirty="0">
                <a:latin typeface="Barlow"/>
              </a:rPr>
              <a:t>Assess the quality and credibility of sources </a:t>
            </a:r>
          </a:p>
          <a:p>
            <a:pPr marL="2065338" marR="714375" lvl="1" indent="-519113" algn="l" rtl="0" fontAlgn="base">
              <a:lnSpc>
                <a:spcPct val="117100"/>
              </a:lnSpc>
              <a:spcBef>
                <a:spcPts val="150"/>
              </a:spcBef>
              <a:buChar char="•"/>
            </a:pPr>
            <a:r>
              <a:rPr lang="en-US" sz="3050" dirty="0">
                <a:latin typeface="Barlow"/>
              </a:rPr>
              <a:t>Clarify how sources contribute to a research question </a:t>
            </a:r>
          </a:p>
          <a:p>
            <a:pPr marL="2065338" marR="714375" lvl="1" indent="-519113" algn="l" rtl="0" fontAlgn="base">
              <a:lnSpc>
                <a:spcPct val="117100"/>
              </a:lnSpc>
              <a:spcBef>
                <a:spcPts val="150"/>
              </a:spcBef>
              <a:spcAft>
                <a:spcPts val="1200"/>
              </a:spcAft>
              <a:buChar char="•"/>
            </a:pPr>
            <a:r>
              <a:rPr lang="en-US" sz="3050" dirty="0">
                <a:latin typeface="Barlow"/>
              </a:rPr>
              <a:t>Prepare for literature reviews and research papers</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p:nvPr/>
        </p:nvSpPr>
        <p:spPr>
          <a:xfrm>
            <a:off x="1418804" y="4006951"/>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5</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6" name="object 5">
            <a:extLst>
              <a:ext uri="{FF2B5EF4-FFF2-40B4-BE49-F238E27FC236}">
                <a16:creationId xmlns:a16="http://schemas.microsoft.com/office/drawing/2014/main" id="{EFF55D77-F0E2-B9E4-016B-F6478BA97F9F}"/>
              </a:ext>
            </a:extLst>
          </p:cNvPr>
          <p:cNvSpPr/>
          <p:nvPr/>
        </p:nvSpPr>
        <p:spPr>
          <a:xfrm>
            <a:off x="1418804" y="546163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7" name="object 5">
            <a:extLst>
              <a:ext uri="{FF2B5EF4-FFF2-40B4-BE49-F238E27FC236}">
                <a16:creationId xmlns:a16="http://schemas.microsoft.com/office/drawing/2014/main" id="{9C87EC45-C88A-DD4F-9B3C-F5F4F99B528D}"/>
              </a:ext>
            </a:extLst>
          </p:cNvPr>
          <p:cNvSpPr/>
          <p:nvPr/>
        </p:nvSpPr>
        <p:spPr>
          <a:xfrm>
            <a:off x="1418804" y="6873875"/>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21" name="Rounded Rectangle 20">
            <a:extLst>
              <a:ext uri="{FF2B5EF4-FFF2-40B4-BE49-F238E27FC236}">
                <a16:creationId xmlns:a16="http://schemas.microsoft.com/office/drawing/2014/main" id="{DD269721-1FB4-A804-0540-FF74362C0C02}"/>
              </a:ext>
            </a:extLst>
          </p:cNvPr>
          <p:cNvSpPr/>
          <p:nvPr/>
        </p:nvSpPr>
        <p:spPr>
          <a:xfrm>
            <a:off x="12180000" y="6386502"/>
            <a:ext cx="7012248" cy="3154373"/>
          </a:xfrm>
          <a:prstGeom prst="roundRect">
            <a:avLst>
              <a:gd name="adj" fmla="val 6301"/>
            </a:avLst>
          </a:prstGeom>
          <a:solidFill>
            <a:schemeClr val="accent5"/>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2" name="TextBox 21">
            <a:extLst>
              <a:ext uri="{FF2B5EF4-FFF2-40B4-BE49-F238E27FC236}">
                <a16:creationId xmlns:a16="http://schemas.microsoft.com/office/drawing/2014/main" id="{99C99222-357D-6605-FFD6-389459DCEA30}"/>
              </a:ext>
            </a:extLst>
          </p:cNvPr>
          <p:cNvSpPr txBox="1"/>
          <p:nvPr/>
        </p:nvSpPr>
        <p:spPr>
          <a:xfrm>
            <a:off x="12408600" y="6599903"/>
            <a:ext cx="6783648" cy="2634696"/>
          </a:xfrm>
          <a:prstGeom prst="rect">
            <a:avLst/>
          </a:prstGeom>
          <a:noFill/>
        </p:spPr>
        <p:txBody>
          <a:bodyPr wrap="square">
            <a:spAutoFit/>
          </a:bodyPr>
          <a:lstStyle/>
          <a:p>
            <a:pPr>
              <a:lnSpc>
                <a:spcPct val="140000"/>
              </a:lnSpc>
            </a:pPr>
            <a:r>
              <a:rPr lang="en-US" sz="3050" b="1" spc="-40" dirty="0">
                <a:latin typeface="Barlow"/>
              </a:rPr>
              <a:t>Note:</a:t>
            </a:r>
            <a:r>
              <a:rPr lang="en-US" sz="3050" spc="-40" dirty="0">
                <a:latin typeface="Barlow"/>
              </a:rPr>
              <a:t> </a:t>
            </a:r>
            <a:r>
              <a:rPr lang="en-US" sz="3050" i="1" spc="-40" dirty="0">
                <a:latin typeface="Barlow"/>
              </a:rPr>
              <a:t>Some instructors may emphasize different annotation elements depending on discipline or assignment goals. Always review assignment guidelines carefully.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18E47-6E28-7689-DA28-DB95691CF24A}"/>
            </a:ext>
          </a:extLst>
        </p:cNvPr>
        <p:cNvGrpSpPr/>
        <p:nvPr/>
      </p:nvGrpSpPr>
      <p:grpSpPr>
        <a:xfrm>
          <a:off x="0" y="0"/>
          <a:ext cx="0" cy="0"/>
          <a:chOff x="0" y="0"/>
          <a:chExt cx="0" cy="0"/>
        </a:xfrm>
      </p:grpSpPr>
      <p:sp>
        <p:nvSpPr>
          <p:cNvPr id="4" name="object 4">
            <a:extLst>
              <a:ext uri="{FF2B5EF4-FFF2-40B4-BE49-F238E27FC236}">
                <a16:creationId xmlns:a16="http://schemas.microsoft.com/office/drawing/2014/main" id="{20D050C3-88E2-62C1-8FEC-A3C08BC80F74}"/>
              </a:ext>
            </a:extLst>
          </p:cNvPr>
          <p:cNvSpPr txBox="1"/>
          <p:nvPr/>
        </p:nvSpPr>
        <p:spPr>
          <a:xfrm>
            <a:off x="615553" y="2814438"/>
            <a:ext cx="19488547" cy="3601499"/>
          </a:xfrm>
          <a:prstGeom prst="rect">
            <a:avLst/>
          </a:prstGeom>
        </p:spPr>
        <p:txBody>
          <a:bodyPr vert="horz" wrap="square" lIns="0" tIns="13335" rIns="0" bIns="0" rtlCol="0">
            <a:spAutoFit/>
          </a:bodyPr>
          <a:lstStyle/>
          <a:p>
            <a:pPr marL="12700">
              <a:spcBef>
                <a:spcPts val="105"/>
              </a:spcBef>
              <a:tabLst>
                <a:tab pos="766445" algn="l"/>
              </a:tabLst>
            </a:pPr>
            <a:r>
              <a:rPr lang="en-US" sz="5600" b="1" spc="-25" dirty="0">
                <a:latin typeface="Barlow"/>
              </a:rPr>
              <a:t>2.</a:t>
            </a:r>
            <a:r>
              <a:rPr lang="en-US" sz="5600" b="1" dirty="0"/>
              <a:t>	</a:t>
            </a:r>
            <a:r>
              <a:rPr lang="en-US" sz="5600" b="1" spc="-25" dirty="0">
                <a:latin typeface="Barlow"/>
              </a:rPr>
              <a:t>Identify Required Citation Style and Format</a:t>
            </a:r>
            <a:endParaRPr lang="en-US" sz="3050" i="1" spc="-35" dirty="0">
              <a:latin typeface="Barlow"/>
            </a:endParaRPr>
          </a:p>
          <a:p>
            <a:pPr marL="1352550" marR="933450" indent="10160" algn="l">
              <a:lnSpc>
                <a:spcPct val="130000"/>
              </a:lnSpc>
              <a:spcBef>
                <a:spcPts val="1800"/>
              </a:spcBef>
            </a:pPr>
            <a:r>
              <a:rPr lang="en-US" sz="3050" spc="-35" dirty="0">
                <a:latin typeface="Barlow"/>
              </a:rPr>
              <a:t>Before creating annotations, confirm the required citation style, such as APA, MLA, Chicago, or Harvard.</a:t>
            </a:r>
          </a:p>
          <a:p>
            <a:pPr marL="2065338" indent="-692150" rtl="0" fontAlgn="base">
              <a:lnSpc>
                <a:spcPct val="140000"/>
              </a:lnSpc>
              <a:buFont typeface="Arial" panose="020B0604020202020204" pitchFamily="34" charset="0"/>
              <a:buChar char="•"/>
            </a:pPr>
            <a:r>
              <a:rPr lang="en-US" sz="3050" spc="-40" dirty="0">
                <a:latin typeface="Barlow"/>
              </a:rPr>
              <a:t>Format citations according to the selected style.</a:t>
            </a:r>
          </a:p>
          <a:p>
            <a:pPr marL="2065338" indent="-692150" rtl="0" fontAlgn="base">
              <a:lnSpc>
                <a:spcPct val="140000"/>
              </a:lnSpc>
              <a:buFont typeface="Arial" panose="020B0604020202020204" pitchFamily="34" charset="0"/>
              <a:buChar char="•"/>
            </a:pPr>
            <a:r>
              <a:rPr lang="en-US" sz="3050" spc="-40" dirty="0">
                <a:latin typeface="Barlow"/>
              </a:rPr>
              <a:t>Alphabetize entries as required.</a:t>
            </a:r>
          </a:p>
          <a:p>
            <a:pPr marL="2065338" indent="-692150" rtl="0" fontAlgn="base">
              <a:lnSpc>
                <a:spcPct val="140000"/>
              </a:lnSpc>
              <a:buFont typeface="Arial" panose="020B0604020202020204" pitchFamily="34" charset="0"/>
              <a:buChar char="•"/>
            </a:pPr>
            <a:r>
              <a:rPr lang="en-US" sz="3050" spc="-40" dirty="0">
                <a:latin typeface="Barlow"/>
              </a:rPr>
              <a:t>Use consistent spacing, indentation, and punctuation.</a:t>
            </a:r>
          </a:p>
        </p:txBody>
      </p:sp>
      <p:sp>
        <p:nvSpPr>
          <p:cNvPr id="3" name="object 3">
            <a:extLst>
              <a:ext uri="{FF2B5EF4-FFF2-40B4-BE49-F238E27FC236}">
                <a16:creationId xmlns:a16="http://schemas.microsoft.com/office/drawing/2014/main" id="{3D1FA7B0-C956-BE17-62EC-7CB698C7E84B}"/>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0" name="object 10">
            <a:extLst>
              <a:ext uri="{FF2B5EF4-FFF2-40B4-BE49-F238E27FC236}">
                <a16:creationId xmlns:a16="http://schemas.microsoft.com/office/drawing/2014/main" id="{84014391-37EC-FD02-368B-935EE95BCB02}"/>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17684A60-58FD-3308-0040-238CFCECBF5D}"/>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AD77A84B-0030-F183-11A3-09048E7BF3E0}"/>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F8416787-FE4F-5F5C-233B-B6363F58531D}"/>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6ABBA5BD-B0B7-8508-E901-24EB09AB554D}"/>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6</a:t>
            </a:fld>
            <a:endParaRPr spc="-25" dirty="0"/>
          </a:p>
        </p:txBody>
      </p:sp>
      <p:sp>
        <p:nvSpPr>
          <p:cNvPr id="15" name="object 15">
            <a:extLst>
              <a:ext uri="{FF2B5EF4-FFF2-40B4-BE49-F238E27FC236}">
                <a16:creationId xmlns:a16="http://schemas.microsoft.com/office/drawing/2014/main" id="{D5F5F237-50B0-58CB-AE95-439B0E265B1F}"/>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5" name="object 5">
            <a:extLst>
              <a:ext uri="{FF2B5EF4-FFF2-40B4-BE49-F238E27FC236}">
                <a16:creationId xmlns:a16="http://schemas.microsoft.com/office/drawing/2014/main" id="{9AEA0056-625D-D21E-8EDF-789FFD34CFB7}"/>
              </a:ext>
            </a:extLst>
          </p:cNvPr>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Rounded Rectangle 5">
            <a:extLst>
              <a:ext uri="{FF2B5EF4-FFF2-40B4-BE49-F238E27FC236}">
                <a16:creationId xmlns:a16="http://schemas.microsoft.com/office/drawing/2014/main" id="{65893A49-AE7B-B493-856D-1295826D136A}"/>
              </a:ext>
            </a:extLst>
          </p:cNvPr>
          <p:cNvSpPr/>
          <p:nvPr/>
        </p:nvSpPr>
        <p:spPr>
          <a:xfrm>
            <a:off x="1418013" y="7105062"/>
            <a:ext cx="13891838" cy="1597613"/>
          </a:xfrm>
          <a:prstGeom prst="roundRect">
            <a:avLst>
              <a:gd name="adj" fmla="val 6413"/>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18" name="TextBox 17">
            <a:extLst>
              <a:ext uri="{FF2B5EF4-FFF2-40B4-BE49-F238E27FC236}">
                <a16:creationId xmlns:a16="http://schemas.microsoft.com/office/drawing/2014/main" id="{01D04423-B6F1-0C19-614B-69CBA179078A}"/>
              </a:ext>
            </a:extLst>
          </p:cNvPr>
          <p:cNvSpPr txBox="1"/>
          <p:nvPr/>
        </p:nvSpPr>
        <p:spPr>
          <a:xfrm>
            <a:off x="1562925" y="7130081"/>
            <a:ext cx="14280325" cy="1320490"/>
          </a:xfrm>
          <a:prstGeom prst="rect">
            <a:avLst/>
          </a:prstGeom>
          <a:noFill/>
        </p:spPr>
        <p:txBody>
          <a:bodyPr wrap="square">
            <a:spAutoFit/>
          </a:bodyPr>
          <a:lstStyle/>
          <a:p>
            <a:pPr>
              <a:lnSpc>
                <a:spcPct val="140000"/>
              </a:lnSpc>
            </a:pPr>
            <a:r>
              <a:rPr lang="en-US" sz="3050" b="1" spc="-40" dirty="0">
                <a:latin typeface="Barlow"/>
              </a:rPr>
              <a:t>Example:</a:t>
            </a:r>
            <a:r>
              <a:rPr lang="en-US" sz="3050" spc="-40" dirty="0">
                <a:latin typeface="Barlow"/>
              </a:rPr>
              <a:t> APA-style annotated bibliography entries use a hanging indent and are double-spaced throughout.</a:t>
            </a:r>
          </a:p>
        </p:txBody>
      </p:sp>
    </p:spTree>
    <p:extLst>
      <p:ext uri="{BB962C8B-B14F-4D97-AF65-F5344CB8AC3E}">
        <p14:creationId xmlns:p14="http://schemas.microsoft.com/office/powerpoint/2010/main" val="1942168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3D1F10C-DC56-C7EE-624E-434535762CD3}"/>
              </a:ext>
            </a:extLst>
          </p:cNvPr>
          <p:cNvSpPr txBox="1"/>
          <p:nvPr/>
        </p:nvSpPr>
        <p:spPr>
          <a:xfrm>
            <a:off x="584957" y="2767911"/>
            <a:ext cx="18941935" cy="6989734"/>
          </a:xfrm>
          <a:prstGeom prst="rect">
            <a:avLst/>
          </a:prstGeom>
        </p:spPr>
        <p:txBody>
          <a:bodyPr wrap="square">
            <a:spAutoFit/>
          </a:bodyPr>
          <a:lstStyle/>
          <a:p>
            <a:pPr marL="690563" indent="-690563" algn="l">
              <a:spcBef>
                <a:spcPts val="2250"/>
              </a:spcBef>
              <a:buNone/>
            </a:pPr>
            <a:r>
              <a:rPr lang="en-US" sz="5600" b="1" dirty="0"/>
              <a:t>3.	Select and Evaluate Sources</a:t>
            </a:r>
          </a:p>
          <a:p>
            <a:pPr marL="1352550" marR="933450" lvl="0" indent="10160" algn="l" defTabSz="914400" rtl="0" eaLnBrk="0" fontAlgn="base" latinLnBrk="0" hangingPunct="0">
              <a:lnSpc>
                <a:spcPct val="130000"/>
              </a:lnSpc>
              <a:spcBef>
                <a:spcPts val="1800"/>
              </a:spcBef>
              <a:spcAft>
                <a:spcPct val="0"/>
              </a:spcAft>
              <a:buClrTx/>
              <a:buSzTx/>
              <a:buFontTx/>
              <a:buNone/>
              <a:tabLst/>
            </a:pPr>
            <a:r>
              <a:rPr lang="en-US" altLang="en-US" sz="3050" spc="-35" dirty="0">
                <a:latin typeface="Barlow"/>
              </a:rPr>
              <a:t>Choose sources that are appropriate for collegiate-level research.</a:t>
            </a:r>
          </a:p>
          <a:p>
            <a:pPr marL="1352550" marR="933450" lvl="0" indent="10160" algn="l" defTabSz="914400" rtl="0" eaLnBrk="0" fontAlgn="base" latinLnBrk="0" hangingPunct="0">
              <a:lnSpc>
                <a:spcPct val="130000"/>
              </a:lnSpc>
              <a:spcBef>
                <a:spcPts val="1800"/>
              </a:spcBef>
              <a:spcAft>
                <a:spcPct val="0"/>
              </a:spcAft>
              <a:buClrTx/>
              <a:buSzTx/>
              <a:buFontTx/>
              <a:buNone/>
              <a:tabLst/>
            </a:pPr>
            <a:r>
              <a:rPr lang="en-US" altLang="en-US" sz="3050" spc="-35" dirty="0">
                <a:latin typeface="Barlow"/>
              </a:rPr>
              <a:t>Evaluate each source by considering the following:  </a:t>
            </a:r>
          </a:p>
          <a:p>
            <a:pPr marL="2065338" marR="933450" lvl="0" indent="-692150" algn="l" defTabSz="914400" rtl="0" eaLnBrk="0" fontAlgn="base" latinLnBrk="0" hangingPunct="0">
              <a:lnSpc>
                <a:spcPct val="140000"/>
              </a:lnSpc>
              <a:spcBef>
                <a:spcPts val="1800"/>
              </a:spcBef>
              <a:spcAft>
                <a:spcPct val="0"/>
              </a:spcAft>
              <a:buClrTx/>
              <a:buSzTx/>
              <a:buFont typeface="Arial" panose="020B0604020202020204" pitchFamily="34" charset="0"/>
              <a:buChar char="•"/>
              <a:tabLst/>
            </a:pPr>
            <a:r>
              <a:rPr lang="en-US" altLang="en-US" sz="3050" spc="-40" dirty="0">
                <a:latin typeface="Barlow"/>
              </a:rPr>
              <a:t>Authority of the author or organization</a:t>
            </a:r>
          </a:p>
          <a:p>
            <a:pPr marL="2065338" marR="933450" lvl="0" indent="-692150" algn="l" defTabSz="914400" rtl="0" eaLnBrk="0" fontAlgn="base" latinLnBrk="0" hangingPunct="0">
              <a:lnSpc>
                <a:spcPct val="140000"/>
              </a:lnSpc>
              <a:spcBef>
                <a:spcPts val="1800"/>
              </a:spcBef>
              <a:spcAft>
                <a:spcPct val="0"/>
              </a:spcAft>
              <a:buClrTx/>
              <a:buSzTx/>
              <a:buFont typeface="Arial" panose="020B0604020202020204" pitchFamily="34" charset="0"/>
              <a:buChar char="•"/>
              <a:tabLst/>
            </a:pPr>
            <a:r>
              <a:rPr lang="en-US" altLang="en-US" sz="3050" spc="-40" dirty="0">
                <a:latin typeface="Barlow"/>
              </a:rPr>
              <a:t>Publication venue and peer-review status</a:t>
            </a:r>
          </a:p>
          <a:p>
            <a:pPr marL="2065338" marR="933450" lvl="0" indent="-692150" algn="l" defTabSz="914400" rtl="0" eaLnBrk="0" fontAlgn="base" latinLnBrk="0" hangingPunct="0">
              <a:lnSpc>
                <a:spcPct val="140000"/>
              </a:lnSpc>
              <a:spcBef>
                <a:spcPts val="1800"/>
              </a:spcBef>
              <a:spcAft>
                <a:spcPct val="0"/>
              </a:spcAft>
              <a:buClrTx/>
              <a:buSzTx/>
              <a:buFont typeface="Arial" panose="020B0604020202020204" pitchFamily="34" charset="0"/>
              <a:buChar char="•"/>
              <a:tabLst/>
            </a:pPr>
            <a:r>
              <a:rPr lang="en-US" altLang="en-US" sz="3050" spc="-40" dirty="0">
                <a:latin typeface="Barlow"/>
              </a:rPr>
              <a:t>Currency and relevance to your topic</a:t>
            </a:r>
          </a:p>
          <a:p>
            <a:pPr marL="2065338" marR="933450" lvl="0" indent="-692150" algn="l" defTabSz="914400" rtl="0" eaLnBrk="0" fontAlgn="base" latinLnBrk="0" hangingPunct="0">
              <a:lnSpc>
                <a:spcPct val="140000"/>
              </a:lnSpc>
              <a:spcBef>
                <a:spcPts val="1800"/>
              </a:spcBef>
              <a:spcAft>
                <a:spcPct val="0"/>
              </a:spcAft>
              <a:buClrTx/>
              <a:buSzTx/>
              <a:buFont typeface="Arial" panose="020B0604020202020204" pitchFamily="34" charset="0"/>
              <a:buChar char="•"/>
              <a:tabLst/>
            </a:pPr>
            <a:r>
              <a:rPr lang="en-US" altLang="en-US" sz="3050" spc="-40" dirty="0">
                <a:latin typeface="Barlow"/>
              </a:rPr>
              <a:t>Evidence quality and research methodology</a:t>
            </a:r>
          </a:p>
          <a:p>
            <a:pPr marL="2065338" marR="933450" lvl="0" indent="-692150" algn="l" defTabSz="914400" rtl="0" eaLnBrk="0" fontAlgn="base" latinLnBrk="0" hangingPunct="0">
              <a:lnSpc>
                <a:spcPct val="140000"/>
              </a:lnSpc>
              <a:spcBef>
                <a:spcPts val="1800"/>
              </a:spcBef>
              <a:spcAft>
                <a:spcPct val="0"/>
              </a:spcAft>
              <a:buClrTx/>
              <a:buSzTx/>
              <a:buFont typeface="Arial" panose="020B0604020202020204" pitchFamily="34" charset="0"/>
              <a:buChar char="•"/>
              <a:tabLst/>
            </a:pPr>
            <a:r>
              <a:rPr lang="en-US" altLang="en-US" sz="3050" spc="-40" dirty="0">
                <a:latin typeface="Barlow"/>
              </a:rPr>
              <a:t>Potential bias or perspective</a:t>
            </a:r>
          </a:p>
        </p:txBody>
      </p:sp>
      <p:sp>
        <p:nvSpPr>
          <p:cNvPr id="3" name="object 3"/>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5" name="object 5"/>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6" name="object 6"/>
          <p:cNvSpPr/>
          <p:nvPr/>
        </p:nvSpPr>
        <p:spPr>
          <a:xfrm>
            <a:off x="1418012" y="4858342"/>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
        <p:nvSpPr>
          <p:cNvPr id="10" name="object 10"/>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p:cNvGrpSpPr/>
          <p:nvPr/>
        </p:nvGrpSpPr>
        <p:grpSpPr>
          <a:xfrm>
            <a:off x="628256" y="963321"/>
            <a:ext cx="1051560" cy="1036955"/>
            <a:chOff x="628256" y="963321"/>
            <a:chExt cx="1051560" cy="1036955"/>
          </a:xfrm>
        </p:grpSpPr>
        <p:sp>
          <p:nvSpPr>
            <p:cNvPr id="12" name="object 12"/>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7</a:t>
            </a:fld>
            <a:endParaRPr spc="-25" dirty="0"/>
          </a:p>
        </p:txBody>
      </p:sp>
      <p:sp>
        <p:nvSpPr>
          <p:cNvPr id="15" name="object 15"/>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pic>
        <p:nvPicPr>
          <p:cNvPr id="3074" name="Picture 2" descr="unchecked">
            <a:extLst>
              <a:ext uri="{FF2B5EF4-FFF2-40B4-BE49-F238E27FC236}">
                <a16:creationId xmlns:a16="http://schemas.microsoft.com/office/drawing/2014/main" id="{5A840A62-87EC-02C5-AF9B-3CC073C5E7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413" y="-800100"/>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unchecked">
            <a:extLst>
              <a:ext uri="{FF2B5EF4-FFF2-40B4-BE49-F238E27FC236}">
                <a16:creationId xmlns:a16="http://schemas.microsoft.com/office/drawing/2014/main" id="{954B117F-312E-91BC-3BD5-F30E8C493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413" y="-419100"/>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unchecked">
            <a:extLst>
              <a:ext uri="{FF2B5EF4-FFF2-40B4-BE49-F238E27FC236}">
                <a16:creationId xmlns:a16="http://schemas.microsoft.com/office/drawing/2014/main" id="{41FF8E58-40D3-DF7E-EE5C-4F041C4D61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813" y="-647700"/>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unchecked">
            <a:extLst>
              <a:ext uri="{FF2B5EF4-FFF2-40B4-BE49-F238E27FC236}">
                <a16:creationId xmlns:a16="http://schemas.microsoft.com/office/drawing/2014/main" id="{8B9A17AC-F176-74C9-CF3A-D88F87BF82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813" y="-266700"/>
            <a:ext cx="228600" cy="228600"/>
          </a:xfrm>
          <a:prstGeom prst="rect">
            <a:avLst/>
          </a:prstGeom>
          <a:noFill/>
          <a:extLst>
            <a:ext uri="{909E8E84-426E-40DD-AFC4-6F175D3DCCD1}">
              <a14:hiddenFill xmlns:a14="http://schemas.microsoft.com/office/drawing/2010/main">
                <a:solidFill>
                  <a:srgbClr val="FFFFFF"/>
                </a:solidFill>
              </a14:hiddenFill>
            </a:ext>
          </a:extLst>
        </p:spPr>
      </p:pic>
      <p:sp>
        <p:nvSpPr>
          <p:cNvPr id="19" name="Rounded Rectangle 18">
            <a:extLst>
              <a:ext uri="{FF2B5EF4-FFF2-40B4-BE49-F238E27FC236}">
                <a16:creationId xmlns:a16="http://schemas.microsoft.com/office/drawing/2014/main" id="{C8A987DC-13C5-23E3-2476-FFA248603551}"/>
              </a:ext>
            </a:extLst>
          </p:cNvPr>
          <p:cNvSpPr/>
          <p:nvPr/>
        </p:nvSpPr>
        <p:spPr>
          <a:xfrm>
            <a:off x="11271250" y="5045075"/>
            <a:ext cx="7572977" cy="4533162"/>
          </a:xfrm>
          <a:prstGeom prst="roundRect">
            <a:avLst>
              <a:gd name="adj" fmla="val 3604"/>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20" name="TextBox 19">
            <a:extLst>
              <a:ext uri="{FF2B5EF4-FFF2-40B4-BE49-F238E27FC236}">
                <a16:creationId xmlns:a16="http://schemas.microsoft.com/office/drawing/2014/main" id="{C1C41C4D-477C-D7EC-D9F1-BBCCEDAD2E06}"/>
              </a:ext>
            </a:extLst>
          </p:cNvPr>
          <p:cNvSpPr txBox="1"/>
          <p:nvPr/>
        </p:nvSpPr>
        <p:spPr>
          <a:xfrm>
            <a:off x="11543484" y="5212151"/>
            <a:ext cx="6995944" cy="4256678"/>
          </a:xfrm>
          <a:prstGeom prst="rect">
            <a:avLst/>
          </a:prstGeom>
          <a:noFill/>
        </p:spPr>
        <p:txBody>
          <a:bodyPr wrap="square">
            <a:spAutoFit/>
          </a:bodyPr>
          <a:lstStyle/>
          <a:p>
            <a:pPr rtl="0">
              <a:lnSpc>
                <a:spcPct val="140000"/>
              </a:lnSpc>
              <a:spcAft>
                <a:spcPts val="1200"/>
              </a:spcAft>
              <a:buNone/>
            </a:pPr>
            <a:r>
              <a:rPr lang="en-US" sz="3050" b="1" spc="-40" dirty="0">
                <a:latin typeface="Barlow"/>
              </a:rPr>
              <a:t>Example: Evaluation Questions </a:t>
            </a:r>
          </a:p>
          <a:p>
            <a:pPr marL="457200" indent="-457200" rtl="0" fontAlgn="base">
              <a:lnSpc>
                <a:spcPct val="140000"/>
              </a:lnSpc>
              <a:buFont typeface="Arial" panose="020B0604020202020204" pitchFamily="34" charset="0"/>
              <a:buChar char="•"/>
            </a:pPr>
            <a:r>
              <a:rPr lang="en-US" sz="3050" spc="-40" dirty="0">
                <a:latin typeface="Barlow"/>
              </a:rPr>
              <a:t>Is the author an expert in the field? </a:t>
            </a:r>
          </a:p>
          <a:p>
            <a:pPr marL="457200" indent="-457200" rtl="0" fontAlgn="base">
              <a:lnSpc>
                <a:spcPct val="140000"/>
              </a:lnSpc>
              <a:buFont typeface="Arial" panose="020B0604020202020204" pitchFamily="34" charset="0"/>
              <a:buChar char="•"/>
            </a:pPr>
            <a:r>
              <a:rPr lang="en-US" sz="3050" spc="-40" dirty="0">
                <a:latin typeface="Barlow"/>
              </a:rPr>
              <a:t>Does the source contribute new </a:t>
            </a:r>
            <a:br>
              <a:rPr lang="en-US" sz="3050" spc="-40" dirty="0">
                <a:latin typeface="Barlow"/>
              </a:rPr>
            </a:br>
            <a:r>
              <a:rPr lang="en-US" sz="3050" spc="-40" dirty="0">
                <a:latin typeface="Barlow"/>
              </a:rPr>
              <a:t>insights or data?</a:t>
            </a:r>
          </a:p>
          <a:p>
            <a:pPr marL="457200" indent="-457200" rtl="0" fontAlgn="base">
              <a:lnSpc>
                <a:spcPct val="140000"/>
              </a:lnSpc>
              <a:spcAft>
                <a:spcPts val="1200"/>
              </a:spcAft>
              <a:buFont typeface="Arial" panose="020B0604020202020204" pitchFamily="34" charset="0"/>
              <a:buChar char="•"/>
            </a:pPr>
            <a:r>
              <a:rPr lang="en-US" sz="3050" spc="-40" dirty="0">
                <a:latin typeface="Barlow"/>
              </a:rPr>
              <a:t>How does this source compare to others on the topic?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4D073-0299-F00E-002D-D5C2DFCC466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1EA7BFCE-47CC-F88D-5079-1D465D08E168}"/>
              </a:ext>
            </a:extLst>
          </p:cNvPr>
          <p:cNvSpPr txBox="1"/>
          <p:nvPr/>
        </p:nvSpPr>
        <p:spPr>
          <a:xfrm>
            <a:off x="584957" y="2767911"/>
            <a:ext cx="18941935" cy="5833392"/>
          </a:xfrm>
          <a:prstGeom prst="rect">
            <a:avLst/>
          </a:prstGeom>
        </p:spPr>
        <p:txBody>
          <a:bodyPr wrap="square">
            <a:spAutoFit/>
          </a:bodyPr>
          <a:lstStyle/>
          <a:p>
            <a:pPr marL="914400" indent="-914400" algn="l">
              <a:spcBef>
                <a:spcPts val="2250"/>
              </a:spcBef>
              <a:buAutoNum type="arabicPeriod" startAt="4"/>
            </a:pPr>
            <a:r>
              <a:rPr lang="en-US" sz="5600" b="1" dirty="0"/>
              <a:t>Write Effective Annotations</a:t>
            </a:r>
          </a:p>
          <a:p>
            <a:pPr marL="1352550" marR="933450" indent="10160" algn="l" rtl="0" eaLnBrk="0" fontAlgn="base" hangingPunct="0">
              <a:lnSpc>
                <a:spcPct val="130000"/>
              </a:lnSpc>
              <a:spcBef>
                <a:spcPts val="1800"/>
              </a:spcBef>
              <a:spcAft>
                <a:spcPct val="0"/>
              </a:spcAft>
            </a:pPr>
            <a:r>
              <a:rPr lang="en-US" altLang="en-US" sz="3050" spc="-35" dirty="0">
                <a:latin typeface="Barlow"/>
              </a:rPr>
              <a:t>Annotations typically range from 100 to 200 words unless otherwise specified. Most annotations include three core components:</a:t>
            </a:r>
          </a:p>
          <a:p>
            <a:pPr marL="2065338" marR="933450" indent="-692150" algn="l" rtl="0" eaLnBrk="0" fontAlgn="base" hangingPunct="0">
              <a:lnSpc>
                <a:spcPct val="140000"/>
              </a:lnSpc>
              <a:spcBef>
                <a:spcPts val="1800"/>
              </a:spcBef>
              <a:spcAft>
                <a:spcPct val="0"/>
              </a:spcAft>
              <a:buFont typeface="Arial" panose="020B0604020202020204" pitchFamily="34" charset="0"/>
              <a:buChar char="•"/>
            </a:pPr>
            <a:r>
              <a:rPr lang="en-US" altLang="en-US" sz="3050" spc="-40" dirty="0">
                <a:latin typeface="Barlow"/>
              </a:rPr>
              <a:t>Summary: Briefly describe the source’s main argument, purpose, and findings.</a:t>
            </a:r>
          </a:p>
          <a:p>
            <a:pPr marL="2065338" marR="933450" indent="-692150" algn="l" rtl="0" eaLnBrk="0" fontAlgn="base" hangingPunct="0">
              <a:lnSpc>
                <a:spcPct val="140000"/>
              </a:lnSpc>
              <a:spcBef>
                <a:spcPts val="1800"/>
              </a:spcBef>
              <a:spcAft>
                <a:spcPct val="0"/>
              </a:spcAft>
              <a:buFont typeface="Arial" panose="020B0604020202020204" pitchFamily="34" charset="0"/>
              <a:buChar char="•"/>
            </a:pPr>
            <a:r>
              <a:rPr lang="en-US" altLang="en-US" sz="3050" spc="-40" dirty="0">
                <a:latin typeface="Barlow"/>
              </a:rPr>
              <a:t>Evaluation: Assess the source’s credibility, strengths, and limitations.</a:t>
            </a:r>
          </a:p>
          <a:p>
            <a:pPr marL="2065338" marR="933450" indent="-692150" algn="l" rtl="0" eaLnBrk="0" fontAlgn="base" hangingPunct="0">
              <a:lnSpc>
                <a:spcPct val="140000"/>
              </a:lnSpc>
              <a:spcBef>
                <a:spcPts val="1800"/>
              </a:spcBef>
              <a:spcAft>
                <a:spcPct val="0"/>
              </a:spcAft>
              <a:buFont typeface="Arial" panose="020B0604020202020204" pitchFamily="34" charset="0"/>
              <a:buChar char="•"/>
            </a:pPr>
            <a:r>
              <a:rPr lang="en-US" altLang="en-US" sz="3050" spc="-40" dirty="0">
                <a:latin typeface="Barlow"/>
              </a:rPr>
              <a:t>Reflection: Explain how the source will be used in your research and why it is relevant.</a:t>
            </a:r>
          </a:p>
          <a:p>
            <a:pPr marL="690563" indent="-690563" algn="l">
              <a:spcBef>
                <a:spcPts val="2250"/>
              </a:spcBef>
              <a:buAutoNum type="arabicPeriod" startAt="4"/>
            </a:pPr>
            <a:endParaRPr lang="en-US" sz="3050" i="1" spc="-35" dirty="0">
              <a:latin typeface="Barlow"/>
            </a:endParaRPr>
          </a:p>
        </p:txBody>
      </p:sp>
      <p:sp>
        <p:nvSpPr>
          <p:cNvPr id="3" name="object 3">
            <a:extLst>
              <a:ext uri="{FF2B5EF4-FFF2-40B4-BE49-F238E27FC236}">
                <a16:creationId xmlns:a16="http://schemas.microsoft.com/office/drawing/2014/main" id="{85722115-4DFD-50B4-2087-73A5561F044F}"/>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0" name="object 10">
            <a:extLst>
              <a:ext uri="{FF2B5EF4-FFF2-40B4-BE49-F238E27FC236}">
                <a16:creationId xmlns:a16="http://schemas.microsoft.com/office/drawing/2014/main" id="{3567E4BF-A3CB-E86C-CECB-04879126DA2A}"/>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B809AA7E-18AD-7F6C-D57C-AF6A214F3223}"/>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C2CA5F10-C4E5-67DF-1419-1B1B5583CD20}"/>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71143CBC-A83C-2067-5165-A281F0D12987}"/>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7D568C54-B99A-8CA0-537E-BDA3B3C92B9E}"/>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8</a:t>
            </a:fld>
            <a:endParaRPr spc="-25" dirty="0"/>
          </a:p>
        </p:txBody>
      </p:sp>
      <p:sp>
        <p:nvSpPr>
          <p:cNvPr id="15" name="object 15">
            <a:extLst>
              <a:ext uri="{FF2B5EF4-FFF2-40B4-BE49-F238E27FC236}">
                <a16:creationId xmlns:a16="http://schemas.microsoft.com/office/drawing/2014/main" id="{377655B7-F952-185C-E0F8-252556A4D127}"/>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4" name="object 5">
            <a:extLst>
              <a:ext uri="{FF2B5EF4-FFF2-40B4-BE49-F238E27FC236}">
                <a16:creationId xmlns:a16="http://schemas.microsoft.com/office/drawing/2014/main" id="{5652EF06-16CF-3943-E2B8-876EC5606E02}"/>
              </a:ext>
            </a:extLst>
          </p:cNvPr>
          <p:cNvSpPr/>
          <p:nvPr/>
        </p:nvSpPr>
        <p:spPr>
          <a:xfrm>
            <a:off x="1418012" y="4038977"/>
            <a:ext cx="377190" cy="386080"/>
          </a:xfrm>
          <a:custGeom>
            <a:avLst/>
            <a:gdLst/>
            <a:ahLst/>
            <a:cxnLst/>
            <a:rect l="l" t="t" r="r" b="b"/>
            <a:pathLst>
              <a:path w="377189" h="386079">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ln w="31412">
            <a:solidFill>
              <a:srgbClr val="000000"/>
            </a:solidFill>
          </a:ln>
        </p:spPr>
        <p:txBody>
          <a:bodyPr wrap="square" lIns="0" tIns="0" rIns="0" bIns="0" rtlCol="0"/>
          <a:lstStyle/>
          <a:p>
            <a:endParaRPr/>
          </a:p>
        </p:txBody>
      </p:sp>
    </p:spTree>
    <p:extLst>
      <p:ext uri="{BB962C8B-B14F-4D97-AF65-F5344CB8AC3E}">
        <p14:creationId xmlns:p14="http://schemas.microsoft.com/office/powerpoint/2010/main" val="3070514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C52C5-0EC1-4261-1828-774CA83A588B}"/>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A7850B3D-A2BC-F7F5-7EF8-76275663B4F2}"/>
              </a:ext>
            </a:extLst>
          </p:cNvPr>
          <p:cNvSpPr txBox="1"/>
          <p:nvPr/>
        </p:nvSpPr>
        <p:spPr>
          <a:xfrm>
            <a:off x="615553" y="219571"/>
            <a:ext cx="1490980" cy="226695"/>
          </a:xfrm>
          <a:prstGeom prst="rect">
            <a:avLst/>
          </a:prstGeom>
        </p:spPr>
        <p:txBody>
          <a:bodyPr vert="horz" wrap="square" lIns="0" tIns="15240" rIns="0" bIns="0" rtlCol="0">
            <a:spAutoFit/>
          </a:bodyPr>
          <a:lstStyle/>
          <a:p>
            <a:pPr marL="12700">
              <a:lnSpc>
                <a:spcPct val="100000"/>
              </a:lnSpc>
              <a:spcBef>
                <a:spcPts val="120"/>
              </a:spcBef>
            </a:pPr>
            <a:r>
              <a:rPr sz="1300" b="1" dirty="0">
                <a:solidFill>
                  <a:srgbClr val="FFFFFF"/>
                </a:solidFill>
                <a:latin typeface="Barlow"/>
                <a:cs typeface="Barlow"/>
              </a:rPr>
              <a:t>ACADEMIC</a:t>
            </a:r>
            <a:r>
              <a:rPr sz="1300" b="1" spc="5" dirty="0">
                <a:solidFill>
                  <a:srgbClr val="FFFFFF"/>
                </a:solidFill>
                <a:latin typeface="Barlow"/>
                <a:cs typeface="Barlow"/>
              </a:rPr>
              <a:t> </a:t>
            </a:r>
            <a:r>
              <a:rPr sz="1300" b="1" spc="-10" dirty="0">
                <a:solidFill>
                  <a:srgbClr val="FFFFFF"/>
                </a:solidFill>
                <a:latin typeface="Barlow"/>
                <a:cs typeface="Barlow"/>
              </a:rPr>
              <a:t>TOOLKIT</a:t>
            </a:r>
            <a:endParaRPr sz="1300">
              <a:latin typeface="Barlow"/>
              <a:cs typeface="Barlow"/>
            </a:endParaRPr>
          </a:p>
        </p:txBody>
      </p:sp>
      <p:sp>
        <p:nvSpPr>
          <p:cNvPr id="10" name="object 10">
            <a:extLst>
              <a:ext uri="{FF2B5EF4-FFF2-40B4-BE49-F238E27FC236}">
                <a16:creationId xmlns:a16="http://schemas.microsoft.com/office/drawing/2014/main" id="{B6CD7CEB-1F6D-6F61-2031-49FE0E0D90F5}"/>
              </a:ext>
            </a:extLst>
          </p:cNvPr>
          <p:cNvSpPr txBox="1"/>
          <p:nvPr/>
        </p:nvSpPr>
        <p:spPr>
          <a:xfrm>
            <a:off x="1788292" y="1187034"/>
            <a:ext cx="3859529" cy="553720"/>
          </a:xfrm>
          <a:prstGeom prst="rect">
            <a:avLst/>
          </a:prstGeom>
        </p:spPr>
        <p:txBody>
          <a:bodyPr vert="horz" wrap="square" lIns="0" tIns="13970" rIns="0" bIns="0" rtlCol="0">
            <a:spAutoFit/>
          </a:bodyPr>
          <a:lstStyle/>
          <a:p>
            <a:pPr marL="12700">
              <a:lnSpc>
                <a:spcPct val="100000"/>
              </a:lnSpc>
              <a:spcBef>
                <a:spcPts val="110"/>
              </a:spcBef>
            </a:pPr>
            <a:r>
              <a:rPr sz="3450" b="1" spc="-10" dirty="0">
                <a:latin typeface="Barlow"/>
                <a:cs typeface="Barlow"/>
              </a:rPr>
              <a:t>Step-</a:t>
            </a:r>
            <a:r>
              <a:rPr sz="3450" b="1" spc="-65" dirty="0">
                <a:latin typeface="Barlow"/>
                <a:cs typeface="Barlow"/>
              </a:rPr>
              <a:t>by-</a:t>
            </a:r>
            <a:r>
              <a:rPr sz="3450" b="1" dirty="0">
                <a:latin typeface="Barlow"/>
                <a:cs typeface="Barlow"/>
              </a:rPr>
              <a:t>Step</a:t>
            </a:r>
            <a:r>
              <a:rPr sz="3450" b="1" spc="-15" dirty="0">
                <a:latin typeface="Barlow"/>
                <a:cs typeface="Barlow"/>
              </a:rPr>
              <a:t> </a:t>
            </a:r>
            <a:r>
              <a:rPr sz="3450" b="1" spc="-10" dirty="0">
                <a:latin typeface="Barlow"/>
                <a:cs typeface="Barlow"/>
              </a:rPr>
              <a:t>Guide</a:t>
            </a:r>
            <a:endParaRPr sz="3450">
              <a:latin typeface="Barlow"/>
              <a:cs typeface="Barlow"/>
            </a:endParaRPr>
          </a:p>
        </p:txBody>
      </p:sp>
      <p:grpSp>
        <p:nvGrpSpPr>
          <p:cNvPr id="11" name="object 11">
            <a:extLst>
              <a:ext uri="{FF2B5EF4-FFF2-40B4-BE49-F238E27FC236}">
                <a16:creationId xmlns:a16="http://schemas.microsoft.com/office/drawing/2014/main" id="{0809A9EB-9633-BBC6-C290-2707669F525C}"/>
              </a:ext>
            </a:extLst>
          </p:cNvPr>
          <p:cNvGrpSpPr/>
          <p:nvPr/>
        </p:nvGrpSpPr>
        <p:grpSpPr>
          <a:xfrm>
            <a:off x="628256" y="963321"/>
            <a:ext cx="1051560" cy="1036955"/>
            <a:chOff x="628256" y="963321"/>
            <a:chExt cx="1051560" cy="1036955"/>
          </a:xfrm>
        </p:grpSpPr>
        <p:sp>
          <p:nvSpPr>
            <p:cNvPr id="12" name="object 12">
              <a:extLst>
                <a:ext uri="{FF2B5EF4-FFF2-40B4-BE49-F238E27FC236}">
                  <a16:creationId xmlns:a16="http://schemas.microsoft.com/office/drawing/2014/main" id="{785314BA-B243-F967-EFC0-7C14CB232A78}"/>
                </a:ext>
              </a:extLst>
            </p:cNvPr>
            <p:cNvSpPr/>
            <p:nvPr/>
          </p:nvSpPr>
          <p:spPr>
            <a:xfrm>
              <a:off x="628256" y="963321"/>
              <a:ext cx="1051560" cy="1036955"/>
            </a:xfrm>
            <a:custGeom>
              <a:avLst/>
              <a:gdLst/>
              <a:ahLst/>
              <a:cxnLst/>
              <a:rect l="l" t="t" r="r" b="b"/>
              <a:pathLst>
                <a:path w="1051560" h="1036955">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p:spPr>
          <p:txBody>
            <a:bodyPr wrap="square" lIns="0" tIns="0" rIns="0" bIns="0" rtlCol="0"/>
            <a:lstStyle/>
            <a:p>
              <a:endParaRPr/>
            </a:p>
          </p:txBody>
        </p:sp>
        <p:sp>
          <p:nvSpPr>
            <p:cNvPr id="13" name="object 13">
              <a:extLst>
                <a:ext uri="{FF2B5EF4-FFF2-40B4-BE49-F238E27FC236}">
                  <a16:creationId xmlns:a16="http://schemas.microsoft.com/office/drawing/2014/main" id="{3D80178C-A758-5F7F-AEB3-E98F29A920B3}"/>
                </a:ext>
              </a:extLst>
            </p:cNvPr>
            <p:cNvSpPr/>
            <p:nvPr/>
          </p:nvSpPr>
          <p:spPr>
            <a:xfrm>
              <a:off x="766508" y="1043602"/>
              <a:ext cx="775335" cy="876300"/>
            </a:xfrm>
            <a:custGeom>
              <a:avLst/>
              <a:gdLst/>
              <a:ahLst/>
              <a:cxnLst/>
              <a:rect l="l" t="t" r="r" b="b"/>
              <a:pathLst>
                <a:path w="775335" h="87630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p:spPr>
          <p:txBody>
            <a:bodyPr wrap="square" lIns="0" tIns="0" rIns="0" bIns="0" rtlCol="0"/>
            <a:lstStyle/>
            <a:p>
              <a:endParaRPr/>
            </a:p>
          </p:txBody>
        </p:sp>
      </p:grpSp>
      <p:sp>
        <p:nvSpPr>
          <p:cNvPr id="14" name="object 14">
            <a:extLst>
              <a:ext uri="{FF2B5EF4-FFF2-40B4-BE49-F238E27FC236}">
                <a16:creationId xmlns:a16="http://schemas.microsoft.com/office/drawing/2014/main" id="{71DA1849-1AD3-7DB2-ACFF-104EF570F63F}"/>
              </a:ext>
            </a:extLst>
          </p:cNvPr>
          <p:cNvSpPr txBox="1">
            <a:spLocks noGrp="1"/>
          </p:cNvSpPr>
          <p:nvPr>
            <p:ph type="sldNum" sz="quarter" idx="7"/>
          </p:nvPr>
        </p:nvSpPr>
        <p:spPr>
          <a:prstGeom prst="rect">
            <a:avLst/>
          </a:prstGeom>
        </p:spPr>
        <p:txBody>
          <a:bodyPr vert="horz" wrap="square" lIns="0" tIns="13335" rIns="0" bIns="0" rtlCol="0">
            <a:spAutoFit/>
          </a:bodyPr>
          <a:lstStyle/>
          <a:p>
            <a:pPr marL="12700">
              <a:lnSpc>
                <a:spcPct val="100000"/>
              </a:lnSpc>
              <a:spcBef>
                <a:spcPts val="105"/>
              </a:spcBef>
            </a:pPr>
            <a:fld id="{81D60167-4931-47E6-BA6A-407CBD079E47}" type="slidenum">
              <a:rPr spc="-25" dirty="0"/>
              <a:t>9</a:t>
            </a:fld>
            <a:endParaRPr spc="-25" dirty="0"/>
          </a:p>
        </p:txBody>
      </p:sp>
      <p:sp>
        <p:nvSpPr>
          <p:cNvPr id="15" name="object 15">
            <a:extLst>
              <a:ext uri="{FF2B5EF4-FFF2-40B4-BE49-F238E27FC236}">
                <a16:creationId xmlns:a16="http://schemas.microsoft.com/office/drawing/2014/main" id="{DB6261C5-99A6-8EE8-DB44-1A7608F2CFA0}"/>
              </a:ext>
            </a:extLst>
          </p:cNvPr>
          <p:cNvSpPr txBox="1">
            <a:spLocks noGrp="1"/>
          </p:cNvSpPr>
          <p:nvPr>
            <p:ph type="ftr" sz="quarter" idx="5"/>
          </p:nvPr>
        </p:nvSpPr>
        <p:spPr>
          <a:prstGeom prst="rect">
            <a:avLst/>
          </a:prstGeom>
        </p:spPr>
        <p:txBody>
          <a:bodyPr vert="horz" wrap="square" lIns="0" tIns="15240" rIns="0" bIns="0" rtlCol="0">
            <a:spAutoFit/>
          </a:bodyPr>
          <a:lstStyle/>
          <a:p>
            <a:pPr marL="12700">
              <a:lnSpc>
                <a:spcPct val="100000"/>
              </a:lnSpc>
              <a:spcBef>
                <a:spcPts val="120"/>
              </a:spcBef>
            </a:pPr>
            <a:r>
              <a:rPr dirty="0"/>
              <a:t>©</a:t>
            </a:r>
            <a:r>
              <a:rPr spc="35" dirty="0"/>
              <a:t> </a:t>
            </a:r>
            <a:r>
              <a:rPr dirty="0"/>
              <a:t>Encyclopædia</a:t>
            </a:r>
            <a:r>
              <a:rPr spc="35" dirty="0"/>
              <a:t> </a:t>
            </a:r>
            <a:r>
              <a:rPr dirty="0"/>
              <a:t>Britannica,</a:t>
            </a:r>
            <a:r>
              <a:rPr spc="35" dirty="0"/>
              <a:t> </a:t>
            </a:r>
            <a:r>
              <a:rPr spc="-20" dirty="0"/>
              <a:t>Inc.</a:t>
            </a:r>
          </a:p>
        </p:txBody>
      </p:sp>
      <p:sp>
        <p:nvSpPr>
          <p:cNvPr id="2" name="Rounded Rectangle 1">
            <a:extLst>
              <a:ext uri="{FF2B5EF4-FFF2-40B4-BE49-F238E27FC236}">
                <a16:creationId xmlns:a16="http://schemas.microsoft.com/office/drawing/2014/main" id="{7B51D7AE-F253-3508-FEC1-99043499A7AD}"/>
              </a:ext>
            </a:extLst>
          </p:cNvPr>
          <p:cNvSpPr/>
          <p:nvPr/>
        </p:nvSpPr>
        <p:spPr>
          <a:xfrm>
            <a:off x="628256" y="4050302"/>
            <a:ext cx="18362197" cy="6481173"/>
          </a:xfrm>
          <a:prstGeom prst="roundRect">
            <a:avLst>
              <a:gd name="adj" fmla="val 5571"/>
            </a:avLst>
          </a:prstGeom>
          <a:solidFill>
            <a:schemeClr val="bg2"/>
          </a:solidFill>
          <a:ln w="571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300000"/>
              </a:lnSpc>
            </a:pPr>
            <a:endParaRPr lang="en-US" dirty="0"/>
          </a:p>
        </p:txBody>
      </p:sp>
      <p:sp>
        <p:nvSpPr>
          <p:cNvPr id="5" name="TextBox 4">
            <a:extLst>
              <a:ext uri="{FF2B5EF4-FFF2-40B4-BE49-F238E27FC236}">
                <a16:creationId xmlns:a16="http://schemas.microsoft.com/office/drawing/2014/main" id="{4909A0EF-D5D8-810D-7B47-FB36F59C5DCA}"/>
              </a:ext>
            </a:extLst>
          </p:cNvPr>
          <p:cNvSpPr txBox="1"/>
          <p:nvPr/>
        </p:nvSpPr>
        <p:spPr>
          <a:xfrm>
            <a:off x="908050" y="4217379"/>
            <a:ext cx="18082403" cy="6119689"/>
          </a:xfrm>
          <a:prstGeom prst="rect">
            <a:avLst/>
          </a:prstGeom>
          <a:noFill/>
        </p:spPr>
        <p:txBody>
          <a:bodyPr wrap="square">
            <a:spAutoFit/>
          </a:bodyPr>
          <a:lstStyle/>
          <a:p>
            <a:pPr rtl="0">
              <a:lnSpc>
                <a:spcPct val="130000"/>
              </a:lnSpc>
            </a:pPr>
            <a:r>
              <a:rPr lang="en-US" sz="3050" b="1" spc="-40" dirty="0">
                <a:latin typeface="Barlow"/>
              </a:rPr>
              <a:t>Example: Annotation Structure </a:t>
            </a:r>
          </a:p>
          <a:p>
            <a:pPr marL="457200" indent="-457200" rtl="0" fontAlgn="base">
              <a:lnSpc>
                <a:spcPct val="130000"/>
              </a:lnSpc>
              <a:buFont typeface="Arial" panose="020B0604020202020204" pitchFamily="34" charset="0"/>
              <a:buChar char="•"/>
            </a:pPr>
            <a:r>
              <a:rPr lang="en-US" sz="3050" spc="-40" dirty="0">
                <a:latin typeface="Barlow"/>
              </a:rPr>
              <a:t>This article examines... </a:t>
            </a:r>
          </a:p>
          <a:p>
            <a:pPr marL="457200" indent="-457200" rtl="0" fontAlgn="base">
              <a:lnSpc>
                <a:spcPct val="130000"/>
              </a:lnSpc>
              <a:buFont typeface="Arial" panose="020B0604020202020204" pitchFamily="34" charset="0"/>
              <a:buChar char="•"/>
            </a:pPr>
            <a:r>
              <a:rPr lang="en-US" sz="3050" spc="-40" dirty="0">
                <a:latin typeface="Barlow"/>
              </a:rPr>
              <a:t>The author argues that... </a:t>
            </a:r>
          </a:p>
          <a:p>
            <a:pPr marL="457200" indent="-457200" rtl="0" fontAlgn="base">
              <a:lnSpc>
                <a:spcPct val="130000"/>
              </a:lnSpc>
              <a:buFont typeface="Arial" panose="020B0604020202020204" pitchFamily="34" charset="0"/>
              <a:buChar char="•"/>
            </a:pPr>
            <a:r>
              <a:rPr lang="en-US" sz="3050" spc="-40" dirty="0">
                <a:latin typeface="Barlow"/>
              </a:rPr>
              <a:t>This source is valuable because...</a:t>
            </a:r>
          </a:p>
          <a:p>
            <a:pPr>
              <a:lnSpc>
                <a:spcPct val="130000"/>
              </a:lnSpc>
            </a:pPr>
            <a:r>
              <a:rPr lang="en-US" sz="3050" b="1" spc="-40" dirty="0">
                <a:latin typeface="Barlow"/>
              </a:rPr>
              <a:t>Example Annotated Bibliographic Entry</a:t>
            </a:r>
          </a:p>
          <a:p>
            <a:pPr rtl="0" fontAlgn="base">
              <a:lnSpc>
                <a:spcPct val="130000"/>
              </a:lnSpc>
            </a:pPr>
            <a:r>
              <a:rPr lang="en-US" sz="3050" spc="-40" dirty="0">
                <a:latin typeface="Barlow"/>
              </a:rPr>
              <a:t>Britannica Education. “Welcome to Britannica Academic.” Accessed February 2, 2026. </a:t>
            </a:r>
            <a:r>
              <a:rPr lang="en-US" sz="3050" spc="-40" dirty="0">
                <a:latin typeface="Barlow"/>
                <a:hlinkClick r:id="rId2"/>
              </a:rPr>
              <a:t>https://</a:t>
            </a:r>
            <a:r>
              <a:rPr lang="en-US" sz="3050" spc="-40" dirty="0" err="1">
                <a:latin typeface="Barlow"/>
                <a:hlinkClick r:id="rId2"/>
              </a:rPr>
              <a:t>academic.eb.com</a:t>
            </a:r>
            <a:r>
              <a:rPr lang="en-US" sz="3050" spc="-40" dirty="0">
                <a:latin typeface="Barlow"/>
                <a:hlinkClick r:id="rId2"/>
              </a:rPr>
              <a:t>/levels/collegiate</a:t>
            </a:r>
            <a:r>
              <a:rPr lang="en-US" sz="3050" spc="-40" dirty="0">
                <a:latin typeface="Barlow"/>
              </a:rPr>
              <a:t>.</a:t>
            </a:r>
          </a:p>
          <a:p>
            <a:pPr marL="457200" indent="-457200" rtl="0" fontAlgn="base">
              <a:lnSpc>
                <a:spcPct val="130000"/>
              </a:lnSpc>
              <a:buFont typeface="Arial" panose="020B0604020202020204" pitchFamily="34" charset="0"/>
              <a:buChar char="•"/>
            </a:pPr>
            <a:r>
              <a:rPr lang="en-US" sz="3050" spc="-40" dirty="0">
                <a:latin typeface="Barlow"/>
              </a:rPr>
              <a:t>This source is valuable because it has a search tool to find articles, videos, primary sources, and journal articles; links to research tools such as an interactive world atlas and a curated list of top academic research sites; and access to Ask Britannica, an AI-powered search tool.</a:t>
            </a:r>
          </a:p>
        </p:txBody>
      </p:sp>
      <p:sp>
        <p:nvSpPr>
          <p:cNvPr id="6" name="TextBox 5">
            <a:extLst>
              <a:ext uri="{FF2B5EF4-FFF2-40B4-BE49-F238E27FC236}">
                <a16:creationId xmlns:a16="http://schemas.microsoft.com/office/drawing/2014/main" id="{047BAC20-0C09-8087-1690-37399514A2D9}"/>
              </a:ext>
            </a:extLst>
          </p:cNvPr>
          <p:cNvSpPr txBox="1"/>
          <p:nvPr/>
        </p:nvSpPr>
        <p:spPr>
          <a:xfrm>
            <a:off x="584957" y="2767911"/>
            <a:ext cx="18941935" cy="954107"/>
          </a:xfrm>
          <a:prstGeom prst="rect">
            <a:avLst/>
          </a:prstGeom>
        </p:spPr>
        <p:txBody>
          <a:bodyPr wrap="square">
            <a:spAutoFit/>
          </a:bodyPr>
          <a:lstStyle/>
          <a:p>
            <a:pPr marL="914400" indent="-914400" algn="l">
              <a:spcBef>
                <a:spcPts val="2250"/>
              </a:spcBef>
              <a:buAutoNum type="arabicPeriod" startAt="4"/>
            </a:pPr>
            <a:r>
              <a:rPr lang="en-US" sz="5600" b="1" dirty="0"/>
              <a:t>Write Effective Annotations</a:t>
            </a:r>
            <a:r>
              <a:rPr lang="en-US" sz="3050" spc="-35" dirty="0">
                <a:latin typeface="Barlow"/>
              </a:rPr>
              <a:t> </a:t>
            </a:r>
            <a:r>
              <a:rPr lang="en-US" sz="3050" i="1" spc="-35" dirty="0">
                <a:latin typeface="Barlow"/>
              </a:rPr>
              <a:t>continued</a:t>
            </a:r>
          </a:p>
        </p:txBody>
      </p:sp>
    </p:spTree>
    <p:extLst>
      <p:ext uri="{BB962C8B-B14F-4D97-AF65-F5344CB8AC3E}">
        <p14:creationId xmlns:p14="http://schemas.microsoft.com/office/powerpoint/2010/main" val="1426813081"/>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FDF5E6"/>
      </a:lt2>
      <a:accent1>
        <a:srgbClr val="306BB4"/>
      </a:accent1>
      <a:accent2>
        <a:srgbClr val="C0504D"/>
      </a:accent2>
      <a:accent3>
        <a:srgbClr val="30B791"/>
      </a:accent3>
      <a:accent4>
        <a:srgbClr val="7B519F"/>
      </a:accent4>
      <a:accent5>
        <a:srgbClr val="E8F2FB"/>
      </a:accent5>
      <a:accent6>
        <a:srgbClr val="F7931C"/>
      </a:accent6>
      <a:hlink>
        <a:srgbClr val="306BB4"/>
      </a:hlink>
      <a:folHlink>
        <a:srgbClr val="7B519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1325</TotalTime>
  <Words>1100</Words>
  <Application>Microsoft Macintosh PowerPoint</Application>
  <PresentationFormat>Custom</PresentationFormat>
  <Paragraphs>165</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Apple Color Emoji</vt:lpstr>
      <vt:lpstr>Aptos</vt:lpstr>
      <vt:lpstr>Arial</vt:lpstr>
      <vt:lpstr>Barlow</vt:lpstr>
      <vt:lpstr>Barlow SemiBold</vt:lpstr>
      <vt:lpstr>Office Theme</vt:lpstr>
      <vt:lpstr>ACADEMIC TOOLKIT</vt:lpstr>
      <vt:lpstr>Interactive Table of Contents (slideshow view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Marc Hostetter</cp:lastModifiedBy>
  <cp:revision>352</cp:revision>
  <dcterms:created xsi:type="dcterms:W3CDTF">2026-02-21T00:16:22Z</dcterms:created>
  <dcterms:modified xsi:type="dcterms:W3CDTF">2026-03-05T18:15:50Z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2026-02-20T00:00:00Z</vt:filetime>
  </property>
  <property fmtid="{D5CDD505-2E9C-101B-9397-08002B2CF9AE}" pid="3" name="Creator">
    <vt:lpwstr>Adobe InDesign 21.0 (Macintosh)</vt:lpwstr>
  </property>
  <property fmtid="{D5CDD505-2E9C-101B-9397-08002B2CF9AE}" pid="4" name="LastSaved">
    <vt:filetime>2026-02-21T00:00:00Z</vt:filetime>
  </property>
  <property fmtid="{D5CDD505-2E9C-101B-9397-08002B2CF9AE}" pid="5" name="Producer">
    <vt:lpwstr>Adobe PDF Library 18.0</vt:lpwstr>
  </property>
</Properties>
</file>