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theme/theme2.xml" ContentType="application/vnd.openxmlformats-officedocument.theme+xml"/>
  <Override PartName="/ppt/ink/ink1.xml" ContentType="application/inkml+xml"/>
  <Override PartName="/ppt/media/image10.jpg" ContentType="image/jpeg"/>
  <Override PartName="/ppt/media/image11.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58"/>
  </p:normalViewPr>
  <p:slideViewPr>
    <p:cSldViewPr>
      <p:cViewPr varScale="1">
        <p:scale>
          <a:sx n="61" d="100"/>
          <a:sy n="61" d="100"/>
        </p:scale>
        <p:origin x="2168" y="53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21" d="100"/>
          <a:sy n="121" d="100"/>
        </p:scale>
        <p:origin x="18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2DB23C-E0A8-75F0-778D-6E4503AA3591}"/>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366D66-B412-8CCD-8D10-4CEE07BBE365}"/>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A66E2CF7-9863-F647-90E5-8CF9E05B7A97}" type="datetimeFigureOut">
              <a:rPr lang="en-US" smtClean="0"/>
              <a:t>3/2/26</a:t>
            </a:fld>
            <a:endParaRPr lang="en-US"/>
          </a:p>
        </p:txBody>
      </p:sp>
      <p:sp>
        <p:nvSpPr>
          <p:cNvPr id="4" name="Footer Placeholder 3">
            <a:extLst>
              <a:ext uri="{FF2B5EF4-FFF2-40B4-BE49-F238E27FC236}">
                <a16:creationId xmlns:a16="http://schemas.microsoft.com/office/drawing/2014/main" id="{975DFF10-4CE1-AA99-E14C-F6AEFCE3B0D3}"/>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03B589-7C7D-0F99-F99D-2ED2B44C3D35}"/>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9AB789E8-F9C1-794F-ADA7-950D570DCBF2}" type="slidenum">
              <a:rPr lang="en-US" smtClean="0"/>
              <a:t>‹#›</a:t>
            </a:fld>
            <a:endParaRPr lang="en-US"/>
          </a:p>
        </p:txBody>
      </p:sp>
    </p:spTree>
    <p:extLst>
      <p:ext uri="{BB962C8B-B14F-4D97-AF65-F5344CB8AC3E}">
        <p14:creationId xmlns:p14="http://schemas.microsoft.com/office/powerpoint/2010/main" val="31291361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3" name="Picture 2" descr="A blue and white logo&#10;&#10;AI-generated content may be incorrect.">
            <a:extLst>
              <a:ext uri="{FF2B5EF4-FFF2-40B4-BE49-F238E27FC236}">
                <a16:creationId xmlns:a16="http://schemas.microsoft.com/office/drawing/2014/main" id="{AA5EA703-670F-E5ED-0F44-0C758D1583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6" name="Picture 5" descr="A blue and white logo&#10;&#10;AI-generated content may be incorrect.">
            <a:extLst>
              <a:ext uri="{FF2B5EF4-FFF2-40B4-BE49-F238E27FC236}">
                <a16:creationId xmlns:a16="http://schemas.microsoft.com/office/drawing/2014/main" id="{2FE04EEA-B4BF-AAA1-8C58-02368F6100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3" Type="http://schemas.openxmlformats.org/officeDocument/2006/relationships/slide" Target="slide6.xml"/><Relationship Id="rId3" Type="http://schemas.openxmlformats.org/officeDocument/2006/relationships/slide" Target="slide10.xml"/><Relationship Id="rId7" Type="http://schemas.openxmlformats.org/officeDocument/2006/relationships/customXml" Target="../ink/ink1.xml"/><Relationship Id="rId12" Type="http://schemas.openxmlformats.org/officeDocument/2006/relationships/slide" Target="slide13.xml"/><Relationship Id="rId17" Type="http://schemas.openxmlformats.org/officeDocument/2006/relationships/image" Target="../media/image3.jpg"/><Relationship Id="rId2" Type="http://schemas.openxmlformats.org/officeDocument/2006/relationships/slide" Target="slide5.xml"/><Relationship Id="rId16" Type="http://schemas.openxmlformats.org/officeDocument/2006/relationships/slide" Target="slide9.xml"/><Relationship Id="rId1" Type="http://schemas.openxmlformats.org/officeDocument/2006/relationships/slideLayout" Target="../slideLayouts/slideLayout3.xml"/><Relationship Id="rId6" Type="http://schemas.openxmlformats.org/officeDocument/2006/relationships/image" Target="../media/image6.png"/><Relationship Id="rId11" Type="http://schemas.openxmlformats.org/officeDocument/2006/relationships/slide" Target="slide12.xml"/><Relationship Id="rId5" Type="http://schemas.openxmlformats.org/officeDocument/2006/relationships/image" Target="../media/image5.png"/><Relationship Id="rId15" Type="http://schemas.openxmlformats.org/officeDocument/2006/relationships/slide" Target="slide8.xml"/><Relationship Id="rId10" Type="http://schemas.openxmlformats.org/officeDocument/2006/relationships/slide" Target="slide11.xml"/><Relationship Id="rId4" Type="http://schemas.openxmlformats.org/officeDocument/2006/relationships/image" Target="../media/image4.png"/><Relationship Id="rId9" Type="http://schemas.openxmlformats.org/officeDocument/2006/relationships/image" Target="../media/image8.png"/><Relationship Id="rId1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010815" y="3933776"/>
            <a:ext cx="12082780" cy="3317875"/>
          </a:xfrm>
          <a:prstGeom prst="rect">
            <a:avLst/>
          </a:prstGeom>
        </p:spPr>
        <p:txBody>
          <a:bodyPr vert="horz" wrap="square" lIns="0" tIns="12700" rIns="0" bIns="0" rtlCol="0">
            <a:spAutoFit/>
          </a:bodyPr>
          <a:lstStyle/>
          <a:p>
            <a:pPr marL="12700" marR="5080" indent="606425">
              <a:lnSpc>
                <a:spcPct val="100000"/>
              </a:lnSpc>
              <a:spcBef>
                <a:spcPts val="100"/>
              </a:spcBef>
              <a:tabLst>
                <a:tab pos="5868670" algn="l"/>
                <a:tab pos="6007735" algn="l"/>
              </a:tabLst>
            </a:pPr>
            <a:r>
              <a:rPr sz="10800" b="1" spc="-10" dirty="0">
                <a:solidFill>
                  <a:srgbClr val="FFFFFF"/>
                </a:solidFill>
                <a:latin typeface="Barlow"/>
                <a:cs typeface="Barlow"/>
              </a:rPr>
              <a:t>Crafting</a:t>
            </a:r>
            <a:r>
              <a:rPr sz="10800" b="1" dirty="0">
                <a:solidFill>
                  <a:srgbClr val="FFFFFF"/>
                </a:solidFill>
                <a:latin typeface="Barlow"/>
                <a:cs typeface="Barlow"/>
              </a:rPr>
              <a:t>	</a:t>
            </a:r>
            <a:r>
              <a:rPr sz="10800" b="1" spc="-10" dirty="0">
                <a:solidFill>
                  <a:srgbClr val="FFFFFF"/>
                </a:solidFill>
                <a:latin typeface="Barlow"/>
                <a:cs typeface="Barlow"/>
              </a:rPr>
              <a:t>Effective Research</a:t>
            </a:r>
            <a:r>
              <a:rPr sz="10800" b="1" dirty="0">
                <a:solidFill>
                  <a:srgbClr val="FFFFFF"/>
                </a:solidFill>
                <a:latin typeface="Barlow"/>
                <a:cs typeface="Barlow"/>
              </a:rPr>
              <a:t>		</a:t>
            </a:r>
            <a:r>
              <a:rPr sz="10800" b="1" spc="-20" dirty="0">
                <a:solidFill>
                  <a:srgbClr val="FFFFFF"/>
                </a:solidFill>
                <a:latin typeface="Barlow"/>
                <a:cs typeface="Barlow"/>
              </a:rPr>
              <a:t>Questions</a:t>
            </a:r>
            <a:endParaRPr sz="10800">
              <a:latin typeface="Barlow"/>
              <a:cs typeface="Barlow"/>
            </a:endParaRP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8" name="Picture 7" descr="A blue and white logo&#10;&#10;AI-generated content may be incorrect.">
            <a:extLst>
              <a:ext uri="{FF2B5EF4-FFF2-40B4-BE49-F238E27FC236}">
                <a16:creationId xmlns:a16="http://schemas.microsoft.com/office/drawing/2014/main" id="{524E29A4-072D-4A34-4691-67CBB4B0A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15553" y="1187034"/>
            <a:ext cx="13884910" cy="4955540"/>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12700">
              <a:lnSpc>
                <a:spcPct val="100000"/>
              </a:lnSpc>
            </a:pPr>
            <a:r>
              <a:rPr sz="5600" b="1" dirty="0">
                <a:latin typeface="Barlow"/>
                <a:cs typeface="Barlow"/>
              </a:rPr>
              <a:t>6.</a:t>
            </a:r>
            <a:r>
              <a:rPr sz="5600" b="1" spc="180" dirty="0">
                <a:latin typeface="Barlow"/>
                <a:cs typeface="Barlow"/>
              </a:rPr>
              <a:t> </a:t>
            </a:r>
            <a:r>
              <a:rPr sz="5600" b="1" dirty="0">
                <a:latin typeface="Barlow"/>
                <a:cs typeface="Barlow"/>
              </a:rPr>
              <a:t>Finalize</a:t>
            </a:r>
            <a:r>
              <a:rPr sz="5600" b="1" spc="-25" dirty="0">
                <a:latin typeface="Barlow"/>
                <a:cs typeface="Barlow"/>
              </a:rPr>
              <a:t> </a:t>
            </a:r>
            <a:r>
              <a:rPr sz="5600" b="1" spc="-10" dirty="0">
                <a:latin typeface="Barlow"/>
                <a:cs typeface="Barlow"/>
              </a:rPr>
              <a:t>Questions</a:t>
            </a:r>
            <a:endParaRPr sz="5600" dirty="0">
              <a:latin typeface="Barlow"/>
              <a:cs typeface="Barlow"/>
            </a:endParaRPr>
          </a:p>
          <a:p>
            <a:pPr marL="1384300" marR="5080">
              <a:lnSpc>
                <a:spcPts val="6600"/>
              </a:lnSpc>
              <a:spcBef>
                <a:spcPts val="195"/>
              </a:spcBef>
            </a:pPr>
            <a:r>
              <a:rPr sz="3050" spc="-10" dirty="0">
                <a:latin typeface="Barlow"/>
                <a:cs typeface="Barlow"/>
              </a:rPr>
              <a:t>Choose</a:t>
            </a:r>
            <a:r>
              <a:rPr sz="3050" spc="-110" dirty="0">
                <a:latin typeface="Barlow"/>
                <a:cs typeface="Barlow"/>
              </a:rPr>
              <a:t> </a:t>
            </a:r>
            <a:r>
              <a:rPr sz="3050" dirty="0">
                <a:latin typeface="Barlow"/>
                <a:cs typeface="Barlow"/>
              </a:rPr>
              <a:t>one</a:t>
            </a:r>
            <a:r>
              <a:rPr sz="3050" spc="-110" dirty="0">
                <a:latin typeface="Barlow"/>
                <a:cs typeface="Barlow"/>
              </a:rPr>
              <a:t> </a:t>
            </a:r>
            <a:r>
              <a:rPr sz="3050" dirty="0">
                <a:latin typeface="Barlow"/>
                <a:cs typeface="Barlow"/>
              </a:rPr>
              <a:t>or</a:t>
            </a:r>
            <a:r>
              <a:rPr sz="3050" spc="-110" dirty="0">
                <a:latin typeface="Barlow"/>
                <a:cs typeface="Barlow"/>
              </a:rPr>
              <a:t> </a:t>
            </a:r>
            <a:r>
              <a:rPr sz="3050" spc="-20" dirty="0">
                <a:latin typeface="Barlow"/>
                <a:cs typeface="Barlow"/>
              </a:rPr>
              <a:t>two</a:t>
            </a:r>
            <a:r>
              <a:rPr sz="3050" spc="-105" dirty="0">
                <a:latin typeface="Barlow"/>
                <a:cs typeface="Barlow"/>
              </a:rPr>
              <a:t> </a:t>
            </a:r>
            <a:r>
              <a:rPr sz="3050" spc="-10" dirty="0">
                <a:latin typeface="Barlow"/>
                <a:cs typeface="Barlow"/>
              </a:rPr>
              <a:t>final</a:t>
            </a:r>
            <a:r>
              <a:rPr sz="3050" spc="-110" dirty="0">
                <a:latin typeface="Barlow"/>
                <a:cs typeface="Barlow"/>
              </a:rPr>
              <a:t> </a:t>
            </a:r>
            <a:r>
              <a:rPr sz="3050" spc="-30" dirty="0">
                <a:latin typeface="Barlow"/>
                <a:cs typeface="Barlow"/>
              </a:rPr>
              <a:t>research</a:t>
            </a:r>
            <a:r>
              <a:rPr sz="3050" spc="-110" dirty="0">
                <a:latin typeface="Barlow"/>
                <a:cs typeface="Barlow"/>
              </a:rPr>
              <a:t> </a:t>
            </a:r>
            <a:r>
              <a:rPr sz="3050" spc="-30" dirty="0">
                <a:latin typeface="Barlow"/>
                <a:cs typeface="Barlow"/>
              </a:rPr>
              <a:t>questions</a:t>
            </a:r>
            <a:r>
              <a:rPr sz="3050" spc="-105" dirty="0">
                <a:latin typeface="Barlow"/>
                <a:cs typeface="Barlow"/>
              </a:rPr>
              <a:t> </a:t>
            </a:r>
            <a:r>
              <a:rPr sz="3050" spc="-10" dirty="0">
                <a:latin typeface="Barlow"/>
                <a:cs typeface="Barlow"/>
              </a:rPr>
              <a:t>that</a:t>
            </a:r>
            <a:r>
              <a:rPr sz="3050" spc="-110" dirty="0">
                <a:latin typeface="Barlow"/>
                <a:cs typeface="Barlow"/>
              </a:rPr>
              <a:t> </a:t>
            </a:r>
            <a:r>
              <a:rPr sz="3050" dirty="0">
                <a:latin typeface="Barlow"/>
                <a:cs typeface="Barlow"/>
              </a:rPr>
              <a:t>best</a:t>
            </a:r>
            <a:r>
              <a:rPr sz="3050" spc="-110" dirty="0">
                <a:latin typeface="Barlow"/>
                <a:cs typeface="Barlow"/>
              </a:rPr>
              <a:t> </a:t>
            </a:r>
            <a:r>
              <a:rPr sz="3050" spc="-30" dirty="0">
                <a:latin typeface="Barlow"/>
                <a:cs typeface="Barlow"/>
              </a:rPr>
              <a:t>represent</a:t>
            </a:r>
            <a:r>
              <a:rPr sz="3050" spc="-105" dirty="0">
                <a:latin typeface="Barlow"/>
                <a:cs typeface="Barlow"/>
              </a:rPr>
              <a:t> </a:t>
            </a:r>
            <a:r>
              <a:rPr sz="3050" spc="-20" dirty="0">
                <a:latin typeface="Barlow"/>
                <a:cs typeface="Barlow"/>
              </a:rPr>
              <a:t>your</a:t>
            </a:r>
            <a:r>
              <a:rPr sz="3050" spc="-110" dirty="0">
                <a:latin typeface="Barlow"/>
                <a:cs typeface="Barlow"/>
              </a:rPr>
              <a:t> </a:t>
            </a:r>
            <a:r>
              <a:rPr sz="3050" spc="-10" dirty="0">
                <a:latin typeface="Barlow"/>
                <a:cs typeface="Barlow"/>
              </a:rPr>
              <a:t>inquiry. </a:t>
            </a:r>
            <a:r>
              <a:rPr sz="3050" dirty="0">
                <a:latin typeface="Barlow"/>
                <a:cs typeface="Barlow"/>
              </a:rPr>
              <a:t>Select</a:t>
            </a:r>
            <a:r>
              <a:rPr sz="3050" spc="-110" dirty="0">
                <a:latin typeface="Barlow"/>
                <a:cs typeface="Barlow"/>
              </a:rPr>
              <a:t> </a:t>
            </a:r>
            <a:r>
              <a:rPr sz="3050" spc="-30" dirty="0">
                <a:latin typeface="Barlow"/>
                <a:cs typeface="Barlow"/>
              </a:rPr>
              <a:t>questions</a:t>
            </a:r>
            <a:r>
              <a:rPr sz="3050" spc="-110" dirty="0">
                <a:latin typeface="Barlow"/>
                <a:cs typeface="Barlow"/>
              </a:rPr>
              <a:t> </a:t>
            </a:r>
            <a:r>
              <a:rPr sz="3050" spc="-10" dirty="0">
                <a:latin typeface="Barlow"/>
                <a:cs typeface="Barlow"/>
              </a:rPr>
              <a:t>that</a:t>
            </a:r>
            <a:r>
              <a:rPr sz="3050" spc="-110" dirty="0">
                <a:latin typeface="Barlow"/>
                <a:cs typeface="Barlow"/>
              </a:rPr>
              <a:t> </a:t>
            </a:r>
            <a:r>
              <a:rPr sz="3050" dirty="0">
                <a:latin typeface="Barlow"/>
                <a:cs typeface="Barlow"/>
              </a:rPr>
              <a:t>are</a:t>
            </a:r>
            <a:r>
              <a:rPr sz="3050" spc="-110" dirty="0">
                <a:latin typeface="Barlow"/>
                <a:cs typeface="Barlow"/>
              </a:rPr>
              <a:t> </a:t>
            </a:r>
            <a:r>
              <a:rPr sz="3050" spc="-30" dirty="0">
                <a:latin typeface="Barlow"/>
                <a:cs typeface="Barlow"/>
              </a:rPr>
              <a:t>clear,</a:t>
            </a:r>
            <a:r>
              <a:rPr sz="3050" spc="-110" dirty="0">
                <a:latin typeface="Barlow"/>
                <a:cs typeface="Barlow"/>
              </a:rPr>
              <a:t> </a:t>
            </a:r>
            <a:r>
              <a:rPr sz="3050" spc="-30" dirty="0">
                <a:latin typeface="Barlow"/>
                <a:cs typeface="Barlow"/>
              </a:rPr>
              <a:t>focused,</a:t>
            </a:r>
            <a:r>
              <a:rPr sz="3050" spc="-105" dirty="0">
                <a:latin typeface="Barlow"/>
                <a:cs typeface="Barlow"/>
              </a:rPr>
              <a:t> </a:t>
            </a:r>
            <a:r>
              <a:rPr sz="3050" dirty="0">
                <a:latin typeface="Barlow"/>
                <a:cs typeface="Barlow"/>
              </a:rPr>
              <a:t>and</a:t>
            </a:r>
            <a:r>
              <a:rPr sz="3050" spc="-110" dirty="0">
                <a:latin typeface="Barlow"/>
                <a:cs typeface="Barlow"/>
              </a:rPr>
              <a:t> </a:t>
            </a:r>
            <a:r>
              <a:rPr sz="3050" spc="-10" dirty="0">
                <a:latin typeface="Barlow"/>
                <a:cs typeface="Barlow"/>
              </a:rPr>
              <a:t>researchable.</a:t>
            </a:r>
            <a:endParaRPr sz="3050" dirty="0">
              <a:latin typeface="Barlow"/>
              <a:cs typeface="Barlow"/>
            </a:endParaRPr>
          </a:p>
          <a:p>
            <a:pPr marL="1384300">
              <a:lnSpc>
                <a:spcPct val="100000"/>
              </a:lnSpc>
              <a:spcBef>
                <a:spcPts val="2220"/>
              </a:spcBef>
            </a:pPr>
            <a:r>
              <a:rPr sz="3050" spc="-20" dirty="0">
                <a:latin typeface="Barlow"/>
                <a:cs typeface="Barlow"/>
              </a:rPr>
              <a:t>Ensure</a:t>
            </a:r>
            <a:r>
              <a:rPr sz="3050" spc="-100" dirty="0">
                <a:latin typeface="Barlow"/>
                <a:cs typeface="Barlow"/>
              </a:rPr>
              <a:t> </a:t>
            </a:r>
            <a:r>
              <a:rPr sz="3050" spc="-10" dirty="0">
                <a:latin typeface="Barlow"/>
                <a:cs typeface="Barlow"/>
              </a:rPr>
              <a:t>that</a:t>
            </a:r>
            <a:r>
              <a:rPr sz="3050" spc="-95" dirty="0">
                <a:latin typeface="Barlow"/>
                <a:cs typeface="Barlow"/>
              </a:rPr>
              <a:t> </a:t>
            </a:r>
            <a:r>
              <a:rPr sz="3050" spc="-30" dirty="0">
                <a:latin typeface="Barlow"/>
                <a:cs typeface="Barlow"/>
              </a:rPr>
              <a:t>questions</a:t>
            </a:r>
            <a:r>
              <a:rPr sz="3050" spc="-95" dirty="0">
                <a:latin typeface="Barlow"/>
                <a:cs typeface="Barlow"/>
              </a:rPr>
              <a:t> </a:t>
            </a:r>
            <a:r>
              <a:rPr sz="3050" spc="-30" dirty="0">
                <a:latin typeface="Barlow"/>
                <a:cs typeface="Barlow"/>
              </a:rPr>
              <a:t>contribute</a:t>
            </a:r>
            <a:r>
              <a:rPr sz="3050" spc="-95" dirty="0">
                <a:latin typeface="Barlow"/>
                <a:cs typeface="Barlow"/>
              </a:rPr>
              <a:t> </a:t>
            </a:r>
            <a:r>
              <a:rPr sz="3050" dirty="0">
                <a:latin typeface="Barlow"/>
                <a:cs typeface="Barlow"/>
              </a:rPr>
              <a:t>to</a:t>
            </a:r>
            <a:r>
              <a:rPr sz="3050" spc="-95" dirty="0">
                <a:latin typeface="Barlow"/>
                <a:cs typeface="Barlow"/>
              </a:rPr>
              <a:t> </a:t>
            </a:r>
            <a:r>
              <a:rPr sz="3050" spc="-35" dirty="0">
                <a:latin typeface="Barlow"/>
                <a:cs typeface="Barlow"/>
              </a:rPr>
              <a:t>advancing</a:t>
            </a:r>
            <a:r>
              <a:rPr sz="3050" spc="-95" dirty="0">
                <a:latin typeface="Barlow"/>
                <a:cs typeface="Barlow"/>
              </a:rPr>
              <a:t> </a:t>
            </a:r>
            <a:r>
              <a:rPr sz="3050" spc="-35" dirty="0">
                <a:latin typeface="Barlow"/>
                <a:cs typeface="Barlow"/>
              </a:rPr>
              <a:t>knowledge</a:t>
            </a:r>
            <a:r>
              <a:rPr sz="3050" spc="-105" dirty="0">
                <a:latin typeface="Barlow"/>
                <a:cs typeface="Barlow"/>
              </a:rPr>
              <a:t> </a:t>
            </a:r>
            <a:r>
              <a:rPr sz="3050" dirty="0">
                <a:latin typeface="Barlow"/>
                <a:cs typeface="Barlow"/>
              </a:rPr>
              <a:t>in</a:t>
            </a:r>
            <a:r>
              <a:rPr sz="3050" spc="-95" dirty="0">
                <a:latin typeface="Barlow"/>
                <a:cs typeface="Barlow"/>
              </a:rPr>
              <a:t> </a:t>
            </a:r>
            <a:r>
              <a:rPr sz="3050" spc="-20" dirty="0">
                <a:latin typeface="Barlow"/>
                <a:cs typeface="Barlow"/>
              </a:rPr>
              <a:t>your</a:t>
            </a:r>
            <a:r>
              <a:rPr sz="3050" spc="-95" dirty="0">
                <a:latin typeface="Barlow"/>
                <a:cs typeface="Barlow"/>
              </a:rPr>
              <a:t> </a:t>
            </a:r>
            <a:r>
              <a:rPr sz="3050" spc="-10" dirty="0">
                <a:latin typeface="Barlow"/>
                <a:cs typeface="Barlow"/>
              </a:rPr>
              <a:t>field.</a:t>
            </a:r>
            <a:endParaRPr sz="3050" dirty="0">
              <a:latin typeface="Barlow"/>
              <a:cs typeface="Barlow"/>
            </a:endParaRPr>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1418804"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p:cNvSpPr/>
          <p:nvPr/>
        </p:nvSpPr>
        <p:spPr>
          <a:xfrm>
            <a:off x="1418804" y="4839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804" y="5701396"/>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grpSp>
        <p:nvGrpSpPr>
          <p:cNvPr id="8" name="object 8"/>
          <p:cNvGrpSpPr/>
          <p:nvPr/>
        </p:nvGrpSpPr>
        <p:grpSpPr>
          <a:xfrm>
            <a:off x="628256" y="963321"/>
            <a:ext cx="1051560" cy="1036955"/>
            <a:chOff x="628256" y="963321"/>
            <a:chExt cx="1051560" cy="1036955"/>
          </a:xfrm>
        </p:grpSpPr>
        <p:sp>
          <p:nvSpPr>
            <p:cNvPr id="9" name="object 9"/>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0" name="object 10"/>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1" name="object 11"/>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2" name="object 12"/>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349990"/>
            <a:ext cx="16625390" cy="7735900"/>
          </a:xfrm>
          <a:prstGeom prst="rect">
            <a:avLst/>
          </a:prstGeom>
        </p:spPr>
        <p:txBody>
          <a:bodyPr vert="horz" wrap="square" lIns="0" tIns="283845" rIns="0" bIns="0" rtlCol="0">
            <a:spAutoFit/>
          </a:bodyPr>
          <a:lstStyle/>
          <a:p>
            <a:pPr marL="12700">
              <a:lnSpc>
                <a:spcPct val="150000"/>
              </a:lnSpc>
              <a:spcBef>
                <a:spcPts val="2235"/>
              </a:spcBef>
            </a:pPr>
            <a:r>
              <a:rPr dirty="0"/>
              <a:t>Be</a:t>
            </a:r>
            <a:r>
              <a:rPr spc="-155" dirty="0"/>
              <a:t> </a:t>
            </a:r>
            <a:r>
              <a:rPr spc="-10" dirty="0"/>
              <a:t>specific</a:t>
            </a:r>
            <a:r>
              <a:rPr spc="-110" dirty="0"/>
              <a:t> </a:t>
            </a:r>
            <a:r>
              <a:rPr dirty="0"/>
              <a:t>and</a:t>
            </a:r>
            <a:r>
              <a:rPr spc="-90" dirty="0"/>
              <a:t> </a:t>
            </a:r>
            <a:r>
              <a:rPr spc="-20" dirty="0"/>
              <a:t>avoid</a:t>
            </a:r>
            <a:r>
              <a:rPr spc="-90" dirty="0"/>
              <a:t> </a:t>
            </a:r>
            <a:r>
              <a:rPr spc="-20" dirty="0"/>
              <a:t>vague</a:t>
            </a:r>
            <a:r>
              <a:rPr spc="-90" dirty="0"/>
              <a:t> </a:t>
            </a:r>
            <a:r>
              <a:rPr spc="-10" dirty="0"/>
              <a:t>language.</a:t>
            </a:r>
            <a:endParaRPr sz="4400" dirty="0">
              <a:latin typeface="Apple Color Emoji"/>
              <a:cs typeface="Apple Color Emoji"/>
            </a:endParaRPr>
          </a:p>
          <a:p>
            <a:pPr marL="12700">
              <a:lnSpc>
                <a:spcPct val="150000"/>
              </a:lnSpc>
              <a:spcBef>
                <a:spcPts val="2140"/>
              </a:spcBef>
            </a:pPr>
            <a:r>
              <a:rPr spc="-20" dirty="0"/>
              <a:t>Ensure</a:t>
            </a:r>
            <a:r>
              <a:rPr spc="-135" dirty="0"/>
              <a:t> </a:t>
            </a:r>
            <a:r>
              <a:rPr spc="-30" dirty="0"/>
              <a:t>questions</a:t>
            </a:r>
            <a:r>
              <a:rPr spc="-90" dirty="0"/>
              <a:t> </a:t>
            </a:r>
            <a:r>
              <a:rPr dirty="0"/>
              <a:t>are</a:t>
            </a:r>
            <a:r>
              <a:rPr spc="-80" dirty="0"/>
              <a:t> </a:t>
            </a:r>
            <a:r>
              <a:rPr spc="-30" dirty="0"/>
              <a:t>sufficiently</a:t>
            </a:r>
            <a:r>
              <a:rPr spc="-80" dirty="0"/>
              <a:t> </a:t>
            </a:r>
            <a:r>
              <a:rPr spc="-30" dirty="0"/>
              <a:t>complex</a:t>
            </a:r>
            <a:r>
              <a:rPr spc="-80" dirty="0"/>
              <a:t> </a:t>
            </a:r>
            <a:r>
              <a:rPr spc="-60" dirty="0"/>
              <a:t>for</a:t>
            </a:r>
            <a:r>
              <a:rPr spc="-75" dirty="0"/>
              <a:t> </a:t>
            </a:r>
            <a:r>
              <a:rPr spc="-45" dirty="0"/>
              <a:t>in-</a:t>
            </a:r>
            <a:r>
              <a:rPr spc="-10" dirty="0"/>
              <a:t>depth</a:t>
            </a:r>
            <a:r>
              <a:rPr spc="-80" dirty="0"/>
              <a:t> </a:t>
            </a:r>
            <a:r>
              <a:rPr spc="-10" dirty="0"/>
              <a:t>exploration.</a:t>
            </a:r>
            <a:endParaRPr sz="4400" dirty="0">
              <a:latin typeface="Apple Color Emoji"/>
              <a:cs typeface="Apple Color Emoji"/>
            </a:endParaRPr>
          </a:p>
          <a:p>
            <a:pPr marL="12700">
              <a:lnSpc>
                <a:spcPct val="150000"/>
              </a:lnSpc>
              <a:spcBef>
                <a:spcPts val="2140"/>
              </a:spcBef>
            </a:pPr>
            <a:r>
              <a:rPr spc="-10" dirty="0"/>
              <a:t>Choose</a:t>
            </a:r>
            <a:r>
              <a:rPr spc="-145" dirty="0"/>
              <a:t> </a:t>
            </a:r>
            <a:r>
              <a:rPr spc="-30" dirty="0"/>
              <a:t>questions</a:t>
            </a:r>
            <a:r>
              <a:rPr spc="-125" dirty="0"/>
              <a:t> </a:t>
            </a:r>
            <a:r>
              <a:rPr spc="-10" dirty="0"/>
              <a:t>that</a:t>
            </a:r>
            <a:r>
              <a:rPr spc="-140" dirty="0"/>
              <a:t> </a:t>
            </a:r>
            <a:r>
              <a:rPr spc="-20" dirty="0"/>
              <a:t>engage</a:t>
            </a:r>
            <a:r>
              <a:rPr spc="-105" dirty="0"/>
              <a:t> </a:t>
            </a:r>
            <a:r>
              <a:rPr spc="-10" dirty="0"/>
              <a:t>both</a:t>
            </a:r>
            <a:r>
              <a:rPr spc="-105" dirty="0"/>
              <a:t> </a:t>
            </a:r>
            <a:r>
              <a:rPr spc="-10" dirty="0"/>
              <a:t>you</a:t>
            </a:r>
            <a:r>
              <a:rPr spc="-100" dirty="0"/>
              <a:t> </a:t>
            </a:r>
            <a:r>
              <a:rPr dirty="0"/>
              <a:t>and</a:t>
            </a:r>
            <a:r>
              <a:rPr spc="-105" dirty="0"/>
              <a:t> </a:t>
            </a:r>
            <a:r>
              <a:rPr spc="-20" dirty="0"/>
              <a:t>your</a:t>
            </a:r>
            <a:r>
              <a:rPr spc="-105" dirty="0"/>
              <a:t> </a:t>
            </a:r>
            <a:r>
              <a:rPr spc="-10" dirty="0"/>
              <a:t>audience.</a:t>
            </a:r>
            <a:endParaRPr sz="4400" dirty="0">
              <a:latin typeface="Apple Color Emoji"/>
              <a:cs typeface="Apple Color Emoji"/>
            </a:endParaRPr>
          </a:p>
          <a:p>
            <a:pPr marL="12700">
              <a:lnSpc>
                <a:spcPct val="150000"/>
              </a:lnSpc>
              <a:spcBef>
                <a:spcPts val="2140"/>
              </a:spcBef>
            </a:pPr>
            <a:r>
              <a:rPr dirty="0"/>
              <a:t>Seek</a:t>
            </a:r>
            <a:r>
              <a:rPr spc="-140" dirty="0"/>
              <a:t> </a:t>
            </a:r>
            <a:r>
              <a:rPr spc="-30" dirty="0"/>
              <a:t>feedback</a:t>
            </a:r>
            <a:r>
              <a:rPr spc="-80" dirty="0"/>
              <a:t> </a:t>
            </a:r>
            <a:r>
              <a:rPr spc="-10" dirty="0"/>
              <a:t>from</a:t>
            </a:r>
            <a:r>
              <a:rPr spc="-75" dirty="0"/>
              <a:t> </a:t>
            </a:r>
            <a:r>
              <a:rPr spc="-30" dirty="0"/>
              <a:t>instructors</a:t>
            </a:r>
            <a:r>
              <a:rPr spc="-75" dirty="0"/>
              <a:t> </a:t>
            </a:r>
            <a:r>
              <a:rPr dirty="0"/>
              <a:t>or</a:t>
            </a:r>
            <a:r>
              <a:rPr spc="-75" dirty="0"/>
              <a:t> </a:t>
            </a:r>
            <a:r>
              <a:rPr spc="-10" dirty="0"/>
              <a:t>peers.</a:t>
            </a:r>
            <a:endParaRPr sz="4400" dirty="0">
              <a:latin typeface="Apple Color Emoji"/>
              <a:cs typeface="Apple Color Emoji"/>
            </a:endParaRPr>
          </a:p>
          <a:p>
            <a:pPr marL="12700">
              <a:lnSpc>
                <a:spcPct val="150000"/>
              </a:lnSpc>
              <a:spcBef>
                <a:spcPts val="2140"/>
              </a:spcBef>
            </a:pPr>
            <a:r>
              <a:rPr spc="-25" dirty="0"/>
              <a:t>Frame</a:t>
            </a:r>
            <a:r>
              <a:rPr spc="-130" dirty="0"/>
              <a:t> </a:t>
            </a:r>
            <a:r>
              <a:rPr spc="-30" dirty="0"/>
              <a:t>questions</a:t>
            </a:r>
            <a:r>
              <a:rPr spc="-105" dirty="0"/>
              <a:t> </a:t>
            </a:r>
            <a:r>
              <a:rPr dirty="0"/>
              <a:t>to</a:t>
            </a:r>
            <a:r>
              <a:rPr spc="-85" dirty="0"/>
              <a:t> </a:t>
            </a:r>
            <a:r>
              <a:rPr spc="-30" dirty="0"/>
              <a:t>address</a:t>
            </a:r>
            <a:r>
              <a:rPr spc="-80" dirty="0"/>
              <a:t> </a:t>
            </a:r>
            <a:r>
              <a:rPr spc="-35" dirty="0"/>
              <a:t>potential</a:t>
            </a:r>
            <a:r>
              <a:rPr spc="-85" dirty="0"/>
              <a:t> </a:t>
            </a:r>
            <a:r>
              <a:rPr spc="-10" dirty="0"/>
              <a:t>counterarguments.</a:t>
            </a:r>
            <a:endParaRPr sz="4400" dirty="0">
              <a:latin typeface="Apple Color Emoji"/>
              <a:cs typeface="Apple Color Emoji"/>
            </a:endParaRPr>
          </a:p>
          <a:p>
            <a:pPr marL="9525" marR="5080" indent="-9525">
              <a:lnSpc>
                <a:spcPts val="5110"/>
              </a:lnSpc>
              <a:spcBef>
                <a:spcPts val="2255"/>
              </a:spcBef>
            </a:pPr>
            <a:r>
              <a:rPr spc="-10" dirty="0"/>
              <a:t>Consider</a:t>
            </a:r>
            <a:r>
              <a:rPr spc="-145" dirty="0"/>
              <a:t> </a:t>
            </a:r>
            <a:r>
              <a:rPr dirty="0"/>
              <a:t>the</a:t>
            </a:r>
            <a:r>
              <a:rPr spc="-130" dirty="0"/>
              <a:t> </a:t>
            </a:r>
            <a:r>
              <a:rPr spc="-10" dirty="0"/>
              <a:t>scalability</a:t>
            </a:r>
            <a:r>
              <a:rPr spc="-95" dirty="0"/>
              <a:t> </a:t>
            </a:r>
            <a:r>
              <a:rPr dirty="0"/>
              <a:t>of</a:t>
            </a:r>
            <a:r>
              <a:rPr spc="-90" dirty="0"/>
              <a:t> </a:t>
            </a:r>
            <a:r>
              <a:rPr spc="-20" dirty="0"/>
              <a:t>your</a:t>
            </a:r>
            <a:r>
              <a:rPr spc="-95" dirty="0"/>
              <a:t> </a:t>
            </a:r>
            <a:r>
              <a:rPr spc="-30" dirty="0"/>
              <a:t>research</a:t>
            </a:r>
            <a:r>
              <a:rPr spc="-90" dirty="0"/>
              <a:t> </a:t>
            </a:r>
            <a:r>
              <a:rPr spc="-25" dirty="0"/>
              <a:t>question</a:t>
            </a:r>
            <a:r>
              <a:rPr spc="-95" dirty="0"/>
              <a:t> </a:t>
            </a:r>
            <a:r>
              <a:rPr spc="-60" dirty="0"/>
              <a:t>for</a:t>
            </a:r>
            <a:r>
              <a:rPr spc="-90" dirty="0"/>
              <a:t> </a:t>
            </a:r>
            <a:r>
              <a:rPr spc="-20" dirty="0"/>
              <a:t>future</a:t>
            </a:r>
            <a:r>
              <a:rPr spc="-95" dirty="0"/>
              <a:t> </a:t>
            </a:r>
            <a:r>
              <a:rPr spc="-10" dirty="0"/>
              <a:t>studies.</a:t>
            </a:r>
            <a:r>
              <a:rPr spc="-95" dirty="0"/>
              <a:t> </a:t>
            </a:r>
            <a:r>
              <a:rPr spc="-10" dirty="0"/>
              <a:t>Scalability</a:t>
            </a:r>
            <a:r>
              <a:rPr spc="-90" dirty="0"/>
              <a:t> </a:t>
            </a:r>
            <a:r>
              <a:rPr dirty="0"/>
              <a:t>in</a:t>
            </a:r>
            <a:r>
              <a:rPr spc="-95" dirty="0"/>
              <a:t> </a:t>
            </a:r>
            <a:r>
              <a:rPr spc="-30" dirty="0"/>
              <a:t>research</a:t>
            </a:r>
            <a:r>
              <a:rPr spc="-90" dirty="0"/>
              <a:t> </a:t>
            </a:r>
            <a:r>
              <a:rPr spc="-10" dirty="0"/>
              <a:t>questions </a:t>
            </a:r>
            <a:r>
              <a:rPr spc="-40" dirty="0"/>
              <a:t>refers</a:t>
            </a:r>
            <a:r>
              <a:rPr spc="-105" dirty="0"/>
              <a:t> </a:t>
            </a:r>
            <a:r>
              <a:rPr dirty="0"/>
              <a:t>to</a:t>
            </a:r>
            <a:r>
              <a:rPr spc="-100" dirty="0"/>
              <a:t> </a:t>
            </a:r>
            <a:r>
              <a:rPr dirty="0"/>
              <a:t>the</a:t>
            </a:r>
            <a:r>
              <a:rPr spc="-100" dirty="0"/>
              <a:t> </a:t>
            </a:r>
            <a:r>
              <a:rPr spc="-35" dirty="0"/>
              <a:t>potential</a:t>
            </a:r>
            <a:r>
              <a:rPr spc="-100" dirty="0"/>
              <a:t> </a:t>
            </a:r>
            <a:r>
              <a:rPr spc="-60" dirty="0"/>
              <a:t>for</a:t>
            </a:r>
            <a:r>
              <a:rPr spc="-90" dirty="0"/>
              <a:t> </a:t>
            </a:r>
            <a:r>
              <a:rPr spc="-20" dirty="0"/>
              <a:t>your</a:t>
            </a:r>
            <a:r>
              <a:rPr spc="-100" dirty="0"/>
              <a:t> </a:t>
            </a:r>
            <a:r>
              <a:rPr dirty="0"/>
              <a:t>study</a:t>
            </a:r>
            <a:r>
              <a:rPr spc="-100" dirty="0"/>
              <a:t> </a:t>
            </a:r>
            <a:r>
              <a:rPr dirty="0"/>
              <a:t>to</a:t>
            </a:r>
            <a:r>
              <a:rPr spc="-95" dirty="0"/>
              <a:t> </a:t>
            </a:r>
            <a:r>
              <a:rPr dirty="0"/>
              <a:t>be</a:t>
            </a:r>
            <a:r>
              <a:rPr spc="-100" dirty="0"/>
              <a:t> </a:t>
            </a:r>
            <a:r>
              <a:rPr spc="-25" dirty="0"/>
              <a:t>expanded</a:t>
            </a:r>
            <a:r>
              <a:rPr spc="-100" dirty="0"/>
              <a:t> </a:t>
            </a:r>
            <a:r>
              <a:rPr dirty="0"/>
              <a:t>or</a:t>
            </a:r>
            <a:r>
              <a:rPr spc="-100" dirty="0"/>
              <a:t> </a:t>
            </a:r>
            <a:r>
              <a:rPr spc="-25" dirty="0"/>
              <a:t>adapted</a:t>
            </a:r>
            <a:r>
              <a:rPr spc="-95" dirty="0"/>
              <a:t> </a:t>
            </a:r>
            <a:r>
              <a:rPr dirty="0"/>
              <a:t>in</a:t>
            </a:r>
            <a:r>
              <a:rPr spc="-100" dirty="0"/>
              <a:t> </a:t>
            </a:r>
            <a:r>
              <a:rPr spc="-20" dirty="0"/>
              <a:t>future</a:t>
            </a:r>
            <a:r>
              <a:rPr spc="-100" dirty="0"/>
              <a:t> </a:t>
            </a:r>
            <a:r>
              <a:rPr spc="-35" dirty="0"/>
              <a:t>research.</a:t>
            </a:r>
            <a:r>
              <a:rPr spc="-100" dirty="0"/>
              <a:t> </a:t>
            </a:r>
            <a:r>
              <a:rPr spc="-10" dirty="0"/>
              <a:t>Consider</a:t>
            </a:r>
            <a:r>
              <a:rPr spc="-95" dirty="0"/>
              <a:t> </a:t>
            </a:r>
            <a:r>
              <a:rPr spc="-25" dirty="0"/>
              <a:t>how</a:t>
            </a:r>
            <a:r>
              <a:rPr spc="760" dirty="0"/>
              <a:t>  </a:t>
            </a:r>
            <a:r>
              <a:rPr spc="-20" dirty="0"/>
              <a:t>your</a:t>
            </a:r>
            <a:r>
              <a:rPr spc="-110" dirty="0"/>
              <a:t> </a:t>
            </a:r>
            <a:r>
              <a:rPr spc="-25" dirty="0"/>
              <a:t>question</a:t>
            </a:r>
            <a:r>
              <a:rPr spc="-95" dirty="0"/>
              <a:t> </a:t>
            </a:r>
            <a:r>
              <a:rPr spc="-10" dirty="0"/>
              <a:t>might</a:t>
            </a:r>
            <a:r>
              <a:rPr spc="-100" dirty="0"/>
              <a:t> </a:t>
            </a:r>
            <a:r>
              <a:rPr spc="-10" dirty="0"/>
              <a:t>apply</a:t>
            </a:r>
            <a:r>
              <a:rPr spc="-100" dirty="0"/>
              <a:t> </a:t>
            </a:r>
            <a:r>
              <a:rPr dirty="0"/>
              <a:t>to</a:t>
            </a:r>
            <a:r>
              <a:rPr spc="-100" dirty="0"/>
              <a:t> </a:t>
            </a:r>
            <a:r>
              <a:rPr spc="-35" dirty="0"/>
              <a:t>different</a:t>
            </a:r>
            <a:r>
              <a:rPr spc="-100" dirty="0"/>
              <a:t> </a:t>
            </a:r>
            <a:r>
              <a:rPr spc="-30" dirty="0"/>
              <a:t>populations</a:t>
            </a:r>
            <a:r>
              <a:rPr spc="-95" dirty="0"/>
              <a:t> </a:t>
            </a:r>
            <a:r>
              <a:rPr dirty="0"/>
              <a:t>or</a:t>
            </a:r>
            <a:r>
              <a:rPr spc="-100" dirty="0"/>
              <a:t> </a:t>
            </a:r>
            <a:r>
              <a:rPr spc="-30" dirty="0"/>
              <a:t>contexts,</a:t>
            </a:r>
            <a:r>
              <a:rPr spc="-100" dirty="0"/>
              <a:t> </a:t>
            </a:r>
            <a:r>
              <a:rPr spc="-35" dirty="0"/>
              <a:t>potential</a:t>
            </a:r>
            <a:r>
              <a:rPr spc="-100" dirty="0"/>
              <a:t> </a:t>
            </a:r>
            <a:r>
              <a:rPr spc="-60" dirty="0"/>
              <a:t>for</a:t>
            </a:r>
            <a:r>
              <a:rPr spc="-95" dirty="0"/>
              <a:t> </a:t>
            </a:r>
            <a:r>
              <a:rPr spc="-30" dirty="0"/>
              <a:t>longitudinal</a:t>
            </a:r>
            <a:r>
              <a:rPr spc="-95" dirty="0"/>
              <a:t> </a:t>
            </a:r>
            <a:r>
              <a:rPr spc="-10" dirty="0"/>
              <a:t>studies,</a:t>
            </a:r>
            <a:r>
              <a:rPr spc="-100" dirty="0"/>
              <a:t> </a:t>
            </a:r>
            <a:r>
              <a:rPr spc="-25" dirty="0"/>
              <a:t>and </a:t>
            </a:r>
            <a:r>
              <a:rPr spc="-30" dirty="0"/>
              <a:t>opportunities</a:t>
            </a:r>
            <a:r>
              <a:rPr spc="-65" dirty="0"/>
              <a:t> </a:t>
            </a:r>
            <a:r>
              <a:rPr spc="-60" dirty="0"/>
              <a:t>for</a:t>
            </a:r>
            <a:r>
              <a:rPr spc="-65" dirty="0"/>
              <a:t> </a:t>
            </a:r>
            <a:r>
              <a:rPr spc="-35" dirty="0"/>
              <a:t>comparative</a:t>
            </a:r>
            <a:r>
              <a:rPr spc="-65" dirty="0"/>
              <a:t> </a:t>
            </a:r>
            <a:r>
              <a:rPr spc="-10" dirty="0"/>
              <a:t>analysis.</a:t>
            </a:r>
            <a:endParaRPr sz="4400" dirty="0">
              <a:latin typeface="Apple Color Emoji"/>
              <a:cs typeface="Apple Color Emoji"/>
            </a:endParaRP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3685903"/>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4639961"/>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5594019"/>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6548077"/>
            <a:ext cx="564959" cy="560630"/>
          </a:xfrm>
          <a:prstGeom prst="rect">
            <a:avLst/>
          </a:prstGeom>
        </p:spPr>
      </p:pic>
      <p:pic>
        <p:nvPicPr>
          <p:cNvPr id="25" name="Picture 24" descr="A green check mark in a square&#10;&#10;AI-generated content may be incorrect.">
            <a:extLst>
              <a:ext uri="{FF2B5EF4-FFF2-40B4-BE49-F238E27FC236}">
                <a16:creationId xmlns:a16="http://schemas.microsoft.com/office/drawing/2014/main" id="{D9DBC387-79B6-0069-E480-85F78A66F3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7502134"/>
            <a:ext cx="564959" cy="56063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2149475"/>
            <a:ext cx="16213276" cy="4884029"/>
          </a:xfrm>
          <a:prstGeom prst="rect">
            <a:avLst/>
          </a:prstGeom>
        </p:spPr>
        <p:txBody>
          <a:bodyPr vert="horz" wrap="square" lIns="0" tIns="283845" rIns="0" bIns="0" rtlCol="0">
            <a:spAutoFit/>
          </a:bodyPr>
          <a:lstStyle/>
          <a:p>
            <a:pPr marL="12700" fontAlgn="t">
              <a:lnSpc>
                <a:spcPct val="150000"/>
              </a:lnSpc>
              <a:spcBef>
                <a:spcPts val="2235"/>
              </a:spcBef>
            </a:pPr>
            <a:r>
              <a:rPr sz="3050" spc="-30" dirty="0">
                <a:latin typeface="Barlow"/>
                <a:cs typeface="Barlow"/>
              </a:rPr>
              <a:t>Choosing</a:t>
            </a:r>
            <a:r>
              <a:rPr sz="3050" spc="-125" dirty="0">
                <a:latin typeface="Barlow"/>
                <a:cs typeface="Barlow"/>
              </a:rPr>
              <a:t> </a:t>
            </a:r>
            <a:r>
              <a:rPr sz="3050" dirty="0">
                <a:latin typeface="Barlow"/>
                <a:cs typeface="Barlow"/>
              </a:rPr>
              <a:t>an</a:t>
            </a:r>
            <a:r>
              <a:rPr sz="3050" spc="-125" dirty="0">
                <a:latin typeface="Barlow"/>
                <a:cs typeface="Barlow"/>
              </a:rPr>
              <a:t> </a:t>
            </a:r>
            <a:r>
              <a:rPr sz="3050" spc="-30" dirty="0">
                <a:latin typeface="Barlow"/>
                <a:cs typeface="Barlow"/>
              </a:rPr>
              <a:t>overly</a:t>
            </a:r>
            <a:r>
              <a:rPr sz="3050" spc="-85" dirty="0">
                <a:latin typeface="Barlow"/>
                <a:cs typeface="Barlow"/>
              </a:rPr>
              <a:t> </a:t>
            </a:r>
            <a:r>
              <a:rPr sz="3050" spc="-10" dirty="0">
                <a:latin typeface="Barlow"/>
                <a:cs typeface="Barlow"/>
              </a:rPr>
              <a:t>broad</a:t>
            </a:r>
            <a:r>
              <a:rPr sz="3050" spc="-85" dirty="0">
                <a:latin typeface="Barlow"/>
                <a:cs typeface="Barlow"/>
              </a:rPr>
              <a:t> </a:t>
            </a:r>
            <a:r>
              <a:rPr sz="3050" dirty="0">
                <a:latin typeface="Barlow"/>
                <a:cs typeface="Barlow"/>
              </a:rPr>
              <a:t>or</a:t>
            </a:r>
            <a:r>
              <a:rPr sz="3050" spc="-85" dirty="0">
                <a:latin typeface="Barlow"/>
                <a:cs typeface="Barlow"/>
              </a:rPr>
              <a:t> </a:t>
            </a:r>
            <a:r>
              <a:rPr sz="3050" spc="-20" dirty="0">
                <a:latin typeface="Barlow"/>
                <a:cs typeface="Barlow"/>
              </a:rPr>
              <a:t>vague</a:t>
            </a:r>
            <a:r>
              <a:rPr sz="3050" spc="-85" dirty="0">
                <a:latin typeface="Barlow"/>
                <a:cs typeface="Barlow"/>
              </a:rPr>
              <a:t> </a:t>
            </a:r>
            <a:r>
              <a:rPr sz="3050" spc="-30" dirty="0">
                <a:latin typeface="Barlow"/>
                <a:cs typeface="Barlow"/>
              </a:rPr>
              <a:t>research</a:t>
            </a:r>
            <a:r>
              <a:rPr sz="3050" spc="-85" dirty="0">
                <a:latin typeface="Barlow"/>
                <a:cs typeface="Barlow"/>
              </a:rPr>
              <a:t> </a:t>
            </a:r>
            <a:r>
              <a:rPr sz="3050" spc="-10" dirty="0">
                <a:latin typeface="Barlow"/>
                <a:cs typeface="Barlow"/>
              </a:rPr>
              <a:t>question</a:t>
            </a:r>
            <a:endParaRPr sz="3050" dirty="0">
              <a:latin typeface="Barlow"/>
              <a:cs typeface="Barlow"/>
            </a:endParaRPr>
          </a:p>
          <a:p>
            <a:pPr marL="12700" fontAlgn="t">
              <a:lnSpc>
                <a:spcPct val="150000"/>
              </a:lnSpc>
              <a:spcBef>
                <a:spcPts val="2140"/>
              </a:spcBef>
            </a:pPr>
            <a:r>
              <a:rPr sz="3050" spc="-25" dirty="0">
                <a:latin typeface="Barlow"/>
                <a:cs typeface="Barlow"/>
              </a:rPr>
              <a:t>Selecting</a:t>
            </a:r>
            <a:r>
              <a:rPr sz="3050" spc="-130" dirty="0">
                <a:latin typeface="Barlow"/>
                <a:cs typeface="Barlow"/>
              </a:rPr>
              <a:t> </a:t>
            </a:r>
            <a:r>
              <a:rPr sz="3050" spc="-35" dirty="0">
                <a:latin typeface="Barlow"/>
                <a:cs typeface="Barlow"/>
              </a:rPr>
              <a:t>yes/no</a:t>
            </a:r>
            <a:r>
              <a:rPr sz="3050" spc="-120" dirty="0">
                <a:latin typeface="Barlow"/>
                <a:cs typeface="Barlow"/>
              </a:rPr>
              <a:t> </a:t>
            </a:r>
            <a:r>
              <a:rPr sz="3050" spc="-30" dirty="0">
                <a:latin typeface="Barlow"/>
                <a:cs typeface="Barlow"/>
              </a:rPr>
              <a:t>research</a:t>
            </a:r>
            <a:r>
              <a:rPr sz="3050" spc="-85" dirty="0">
                <a:latin typeface="Barlow"/>
                <a:cs typeface="Barlow"/>
              </a:rPr>
              <a:t> </a:t>
            </a:r>
            <a:r>
              <a:rPr sz="3050" spc="-30" dirty="0">
                <a:latin typeface="Barlow"/>
                <a:cs typeface="Barlow"/>
              </a:rPr>
              <a:t>questions</a:t>
            </a:r>
            <a:r>
              <a:rPr sz="3050" spc="-90" dirty="0">
                <a:latin typeface="Barlow"/>
                <a:cs typeface="Barlow"/>
              </a:rPr>
              <a:t> </a:t>
            </a:r>
            <a:r>
              <a:rPr sz="3050" spc="-10" dirty="0">
                <a:latin typeface="Barlow"/>
                <a:cs typeface="Barlow"/>
              </a:rPr>
              <a:t>that</a:t>
            </a:r>
            <a:r>
              <a:rPr sz="3050" spc="-85" dirty="0">
                <a:latin typeface="Barlow"/>
                <a:cs typeface="Barlow"/>
              </a:rPr>
              <a:t> </a:t>
            </a:r>
            <a:r>
              <a:rPr sz="3050" spc="-20" dirty="0">
                <a:latin typeface="Barlow"/>
                <a:cs typeface="Barlow"/>
              </a:rPr>
              <a:t>don’t</a:t>
            </a:r>
            <a:r>
              <a:rPr sz="3050" spc="-85" dirty="0">
                <a:latin typeface="Barlow"/>
                <a:cs typeface="Barlow"/>
              </a:rPr>
              <a:t> </a:t>
            </a:r>
            <a:r>
              <a:rPr sz="3050" spc="-35" dirty="0">
                <a:latin typeface="Barlow"/>
                <a:cs typeface="Barlow"/>
              </a:rPr>
              <a:t>promote</a:t>
            </a:r>
            <a:r>
              <a:rPr sz="3050" spc="-85" dirty="0">
                <a:latin typeface="Barlow"/>
                <a:cs typeface="Barlow"/>
              </a:rPr>
              <a:t> </a:t>
            </a:r>
            <a:r>
              <a:rPr sz="3050" spc="-10" dirty="0">
                <a:latin typeface="Barlow"/>
                <a:cs typeface="Barlow"/>
              </a:rPr>
              <a:t>analysis</a:t>
            </a:r>
            <a:endParaRPr sz="3050" dirty="0">
              <a:latin typeface="Barlow"/>
              <a:cs typeface="Barlow"/>
            </a:endParaRPr>
          </a:p>
          <a:p>
            <a:pPr marL="12700" fontAlgn="t">
              <a:lnSpc>
                <a:spcPct val="150000"/>
              </a:lnSpc>
              <a:spcBef>
                <a:spcPts val="2140"/>
              </a:spcBef>
            </a:pPr>
            <a:r>
              <a:rPr sz="3050" spc="-25" dirty="0">
                <a:latin typeface="Barlow"/>
                <a:cs typeface="Barlow"/>
              </a:rPr>
              <a:t>Selecting</a:t>
            </a:r>
            <a:r>
              <a:rPr sz="3050" spc="-130" dirty="0">
                <a:latin typeface="Barlow"/>
                <a:cs typeface="Barlow"/>
              </a:rPr>
              <a:t> </a:t>
            </a:r>
            <a:r>
              <a:rPr sz="3050" dirty="0">
                <a:latin typeface="Barlow"/>
                <a:cs typeface="Barlow"/>
              </a:rPr>
              <a:t>biased</a:t>
            </a:r>
            <a:r>
              <a:rPr sz="3050" spc="-114" dirty="0">
                <a:latin typeface="Barlow"/>
                <a:cs typeface="Barlow"/>
              </a:rPr>
              <a:t> </a:t>
            </a:r>
            <a:r>
              <a:rPr sz="3050" spc="-30" dirty="0">
                <a:latin typeface="Barlow"/>
                <a:cs typeface="Barlow"/>
              </a:rPr>
              <a:t>questions</a:t>
            </a:r>
            <a:r>
              <a:rPr sz="3050" spc="-85" dirty="0">
                <a:latin typeface="Barlow"/>
                <a:cs typeface="Barlow"/>
              </a:rPr>
              <a:t> </a:t>
            </a:r>
            <a:r>
              <a:rPr sz="3050" spc="-10" dirty="0">
                <a:latin typeface="Barlow"/>
                <a:cs typeface="Barlow"/>
              </a:rPr>
              <a:t>that</a:t>
            </a:r>
            <a:r>
              <a:rPr sz="3050" spc="-85" dirty="0">
                <a:latin typeface="Barlow"/>
                <a:cs typeface="Barlow"/>
              </a:rPr>
              <a:t> </a:t>
            </a:r>
            <a:r>
              <a:rPr sz="3050" spc="-25" dirty="0">
                <a:latin typeface="Barlow"/>
                <a:cs typeface="Barlow"/>
              </a:rPr>
              <a:t>assume</a:t>
            </a:r>
            <a:r>
              <a:rPr sz="3050" spc="-85" dirty="0">
                <a:latin typeface="Barlow"/>
                <a:cs typeface="Barlow"/>
              </a:rPr>
              <a:t> </a:t>
            </a:r>
            <a:r>
              <a:rPr sz="3050" dirty="0">
                <a:latin typeface="Barlow"/>
                <a:cs typeface="Barlow"/>
              </a:rPr>
              <a:t>a</a:t>
            </a:r>
            <a:r>
              <a:rPr sz="3050" spc="-85" dirty="0">
                <a:latin typeface="Barlow"/>
                <a:cs typeface="Barlow"/>
              </a:rPr>
              <a:t> </a:t>
            </a:r>
            <a:r>
              <a:rPr sz="3050" spc="-20" dirty="0">
                <a:latin typeface="Barlow"/>
                <a:cs typeface="Barlow"/>
              </a:rPr>
              <a:t>particular</a:t>
            </a:r>
            <a:r>
              <a:rPr sz="3050" spc="-85" dirty="0">
                <a:latin typeface="Barlow"/>
                <a:cs typeface="Barlow"/>
              </a:rPr>
              <a:t> </a:t>
            </a:r>
            <a:r>
              <a:rPr sz="3050" spc="-10" dirty="0">
                <a:latin typeface="Barlow"/>
                <a:cs typeface="Barlow"/>
              </a:rPr>
              <a:t>outcome</a:t>
            </a:r>
            <a:endParaRPr sz="3050" dirty="0">
              <a:latin typeface="Barlow"/>
              <a:cs typeface="Barlow"/>
            </a:endParaRPr>
          </a:p>
          <a:p>
            <a:pPr marL="12700" fontAlgn="t">
              <a:lnSpc>
                <a:spcPct val="150000"/>
              </a:lnSpc>
              <a:spcBef>
                <a:spcPts val="2140"/>
              </a:spcBef>
            </a:pPr>
            <a:r>
              <a:rPr sz="3050" spc="-25" dirty="0">
                <a:latin typeface="Barlow"/>
                <a:cs typeface="Barlow"/>
              </a:rPr>
              <a:t>Selecting</a:t>
            </a:r>
            <a:r>
              <a:rPr sz="3050" spc="-130" dirty="0">
                <a:latin typeface="Barlow"/>
                <a:cs typeface="Barlow"/>
              </a:rPr>
              <a:t> </a:t>
            </a:r>
            <a:r>
              <a:rPr sz="3050" spc="-30" dirty="0">
                <a:latin typeface="Barlow"/>
                <a:cs typeface="Barlow"/>
              </a:rPr>
              <a:t>questions</a:t>
            </a:r>
            <a:r>
              <a:rPr sz="3050" spc="-120" dirty="0">
                <a:latin typeface="Barlow"/>
                <a:cs typeface="Barlow"/>
              </a:rPr>
              <a:t> </a:t>
            </a:r>
            <a:r>
              <a:rPr sz="3050" spc="-10" dirty="0">
                <a:latin typeface="Barlow"/>
                <a:cs typeface="Barlow"/>
              </a:rPr>
              <a:t>that</a:t>
            </a:r>
            <a:r>
              <a:rPr sz="3050" spc="-85" dirty="0">
                <a:latin typeface="Barlow"/>
                <a:cs typeface="Barlow"/>
              </a:rPr>
              <a:t> </a:t>
            </a:r>
            <a:r>
              <a:rPr sz="3050" dirty="0">
                <a:latin typeface="Barlow"/>
                <a:cs typeface="Barlow"/>
              </a:rPr>
              <a:t>are</a:t>
            </a:r>
            <a:r>
              <a:rPr sz="3050" spc="-85" dirty="0">
                <a:latin typeface="Barlow"/>
                <a:cs typeface="Barlow"/>
              </a:rPr>
              <a:t> </a:t>
            </a:r>
            <a:r>
              <a:rPr sz="3050" spc="-40" dirty="0">
                <a:latin typeface="Barlow"/>
                <a:cs typeface="Barlow"/>
              </a:rPr>
              <a:t>unanswerable</a:t>
            </a:r>
            <a:r>
              <a:rPr sz="3050" spc="-85" dirty="0">
                <a:latin typeface="Barlow"/>
                <a:cs typeface="Barlow"/>
              </a:rPr>
              <a:t> </a:t>
            </a:r>
            <a:r>
              <a:rPr sz="3050" dirty="0">
                <a:latin typeface="Barlow"/>
                <a:cs typeface="Barlow"/>
              </a:rPr>
              <a:t>due</a:t>
            </a:r>
            <a:r>
              <a:rPr sz="3050" spc="-85" dirty="0">
                <a:latin typeface="Barlow"/>
                <a:cs typeface="Barlow"/>
              </a:rPr>
              <a:t> </a:t>
            </a:r>
            <a:r>
              <a:rPr sz="3050" dirty="0">
                <a:latin typeface="Barlow"/>
                <a:cs typeface="Barlow"/>
              </a:rPr>
              <a:t>to</a:t>
            </a:r>
            <a:r>
              <a:rPr sz="3050" spc="-85" dirty="0">
                <a:latin typeface="Barlow"/>
                <a:cs typeface="Barlow"/>
              </a:rPr>
              <a:t> </a:t>
            </a:r>
            <a:r>
              <a:rPr sz="3050" spc="-30" dirty="0">
                <a:latin typeface="Barlow"/>
                <a:cs typeface="Barlow"/>
              </a:rPr>
              <a:t>resource</a:t>
            </a:r>
            <a:r>
              <a:rPr sz="3050" spc="-85" dirty="0">
                <a:latin typeface="Barlow"/>
                <a:cs typeface="Barlow"/>
              </a:rPr>
              <a:t> </a:t>
            </a:r>
            <a:r>
              <a:rPr sz="3050" dirty="0">
                <a:latin typeface="Barlow"/>
                <a:cs typeface="Barlow"/>
              </a:rPr>
              <a:t>or</a:t>
            </a:r>
            <a:r>
              <a:rPr sz="3050" spc="-85" dirty="0">
                <a:latin typeface="Barlow"/>
                <a:cs typeface="Barlow"/>
              </a:rPr>
              <a:t> </a:t>
            </a:r>
            <a:r>
              <a:rPr sz="3050" spc="-10" dirty="0">
                <a:latin typeface="Barlow"/>
                <a:cs typeface="Barlow"/>
              </a:rPr>
              <a:t>time</a:t>
            </a:r>
            <a:r>
              <a:rPr sz="3050" spc="-90" dirty="0">
                <a:latin typeface="Barlow"/>
                <a:cs typeface="Barlow"/>
              </a:rPr>
              <a:t> </a:t>
            </a:r>
            <a:r>
              <a:rPr sz="3050" spc="-10" dirty="0">
                <a:latin typeface="Barlow"/>
                <a:cs typeface="Barlow"/>
              </a:rPr>
              <a:t>constraints</a:t>
            </a:r>
            <a:endParaRPr sz="3050" dirty="0">
              <a:latin typeface="Barlow"/>
              <a:cs typeface="Barlow"/>
            </a:endParaRPr>
          </a:p>
          <a:p>
            <a:pPr marL="12700" fontAlgn="t">
              <a:lnSpc>
                <a:spcPct val="150000"/>
              </a:lnSpc>
              <a:spcBef>
                <a:spcPts val="2140"/>
              </a:spcBef>
            </a:pPr>
            <a:r>
              <a:rPr sz="3050" spc="-25" dirty="0">
                <a:latin typeface="Barlow"/>
                <a:cs typeface="Barlow"/>
              </a:rPr>
              <a:t>Selecting</a:t>
            </a:r>
            <a:r>
              <a:rPr sz="3050" spc="-130" dirty="0">
                <a:latin typeface="Barlow"/>
                <a:cs typeface="Barlow"/>
              </a:rPr>
              <a:t> </a:t>
            </a:r>
            <a:r>
              <a:rPr sz="3050" spc="-30" dirty="0">
                <a:latin typeface="Barlow"/>
                <a:cs typeface="Barlow"/>
              </a:rPr>
              <a:t>questions</a:t>
            </a:r>
            <a:r>
              <a:rPr sz="3050" spc="-125" dirty="0">
                <a:latin typeface="Barlow"/>
                <a:cs typeface="Barlow"/>
              </a:rPr>
              <a:t> </a:t>
            </a:r>
            <a:r>
              <a:rPr sz="3050" spc="-10" dirty="0">
                <a:latin typeface="Barlow"/>
                <a:cs typeface="Barlow"/>
              </a:rPr>
              <a:t>that</a:t>
            </a:r>
            <a:r>
              <a:rPr sz="3050" spc="-114" dirty="0">
                <a:latin typeface="Barlow"/>
                <a:cs typeface="Barlow"/>
              </a:rPr>
              <a:t> </a:t>
            </a:r>
            <a:r>
              <a:rPr sz="3050" spc="-20" dirty="0">
                <a:latin typeface="Barlow"/>
                <a:cs typeface="Barlow"/>
              </a:rPr>
              <a:t>merely</a:t>
            </a:r>
            <a:r>
              <a:rPr sz="3050" spc="-90" dirty="0">
                <a:latin typeface="Barlow"/>
                <a:cs typeface="Barlow"/>
              </a:rPr>
              <a:t> </a:t>
            </a:r>
            <a:r>
              <a:rPr sz="3050" spc="-30" dirty="0">
                <a:latin typeface="Barlow"/>
                <a:cs typeface="Barlow"/>
              </a:rPr>
              <a:t>restate</a:t>
            </a:r>
            <a:r>
              <a:rPr sz="3050" spc="-95" dirty="0">
                <a:latin typeface="Barlow"/>
                <a:cs typeface="Barlow"/>
              </a:rPr>
              <a:t> </a:t>
            </a:r>
            <a:r>
              <a:rPr sz="3050" spc="-20" dirty="0">
                <a:latin typeface="Barlow"/>
                <a:cs typeface="Barlow"/>
              </a:rPr>
              <a:t>existing</a:t>
            </a:r>
            <a:r>
              <a:rPr sz="3050" spc="-95" dirty="0">
                <a:latin typeface="Barlow"/>
                <a:cs typeface="Barlow"/>
              </a:rPr>
              <a:t> </a:t>
            </a:r>
            <a:r>
              <a:rPr sz="3050" spc="-35" dirty="0">
                <a:latin typeface="Barlow"/>
                <a:cs typeface="Barlow"/>
              </a:rPr>
              <a:t>knowledge</a:t>
            </a:r>
            <a:r>
              <a:rPr sz="3050" spc="-100" dirty="0">
                <a:latin typeface="Barlow"/>
                <a:cs typeface="Barlow"/>
              </a:rPr>
              <a:t> </a:t>
            </a:r>
            <a:r>
              <a:rPr sz="3050" spc="-25" dirty="0">
                <a:latin typeface="Barlow"/>
                <a:cs typeface="Barlow"/>
              </a:rPr>
              <a:t>without</a:t>
            </a:r>
            <a:r>
              <a:rPr sz="3050" spc="-95" dirty="0">
                <a:latin typeface="Barlow"/>
                <a:cs typeface="Barlow"/>
              </a:rPr>
              <a:t> </a:t>
            </a:r>
            <a:r>
              <a:rPr sz="3050" spc="-20" dirty="0">
                <a:latin typeface="Barlow"/>
                <a:cs typeface="Barlow"/>
              </a:rPr>
              <a:t>adding</a:t>
            </a:r>
            <a:r>
              <a:rPr sz="3050" spc="-90" dirty="0">
                <a:latin typeface="Barlow"/>
                <a:cs typeface="Barlow"/>
              </a:rPr>
              <a:t> </a:t>
            </a:r>
            <a:r>
              <a:rPr sz="3050" spc="-10" dirty="0">
                <a:latin typeface="Barlow"/>
                <a:cs typeface="Barlow"/>
              </a:rPr>
              <a:t>new</a:t>
            </a:r>
            <a:r>
              <a:rPr sz="3050" spc="-95" dirty="0">
                <a:latin typeface="Barlow"/>
                <a:cs typeface="Barlow"/>
              </a:rPr>
              <a:t> </a:t>
            </a:r>
            <a:r>
              <a:rPr sz="3050" spc="-10" dirty="0">
                <a:latin typeface="Barlow"/>
                <a:cs typeface="Barlow"/>
              </a:rPr>
              <a:t>insights</a:t>
            </a:r>
            <a:endParaRPr sz="3050" dirty="0">
              <a:latin typeface="Barlow"/>
              <a:cs typeface="Barlow"/>
            </a:endParaRP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3647669"/>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4600169"/>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5552669"/>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264246D3-0DE9-8B2E-30B2-EA095DCD9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6505169"/>
            <a:ext cx="457299" cy="444906"/>
          </a:xfrm>
          <a:prstGeom prst="rect">
            <a:avLst/>
          </a:prstGeom>
        </p:spPr>
      </p:pic>
      <p:pic>
        <p:nvPicPr>
          <p:cNvPr id="23" name="Picture 22" descr="A close-up of a cross&#10;&#10;AI-generated content may be incorrect.">
            <a:extLst>
              <a:ext uri="{FF2B5EF4-FFF2-40B4-BE49-F238E27FC236}">
                <a16:creationId xmlns:a16="http://schemas.microsoft.com/office/drawing/2014/main" id="{BE7D29B7-522B-B496-B679-3C77FCBF80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7542153"/>
            <a:ext cx="457299" cy="444906"/>
          </a:xfrm>
          <a:prstGeom prst="rect">
            <a:avLst/>
          </a:prstGeom>
        </p:spPr>
      </p:pic>
      <p:sp>
        <p:nvSpPr>
          <p:cNvPr id="25" name="TextBox 24">
            <a:extLst>
              <a:ext uri="{FF2B5EF4-FFF2-40B4-BE49-F238E27FC236}">
                <a16:creationId xmlns:a16="http://schemas.microsoft.com/office/drawing/2014/main" id="{5496558F-62B6-4074-EB13-388CE98A83BA}"/>
              </a:ext>
            </a:extLst>
          </p:cNvPr>
          <p:cNvSpPr txBox="1"/>
          <p:nvPr/>
        </p:nvSpPr>
        <p:spPr>
          <a:xfrm>
            <a:off x="2430780" y="7409754"/>
            <a:ext cx="16213276" cy="1669688"/>
          </a:xfrm>
          <a:prstGeom prst="rect">
            <a:avLst/>
          </a:prstGeom>
          <a:noFill/>
        </p:spPr>
        <p:txBody>
          <a:bodyPr wrap="square">
            <a:spAutoFit/>
          </a:bodyPr>
          <a:lstStyle/>
          <a:p>
            <a:pPr marL="11113" marR="5080" algn="l" fontAlgn="t">
              <a:lnSpc>
                <a:spcPts val="4060"/>
              </a:lnSpc>
              <a:spcBef>
                <a:spcPts val="505"/>
              </a:spcBef>
            </a:pPr>
            <a:r>
              <a:rPr lang="en-US" sz="3050" spc="-10" dirty="0">
                <a:latin typeface="Barlow"/>
              </a:rPr>
              <a:t>Failing to consider ethical implications or potential conflicts of interest (for example, protection of participant privacy and confidentiality, informed consent procedures, potential risks to vulnerable populations, and conflicts of interest in funding or personal biases)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7113885" cy="6626859"/>
          </a:xfrm>
          <a:prstGeom prst="rect">
            <a:avLst/>
          </a:prstGeom>
        </p:spPr>
        <p:txBody>
          <a:bodyPr vert="horz" wrap="square" lIns="0" tIns="12700" rIns="0" bIns="0" rtlCol="0">
            <a:spAutoFit/>
          </a:bodyPr>
          <a:lstStyle/>
          <a:p>
            <a:pPr marL="567055" indent="-554355">
              <a:lnSpc>
                <a:spcPct val="100000"/>
              </a:lnSpc>
              <a:spcBef>
                <a:spcPts val="100"/>
              </a:spcBef>
              <a:buAutoNum type="arabicPeriod"/>
              <a:tabLst>
                <a:tab pos="567055" algn="l"/>
              </a:tabLst>
            </a:pPr>
            <a:r>
              <a:rPr sz="3050" spc="-25" dirty="0">
                <a:latin typeface="Barlow"/>
                <a:cs typeface="Barlow"/>
              </a:rPr>
              <a:t>Conduct</a:t>
            </a:r>
            <a:r>
              <a:rPr sz="3050" spc="-95" dirty="0">
                <a:latin typeface="Barlow"/>
                <a:cs typeface="Barlow"/>
              </a:rPr>
              <a:t> </a:t>
            </a:r>
            <a:r>
              <a:rPr sz="3050" dirty="0">
                <a:latin typeface="Barlow"/>
                <a:cs typeface="Barlow"/>
              </a:rPr>
              <a:t>a</a:t>
            </a:r>
            <a:r>
              <a:rPr sz="3050" spc="-90" dirty="0">
                <a:latin typeface="Barlow"/>
                <a:cs typeface="Barlow"/>
              </a:rPr>
              <a:t> </a:t>
            </a:r>
            <a:r>
              <a:rPr sz="3050" spc="-20" dirty="0">
                <a:latin typeface="Barlow"/>
                <a:cs typeface="Barlow"/>
              </a:rPr>
              <a:t>preliminary</a:t>
            </a:r>
            <a:r>
              <a:rPr sz="3050" spc="-95" dirty="0">
                <a:latin typeface="Barlow"/>
                <a:cs typeface="Barlow"/>
              </a:rPr>
              <a:t> </a:t>
            </a:r>
            <a:r>
              <a:rPr sz="3050" spc="-30" dirty="0">
                <a:latin typeface="Barlow"/>
                <a:cs typeface="Barlow"/>
              </a:rPr>
              <a:t>literature</a:t>
            </a:r>
            <a:r>
              <a:rPr sz="3050" spc="-90" dirty="0">
                <a:latin typeface="Barlow"/>
                <a:cs typeface="Barlow"/>
              </a:rPr>
              <a:t> </a:t>
            </a:r>
            <a:r>
              <a:rPr sz="3050" spc="-25" dirty="0">
                <a:latin typeface="Barlow"/>
                <a:cs typeface="Barlow"/>
              </a:rPr>
              <a:t>review</a:t>
            </a:r>
            <a:r>
              <a:rPr sz="3050" spc="-95" dirty="0">
                <a:latin typeface="Barlow"/>
                <a:cs typeface="Barlow"/>
              </a:rPr>
              <a:t> </a:t>
            </a:r>
            <a:r>
              <a:rPr sz="3050" dirty="0">
                <a:latin typeface="Barlow"/>
                <a:cs typeface="Barlow"/>
              </a:rPr>
              <a:t>based</a:t>
            </a:r>
            <a:r>
              <a:rPr sz="3050" spc="-90" dirty="0">
                <a:latin typeface="Barlow"/>
                <a:cs typeface="Barlow"/>
              </a:rPr>
              <a:t> </a:t>
            </a:r>
            <a:r>
              <a:rPr sz="3050" dirty="0">
                <a:latin typeface="Barlow"/>
                <a:cs typeface="Barlow"/>
              </a:rPr>
              <a:t>on</a:t>
            </a:r>
            <a:r>
              <a:rPr sz="3050" spc="-90" dirty="0">
                <a:latin typeface="Barlow"/>
                <a:cs typeface="Barlow"/>
              </a:rPr>
              <a:t> </a:t>
            </a:r>
            <a:r>
              <a:rPr sz="3050" spc="-20" dirty="0">
                <a:latin typeface="Barlow"/>
                <a:cs typeface="Barlow"/>
              </a:rPr>
              <a:t>your</a:t>
            </a:r>
            <a:r>
              <a:rPr sz="3050" spc="-95" dirty="0">
                <a:latin typeface="Barlow"/>
                <a:cs typeface="Barlow"/>
              </a:rPr>
              <a:t> </a:t>
            </a:r>
            <a:r>
              <a:rPr sz="3050" spc="-10" dirty="0">
                <a:latin typeface="Barlow"/>
                <a:cs typeface="Barlow"/>
              </a:rPr>
              <a:t>final</a:t>
            </a:r>
            <a:r>
              <a:rPr sz="3050" spc="-90" dirty="0">
                <a:latin typeface="Barlow"/>
                <a:cs typeface="Barlow"/>
              </a:rPr>
              <a:t> </a:t>
            </a:r>
            <a:r>
              <a:rPr sz="3050" spc="-10" dirty="0">
                <a:latin typeface="Barlow"/>
                <a:cs typeface="Barlow"/>
              </a:rPr>
              <a:t>questions.</a:t>
            </a:r>
            <a:endParaRPr sz="3050" dirty="0">
              <a:latin typeface="Barlow"/>
              <a:cs typeface="Barlow"/>
            </a:endParaRPr>
          </a:p>
          <a:p>
            <a:pPr marL="567055" indent="-554355">
              <a:lnSpc>
                <a:spcPct val="100000"/>
              </a:lnSpc>
              <a:spcBef>
                <a:spcPts val="2935"/>
              </a:spcBef>
              <a:buAutoNum type="arabicPeriod"/>
              <a:tabLst>
                <a:tab pos="567055" algn="l"/>
              </a:tabLst>
            </a:pPr>
            <a:r>
              <a:rPr sz="3050" spc="-35" dirty="0">
                <a:latin typeface="Barlow"/>
                <a:cs typeface="Barlow"/>
              </a:rPr>
              <a:t>Develop</a:t>
            </a:r>
            <a:r>
              <a:rPr sz="3050" spc="-110" dirty="0">
                <a:latin typeface="Barlow"/>
                <a:cs typeface="Barlow"/>
              </a:rPr>
              <a:t> </a:t>
            </a:r>
            <a:r>
              <a:rPr sz="3050" dirty="0">
                <a:latin typeface="Barlow"/>
                <a:cs typeface="Barlow"/>
              </a:rPr>
              <a:t>a</a:t>
            </a:r>
            <a:r>
              <a:rPr sz="3050" spc="-105" dirty="0">
                <a:latin typeface="Barlow"/>
                <a:cs typeface="Barlow"/>
              </a:rPr>
              <a:t> </a:t>
            </a:r>
            <a:r>
              <a:rPr sz="3050" spc="-30" dirty="0">
                <a:latin typeface="Barlow"/>
                <a:cs typeface="Barlow"/>
              </a:rPr>
              <a:t>research</a:t>
            </a:r>
            <a:r>
              <a:rPr sz="3050" spc="-105" dirty="0">
                <a:latin typeface="Barlow"/>
                <a:cs typeface="Barlow"/>
              </a:rPr>
              <a:t> </a:t>
            </a:r>
            <a:r>
              <a:rPr sz="3050" dirty="0">
                <a:latin typeface="Barlow"/>
                <a:cs typeface="Barlow"/>
              </a:rPr>
              <a:t>plan</a:t>
            </a:r>
            <a:r>
              <a:rPr sz="3050" spc="-110" dirty="0">
                <a:latin typeface="Barlow"/>
                <a:cs typeface="Barlow"/>
              </a:rPr>
              <a:t> </a:t>
            </a:r>
            <a:r>
              <a:rPr sz="3050" spc="-10" dirty="0">
                <a:latin typeface="Barlow"/>
                <a:cs typeface="Barlow"/>
              </a:rPr>
              <a:t>that</a:t>
            </a:r>
            <a:r>
              <a:rPr sz="3050" spc="-105" dirty="0">
                <a:latin typeface="Barlow"/>
                <a:cs typeface="Barlow"/>
              </a:rPr>
              <a:t> </a:t>
            </a:r>
            <a:r>
              <a:rPr sz="3050" spc="-20" dirty="0">
                <a:latin typeface="Barlow"/>
                <a:cs typeface="Barlow"/>
              </a:rPr>
              <a:t>aligns</a:t>
            </a:r>
            <a:r>
              <a:rPr sz="3050" spc="-105" dirty="0">
                <a:latin typeface="Barlow"/>
                <a:cs typeface="Barlow"/>
              </a:rPr>
              <a:t> </a:t>
            </a:r>
            <a:r>
              <a:rPr sz="3050" dirty="0">
                <a:latin typeface="Barlow"/>
                <a:cs typeface="Barlow"/>
              </a:rPr>
              <a:t>with</a:t>
            </a:r>
            <a:r>
              <a:rPr sz="3050" spc="-110" dirty="0">
                <a:latin typeface="Barlow"/>
                <a:cs typeface="Barlow"/>
              </a:rPr>
              <a:t> </a:t>
            </a:r>
            <a:r>
              <a:rPr sz="3050" spc="-20" dirty="0">
                <a:latin typeface="Barlow"/>
                <a:cs typeface="Barlow"/>
              </a:rPr>
              <a:t>your</a:t>
            </a:r>
            <a:r>
              <a:rPr sz="3050" spc="-105" dirty="0">
                <a:latin typeface="Barlow"/>
                <a:cs typeface="Barlow"/>
              </a:rPr>
              <a:t> </a:t>
            </a:r>
            <a:r>
              <a:rPr sz="3050" spc="-10" dirty="0">
                <a:latin typeface="Barlow"/>
                <a:cs typeface="Barlow"/>
              </a:rPr>
              <a:t>questions.</a:t>
            </a:r>
            <a:endParaRPr sz="3050" dirty="0">
              <a:latin typeface="Barlow"/>
              <a:cs typeface="Barlow"/>
            </a:endParaRPr>
          </a:p>
          <a:p>
            <a:pPr marL="567055" indent="-554355">
              <a:lnSpc>
                <a:spcPct val="100000"/>
              </a:lnSpc>
              <a:spcBef>
                <a:spcPts val="2935"/>
              </a:spcBef>
              <a:buAutoNum type="arabicPeriod"/>
              <a:tabLst>
                <a:tab pos="567055" algn="l"/>
              </a:tabLst>
            </a:pPr>
            <a:r>
              <a:rPr sz="3050" dirty="0">
                <a:latin typeface="Barlow"/>
                <a:cs typeface="Barlow"/>
              </a:rPr>
              <a:t>Be</a:t>
            </a:r>
            <a:r>
              <a:rPr sz="3050" spc="-95" dirty="0">
                <a:latin typeface="Barlow"/>
                <a:cs typeface="Barlow"/>
              </a:rPr>
              <a:t> </a:t>
            </a:r>
            <a:r>
              <a:rPr sz="3050" spc="-25" dirty="0">
                <a:latin typeface="Barlow"/>
                <a:cs typeface="Barlow"/>
              </a:rPr>
              <a:t>prepared</a:t>
            </a:r>
            <a:r>
              <a:rPr sz="3050" spc="-95" dirty="0">
                <a:latin typeface="Barlow"/>
                <a:cs typeface="Barlow"/>
              </a:rPr>
              <a:t> </a:t>
            </a:r>
            <a:r>
              <a:rPr sz="3050" dirty="0">
                <a:latin typeface="Barlow"/>
                <a:cs typeface="Barlow"/>
              </a:rPr>
              <a:t>to</a:t>
            </a:r>
            <a:r>
              <a:rPr sz="3050" spc="-95" dirty="0">
                <a:latin typeface="Barlow"/>
                <a:cs typeface="Barlow"/>
              </a:rPr>
              <a:t> </a:t>
            </a:r>
            <a:r>
              <a:rPr sz="3050" spc="-20" dirty="0">
                <a:latin typeface="Barlow"/>
                <a:cs typeface="Barlow"/>
              </a:rPr>
              <a:t>refine</a:t>
            </a:r>
            <a:r>
              <a:rPr sz="3050" spc="-95" dirty="0">
                <a:latin typeface="Barlow"/>
                <a:cs typeface="Barlow"/>
              </a:rPr>
              <a:t> </a:t>
            </a:r>
            <a:r>
              <a:rPr sz="3050" spc="-20" dirty="0">
                <a:latin typeface="Barlow"/>
                <a:cs typeface="Barlow"/>
              </a:rPr>
              <a:t>your</a:t>
            </a:r>
            <a:r>
              <a:rPr sz="3050" spc="-95" dirty="0">
                <a:latin typeface="Barlow"/>
                <a:cs typeface="Barlow"/>
              </a:rPr>
              <a:t> </a:t>
            </a:r>
            <a:r>
              <a:rPr sz="3050" spc="-30" dirty="0">
                <a:latin typeface="Barlow"/>
                <a:cs typeface="Barlow"/>
              </a:rPr>
              <a:t>questions</a:t>
            </a:r>
            <a:r>
              <a:rPr sz="3050" spc="-95" dirty="0">
                <a:latin typeface="Barlow"/>
                <a:cs typeface="Barlow"/>
              </a:rPr>
              <a:t> </a:t>
            </a:r>
            <a:r>
              <a:rPr sz="3050" dirty="0">
                <a:latin typeface="Barlow"/>
                <a:cs typeface="Barlow"/>
              </a:rPr>
              <a:t>as</a:t>
            </a:r>
            <a:r>
              <a:rPr sz="3050" spc="-95" dirty="0">
                <a:latin typeface="Barlow"/>
                <a:cs typeface="Barlow"/>
              </a:rPr>
              <a:t> </a:t>
            </a:r>
            <a:r>
              <a:rPr sz="3050" spc="-10" dirty="0">
                <a:latin typeface="Barlow"/>
                <a:cs typeface="Barlow"/>
              </a:rPr>
              <a:t>you</a:t>
            </a:r>
            <a:r>
              <a:rPr sz="3050" spc="-95" dirty="0">
                <a:latin typeface="Barlow"/>
                <a:cs typeface="Barlow"/>
              </a:rPr>
              <a:t> </a:t>
            </a:r>
            <a:r>
              <a:rPr sz="3050" spc="-30" dirty="0">
                <a:latin typeface="Barlow"/>
                <a:cs typeface="Barlow"/>
              </a:rPr>
              <a:t>progress</a:t>
            </a:r>
            <a:r>
              <a:rPr sz="3050" spc="-95" dirty="0">
                <a:latin typeface="Barlow"/>
                <a:cs typeface="Barlow"/>
              </a:rPr>
              <a:t> </a:t>
            </a:r>
            <a:r>
              <a:rPr sz="3050" dirty="0">
                <a:latin typeface="Barlow"/>
                <a:cs typeface="Barlow"/>
              </a:rPr>
              <a:t>in</a:t>
            </a:r>
            <a:r>
              <a:rPr sz="3050" spc="-95" dirty="0">
                <a:latin typeface="Barlow"/>
                <a:cs typeface="Barlow"/>
              </a:rPr>
              <a:t> </a:t>
            </a:r>
            <a:r>
              <a:rPr sz="3050" spc="-20" dirty="0">
                <a:latin typeface="Barlow"/>
                <a:cs typeface="Barlow"/>
              </a:rPr>
              <a:t>your</a:t>
            </a:r>
            <a:r>
              <a:rPr sz="3050" spc="-95" dirty="0">
                <a:latin typeface="Barlow"/>
                <a:cs typeface="Barlow"/>
              </a:rPr>
              <a:t> </a:t>
            </a:r>
            <a:r>
              <a:rPr sz="3050" spc="-10" dirty="0">
                <a:latin typeface="Barlow"/>
                <a:cs typeface="Barlow"/>
              </a:rPr>
              <a:t>research.</a:t>
            </a:r>
            <a:endParaRPr sz="3050" dirty="0">
              <a:latin typeface="Barlow"/>
              <a:cs typeface="Barlow"/>
            </a:endParaRPr>
          </a:p>
          <a:p>
            <a:pPr marL="567055" indent="-554355">
              <a:lnSpc>
                <a:spcPct val="100000"/>
              </a:lnSpc>
              <a:spcBef>
                <a:spcPts val="2935"/>
              </a:spcBef>
              <a:buAutoNum type="arabicPeriod"/>
              <a:tabLst>
                <a:tab pos="567055" algn="l"/>
              </a:tabLst>
            </a:pPr>
            <a:r>
              <a:rPr sz="3050" spc="-30" dirty="0">
                <a:latin typeface="Barlow"/>
                <a:cs typeface="Barlow"/>
              </a:rPr>
              <a:t>Create</a:t>
            </a:r>
            <a:r>
              <a:rPr sz="3050" spc="-90" dirty="0">
                <a:latin typeface="Barlow"/>
                <a:cs typeface="Barlow"/>
              </a:rPr>
              <a:t> </a:t>
            </a:r>
            <a:r>
              <a:rPr sz="3050" dirty="0">
                <a:latin typeface="Barlow"/>
                <a:cs typeface="Barlow"/>
              </a:rPr>
              <a:t>a</a:t>
            </a:r>
            <a:r>
              <a:rPr sz="3050" spc="-85" dirty="0">
                <a:latin typeface="Barlow"/>
                <a:cs typeface="Barlow"/>
              </a:rPr>
              <a:t> </a:t>
            </a:r>
            <a:r>
              <a:rPr sz="3050" spc="-25" dirty="0">
                <a:latin typeface="Barlow"/>
                <a:cs typeface="Barlow"/>
              </a:rPr>
              <a:t>timeline</a:t>
            </a:r>
            <a:r>
              <a:rPr sz="3050" spc="-85" dirty="0">
                <a:latin typeface="Barlow"/>
                <a:cs typeface="Barlow"/>
              </a:rPr>
              <a:t> </a:t>
            </a:r>
            <a:r>
              <a:rPr sz="3050" spc="-60" dirty="0">
                <a:latin typeface="Barlow"/>
                <a:cs typeface="Barlow"/>
              </a:rPr>
              <a:t>for</a:t>
            </a:r>
            <a:r>
              <a:rPr sz="3050" spc="-85" dirty="0">
                <a:latin typeface="Barlow"/>
                <a:cs typeface="Barlow"/>
              </a:rPr>
              <a:t> </a:t>
            </a:r>
            <a:r>
              <a:rPr sz="3050" spc="-20" dirty="0">
                <a:latin typeface="Barlow"/>
                <a:cs typeface="Barlow"/>
              </a:rPr>
              <a:t>your</a:t>
            </a:r>
            <a:r>
              <a:rPr sz="3050" spc="-85" dirty="0">
                <a:latin typeface="Barlow"/>
                <a:cs typeface="Barlow"/>
              </a:rPr>
              <a:t> </a:t>
            </a:r>
            <a:r>
              <a:rPr sz="3050" spc="-30" dirty="0">
                <a:latin typeface="Barlow"/>
                <a:cs typeface="Barlow"/>
              </a:rPr>
              <a:t>research</a:t>
            </a:r>
            <a:r>
              <a:rPr sz="3050" spc="-85" dirty="0">
                <a:latin typeface="Barlow"/>
                <a:cs typeface="Barlow"/>
              </a:rPr>
              <a:t> </a:t>
            </a:r>
            <a:r>
              <a:rPr sz="3050" spc="-10" dirty="0">
                <a:latin typeface="Barlow"/>
                <a:cs typeface="Barlow"/>
              </a:rPr>
              <a:t>process.</a:t>
            </a:r>
            <a:endParaRPr sz="3050" dirty="0">
              <a:latin typeface="Barlow"/>
              <a:cs typeface="Barlow"/>
            </a:endParaRPr>
          </a:p>
          <a:p>
            <a:pPr marL="567055" indent="-554355">
              <a:lnSpc>
                <a:spcPct val="100000"/>
              </a:lnSpc>
              <a:spcBef>
                <a:spcPts val="2935"/>
              </a:spcBef>
              <a:buAutoNum type="arabicPeriod"/>
              <a:tabLst>
                <a:tab pos="567055" algn="l"/>
              </a:tabLst>
            </a:pPr>
            <a:r>
              <a:rPr sz="3050" spc="-10" dirty="0">
                <a:latin typeface="Barlow"/>
                <a:cs typeface="Barlow"/>
              </a:rPr>
              <a:t>Identify</a:t>
            </a:r>
            <a:r>
              <a:rPr sz="3050" spc="-95" dirty="0">
                <a:latin typeface="Barlow"/>
                <a:cs typeface="Barlow"/>
              </a:rPr>
              <a:t> </a:t>
            </a:r>
            <a:r>
              <a:rPr sz="3050" spc="-35" dirty="0">
                <a:latin typeface="Barlow"/>
                <a:cs typeface="Barlow"/>
              </a:rPr>
              <a:t>potential</a:t>
            </a:r>
            <a:r>
              <a:rPr sz="3050" spc="-95" dirty="0">
                <a:latin typeface="Barlow"/>
                <a:cs typeface="Barlow"/>
              </a:rPr>
              <a:t> </a:t>
            </a:r>
            <a:r>
              <a:rPr sz="3050" spc="-30" dirty="0">
                <a:latin typeface="Barlow"/>
                <a:cs typeface="Barlow"/>
              </a:rPr>
              <a:t>collaborators</a:t>
            </a:r>
            <a:r>
              <a:rPr sz="3050" spc="-95" dirty="0">
                <a:latin typeface="Barlow"/>
                <a:cs typeface="Barlow"/>
              </a:rPr>
              <a:t> </a:t>
            </a:r>
            <a:r>
              <a:rPr sz="3050" dirty="0">
                <a:latin typeface="Barlow"/>
                <a:cs typeface="Barlow"/>
              </a:rPr>
              <a:t>or</a:t>
            </a:r>
            <a:r>
              <a:rPr sz="3050" spc="-90" dirty="0">
                <a:latin typeface="Barlow"/>
                <a:cs typeface="Barlow"/>
              </a:rPr>
              <a:t> </a:t>
            </a:r>
            <a:r>
              <a:rPr sz="3050" spc="-30" dirty="0">
                <a:latin typeface="Barlow"/>
                <a:cs typeface="Barlow"/>
              </a:rPr>
              <a:t>mentors</a:t>
            </a:r>
            <a:r>
              <a:rPr sz="3050" spc="-95" dirty="0">
                <a:latin typeface="Barlow"/>
                <a:cs typeface="Barlow"/>
              </a:rPr>
              <a:t> </a:t>
            </a:r>
            <a:r>
              <a:rPr sz="3050" dirty="0">
                <a:latin typeface="Barlow"/>
                <a:cs typeface="Barlow"/>
              </a:rPr>
              <a:t>in</a:t>
            </a:r>
            <a:r>
              <a:rPr sz="3050" spc="-95" dirty="0">
                <a:latin typeface="Barlow"/>
                <a:cs typeface="Barlow"/>
              </a:rPr>
              <a:t> </a:t>
            </a:r>
            <a:r>
              <a:rPr sz="3050" spc="-20" dirty="0">
                <a:latin typeface="Barlow"/>
                <a:cs typeface="Barlow"/>
              </a:rPr>
              <a:t>your</a:t>
            </a:r>
            <a:r>
              <a:rPr sz="3050" spc="-95" dirty="0">
                <a:latin typeface="Barlow"/>
                <a:cs typeface="Barlow"/>
              </a:rPr>
              <a:t> </a:t>
            </a:r>
            <a:r>
              <a:rPr sz="3050" dirty="0">
                <a:latin typeface="Barlow"/>
                <a:cs typeface="Barlow"/>
              </a:rPr>
              <a:t>field</a:t>
            </a:r>
            <a:r>
              <a:rPr sz="3050" spc="-90" dirty="0">
                <a:latin typeface="Barlow"/>
                <a:cs typeface="Barlow"/>
              </a:rPr>
              <a:t> </a:t>
            </a:r>
            <a:r>
              <a:rPr sz="3050" dirty="0">
                <a:latin typeface="Barlow"/>
                <a:cs typeface="Barlow"/>
              </a:rPr>
              <a:t>of</a:t>
            </a:r>
            <a:r>
              <a:rPr sz="3050" spc="-95" dirty="0">
                <a:latin typeface="Barlow"/>
                <a:cs typeface="Barlow"/>
              </a:rPr>
              <a:t> </a:t>
            </a:r>
            <a:r>
              <a:rPr sz="3050" spc="-10" dirty="0">
                <a:latin typeface="Barlow"/>
                <a:cs typeface="Barlow"/>
              </a:rPr>
              <a:t>study.</a:t>
            </a:r>
            <a:endParaRPr sz="3050" dirty="0">
              <a:latin typeface="Barlow"/>
              <a:cs typeface="Barlow"/>
            </a:endParaRPr>
          </a:p>
          <a:p>
            <a:pPr marL="567055" marR="5080" indent="-554990">
              <a:lnSpc>
                <a:spcPct val="139700"/>
              </a:lnSpc>
              <a:spcBef>
                <a:spcPts val="1485"/>
              </a:spcBef>
              <a:buAutoNum type="arabicPeriod"/>
              <a:tabLst>
                <a:tab pos="567055" algn="l"/>
              </a:tabLst>
            </a:pPr>
            <a:r>
              <a:rPr sz="3050" spc="-10" dirty="0">
                <a:latin typeface="Barlow"/>
                <a:cs typeface="Barlow"/>
              </a:rPr>
              <a:t>Align</a:t>
            </a:r>
            <a:r>
              <a:rPr sz="3050" spc="-105" dirty="0">
                <a:latin typeface="Barlow"/>
                <a:cs typeface="Barlow"/>
              </a:rPr>
              <a:t> </a:t>
            </a:r>
            <a:r>
              <a:rPr sz="3050" dirty="0">
                <a:latin typeface="Barlow"/>
                <a:cs typeface="Barlow"/>
              </a:rPr>
              <a:t>with</a:t>
            </a:r>
            <a:r>
              <a:rPr sz="3050" spc="-105" dirty="0">
                <a:latin typeface="Barlow"/>
                <a:cs typeface="Barlow"/>
              </a:rPr>
              <a:t> </a:t>
            </a:r>
            <a:r>
              <a:rPr sz="3050" spc="-25" dirty="0">
                <a:latin typeface="Barlow"/>
                <a:cs typeface="Barlow"/>
              </a:rPr>
              <a:t>academic</a:t>
            </a:r>
            <a:r>
              <a:rPr sz="3050" spc="-105" dirty="0">
                <a:latin typeface="Barlow"/>
                <a:cs typeface="Barlow"/>
              </a:rPr>
              <a:t> </a:t>
            </a:r>
            <a:r>
              <a:rPr sz="3050" spc="-20" dirty="0">
                <a:latin typeface="Barlow"/>
                <a:cs typeface="Barlow"/>
              </a:rPr>
              <a:t>discourse</a:t>
            </a:r>
            <a:r>
              <a:rPr sz="3050" spc="-105" dirty="0">
                <a:latin typeface="Barlow"/>
                <a:cs typeface="Barlow"/>
              </a:rPr>
              <a:t> </a:t>
            </a:r>
            <a:r>
              <a:rPr sz="3050" dirty="0">
                <a:latin typeface="Barlow"/>
                <a:cs typeface="Barlow"/>
              </a:rPr>
              <a:t>by</a:t>
            </a:r>
            <a:r>
              <a:rPr sz="3050" spc="-105" dirty="0">
                <a:latin typeface="Barlow"/>
                <a:cs typeface="Barlow"/>
              </a:rPr>
              <a:t> </a:t>
            </a:r>
            <a:r>
              <a:rPr sz="3050" spc="-35" dirty="0">
                <a:latin typeface="Barlow"/>
                <a:cs typeface="Barlow"/>
              </a:rPr>
              <a:t>familiarizing</a:t>
            </a:r>
            <a:r>
              <a:rPr sz="3050" spc="-105" dirty="0">
                <a:latin typeface="Barlow"/>
                <a:cs typeface="Barlow"/>
              </a:rPr>
              <a:t> </a:t>
            </a:r>
            <a:r>
              <a:rPr sz="3050" spc="-25" dirty="0">
                <a:latin typeface="Barlow"/>
                <a:cs typeface="Barlow"/>
              </a:rPr>
              <a:t>yourself</a:t>
            </a:r>
            <a:r>
              <a:rPr sz="3050" spc="-105" dirty="0">
                <a:latin typeface="Barlow"/>
                <a:cs typeface="Barlow"/>
              </a:rPr>
              <a:t> </a:t>
            </a:r>
            <a:r>
              <a:rPr sz="3050" dirty="0">
                <a:latin typeface="Barlow"/>
                <a:cs typeface="Barlow"/>
              </a:rPr>
              <a:t>with</a:t>
            </a:r>
            <a:r>
              <a:rPr sz="3050" spc="-105" dirty="0">
                <a:latin typeface="Barlow"/>
                <a:cs typeface="Barlow"/>
              </a:rPr>
              <a:t> </a:t>
            </a:r>
            <a:r>
              <a:rPr sz="3050" spc="-10" dirty="0">
                <a:latin typeface="Barlow"/>
                <a:cs typeface="Barlow"/>
              </a:rPr>
              <a:t>key</a:t>
            </a:r>
            <a:r>
              <a:rPr sz="3050" spc="-105" dirty="0">
                <a:latin typeface="Barlow"/>
                <a:cs typeface="Barlow"/>
              </a:rPr>
              <a:t> </a:t>
            </a:r>
            <a:r>
              <a:rPr sz="3050" spc="-20" dirty="0">
                <a:latin typeface="Barlow"/>
                <a:cs typeface="Barlow"/>
              </a:rPr>
              <a:t>theories,</a:t>
            </a:r>
            <a:r>
              <a:rPr sz="3050" spc="-105" dirty="0">
                <a:latin typeface="Barlow"/>
                <a:cs typeface="Barlow"/>
              </a:rPr>
              <a:t> </a:t>
            </a:r>
            <a:r>
              <a:rPr sz="3050" spc="-20" dirty="0">
                <a:latin typeface="Barlow"/>
                <a:cs typeface="Barlow"/>
              </a:rPr>
              <a:t>debates,</a:t>
            </a:r>
            <a:r>
              <a:rPr sz="3050" spc="-105" dirty="0">
                <a:latin typeface="Barlow"/>
                <a:cs typeface="Barlow"/>
              </a:rPr>
              <a:t> </a:t>
            </a:r>
            <a:r>
              <a:rPr sz="3050" dirty="0">
                <a:latin typeface="Barlow"/>
                <a:cs typeface="Barlow"/>
              </a:rPr>
              <a:t>and</a:t>
            </a:r>
            <a:r>
              <a:rPr sz="3050" spc="-105" dirty="0">
                <a:latin typeface="Barlow"/>
                <a:cs typeface="Barlow"/>
              </a:rPr>
              <a:t> </a:t>
            </a:r>
            <a:r>
              <a:rPr sz="3050" spc="-10" dirty="0">
                <a:latin typeface="Barlow"/>
                <a:cs typeface="Barlow"/>
              </a:rPr>
              <a:t>terminology</a:t>
            </a:r>
            <a:r>
              <a:rPr sz="3050" spc="760" dirty="0">
                <a:latin typeface="Barlow"/>
                <a:cs typeface="Barlow"/>
              </a:rPr>
              <a:t> </a:t>
            </a:r>
            <a:r>
              <a:rPr sz="3050" dirty="0">
                <a:latin typeface="Barlow"/>
                <a:cs typeface="Barlow"/>
              </a:rPr>
              <a:t>in</a:t>
            </a:r>
            <a:r>
              <a:rPr sz="3050" spc="-105" dirty="0">
                <a:latin typeface="Barlow"/>
                <a:cs typeface="Barlow"/>
              </a:rPr>
              <a:t> </a:t>
            </a:r>
            <a:r>
              <a:rPr sz="3050" spc="-20" dirty="0">
                <a:latin typeface="Barlow"/>
                <a:cs typeface="Barlow"/>
              </a:rPr>
              <a:t>your</a:t>
            </a:r>
            <a:r>
              <a:rPr sz="3050" spc="-105" dirty="0">
                <a:latin typeface="Barlow"/>
                <a:cs typeface="Barlow"/>
              </a:rPr>
              <a:t> </a:t>
            </a:r>
            <a:r>
              <a:rPr sz="3050" dirty="0">
                <a:latin typeface="Barlow"/>
                <a:cs typeface="Barlow"/>
              </a:rPr>
              <a:t>field;</a:t>
            </a:r>
            <a:r>
              <a:rPr sz="3050" spc="-100" dirty="0">
                <a:latin typeface="Barlow"/>
                <a:cs typeface="Barlow"/>
              </a:rPr>
              <a:t> </a:t>
            </a:r>
            <a:r>
              <a:rPr sz="3050" spc="-25" dirty="0">
                <a:latin typeface="Barlow"/>
                <a:cs typeface="Barlow"/>
              </a:rPr>
              <a:t>ensuring</a:t>
            </a:r>
            <a:r>
              <a:rPr sz="3050" spc="-105" dirty="0">
                <a:latin typeface="Barlow"/>
                <a:cs typeface="Barlow"/>
              </a:rPr>
              <a:t> </a:t>
            </a:r>
            <a:r>
              <a:rPr sz="3050" spc="-20" dirty="0">
                <a:latin typeface="Barlow"/>
                <a:cs typeface="Barlow"/>
              </a:rPr>
              <a:t>your</a:t>
            </a:r>
            <a:r>
              <a:rPr sz="3050" spc="-100" dirty="0">
                <a:latin typeface="Barlow"/>
                <a:cs typeface="Barlow"/>
              </a:rPr>
              <a:t> </a:t>
            </a:r>
            <a:r>
              <a:rPr sz="3050" spc="-30" dirty="0">
                <a:latin typeface="Barlow"/>
                <a:cs typeface="Barlow"/>
              </a:rPr>
              <a:t>questions</a:t>
            </a:r>
            <a:r>
              <a:rPr sz="3050" spc="-105" dirty="0">
                <a:latin typeface="Barlow"/>
                <a:cs typeface="Barlow"/>
              </a:rPr>
              <a:t> </a:t>
            </a:r>
            <a:r>
              <a:rPr sz="3050" spc="-20" dirty="0">
                <a:latin typeface="Barlow"/>
                <a:cs typeface="Barlow"/>
              </a:rPr>
              <a:t>engage</a:t>
            </a:r>
            <a:r>
              <a:rPr sz="3050" spc="-100" dirty="0">
                <a:latin typeface="Barlow"/>
                <a:cs typeface="Barlow"/>
              </a:rPr>
              <a:t> </a:t>
            </a:r>
            <a:r>
              <a:rPr sz="3050" dirty="0">
                <a:latin typeface="Barlow"/>
                <a:cs typeface="Barlow"/>
              </a:rPr>
              <a:t>with</a:t>
            </a:r>
            <a:r>
              <a:rPr sz="3050" spc="-105" dirty="0">
                <a:latin typeface="Barlow"/>
                <a:cs typeface="Barlow"/>
              </a:rPr>
              <a:t> </a:t>
            </a:r>
            <a:r>
              <a:rPr sz="3050" spc="-25" dirty="0">
                <a:latin typeface="Barlow"/>
                <a:cs typeface="Barlow"/>
              </a:rPr>
              <a:t>current</a:t>
            </a:r>
            <a:r>
              <a:rPr sz="3050" spc="-100" dirty="0">
                <a:latin typeface="Barlow"/>
                <a:cs typeface="Barlow"/>
              </a:rPr>
              <a:t> </a:t>
            </a:r>
            <a:r>
              <a:rPr sz="3050" spc="-20" dirty="0">
                <a:latin typeface="Barlow"/>
                <a:cs typeface="Barlow"/>
              </a:rPr>
              <a:t>scholarly</a:t>
            </a:r>
            <a:r>
              <a:rPr sz="3050" spc="-105" dirty="0">
                <a:latin typeface="Barlow"/>
                <a:cs typeface="Barlow"/>
              </a:rPr>
              <a:t> </a:t>
            </a:r>
            <a:r>
              <a:rPr sz="3050" spc="-35" dirty="0">
                <a:latin typeface="Barlow"/>
                <a:cs typeface="Barlow"/>
              </a:rPr>
              <a:t>conversations;</a:t>
            </a:r>
            <a:r>
              <a:rPr sz="3050" spc="-105" dirty="0">
                <a:latin typeface="Barlow"/>
                <a:cs typeface="Barlow"/>
              </a:rPr>
              <a:t> </a:t>
            </a:r>
            <a:r>
              <a:rPr sz="3050" spc="-10" dirty="0">
                <a:latin typeface="Barlow"/>
                <a:cs typeface="Barlow"/>
              </a:rPr>
              <a:t>using</a:t>
            </a:r>
            <a:r>
              <a:rPr sz="3050" spc="-100" dirty="0">
                <a:latin typeface="Barlow"/>
                <a:cs typeface="Barlow"/>
              </a:rPr>
              <a:t> </a:t>
            </a:r>
            <a:r>
              <a:rPr sz="3050" spc="-10" dirty="0">
                <a:latin typeface="Barlow"/>
                <a:cs typeface="Barlow"/>
              </a:rPr>
              <a:t>language </a:t>
            </a:r>
            <a:r>
              <a:rPr sz="3050" dirty="0">
                <a:latin typeface="Barlow"/>
                <a:cs typeface="Barlow"/>
              </a:rPr>
              <a:t>and</a:t>
            </a:r>
            <a:r>
              <a:rPr sz="3050" spc="-100" dirty="0">
                <a:latin typeface="Barlow"/>
                <a:cs typeface="Barlow"/>
              </a:rPr>
              <a:t> </a:t>
            </a:r>
            <a:r>
              <a:rPr sz="3050" spc="-30" dirty="0">
                <a:latin typeface="Barlow"/>
                <a:cs typeface="Barlow"/>
              </a:rPr>
              <a:t>concepts</a:t>
            </a:r>
            <a:r>
              <a:rPr sz="3050" spc="-100" dirty="0">
                <a:latin typeface="Barlow"/>
                <a:cs typeface="Barlow"/>
              </a:rPr>
              <a:t> </a:t>
            </a:r>
            <a:r>
              <a:rPr sz="3050" spc="-35" dirty="0">
                <a:latin typeface="Barlow"/>
                <a:cs typeface="Barlow"/>
              </a:rPr>
              <a:t>appropriate</a:t>
            </a:r>
            <a:r>
              <a:rPr sz="3050" spc="-95" dirty="0">
                <a:latin typeface="Barlow"/>
                <a:cs typeface="Barlow"/>
              </a:rPr>
              <a:t> </a:t>
            </a:r>
            <a:r>
              <a:rPr sz="3050" dirty="0">
                <a:latin typeface="Barlow"/>
                <a:cs typeface="Barlow"/>
              </a:rPr>
              <a:t>to</a:t>
            </a:r>
            <a:r>
              <a:rPr sz="3050" spc="-100" dirty="0">
                <a:latin typeface="Barlow"/>
                <a:cs typeface="Barlow"/>
              </a:rPr>
              <a:t> </a:t>
            </a:r>
            <a:r>
              <a:rPr sz="3050" spc="-20" dirty="0">
                <a:latin typeface="Barlow"/>
                <a:cs typeface="Barlow"/>
              </a:rPr>
              <a:t>your</a:t>
            </a:r>
            <a:r>
              <a:rPr sz="3050" spc="-100" dirty="0">
                <a:latin typeface="Barlow"/>
                <a:cs typeface="Barlow"/>
              </a:rPr>
              <a:t> </a:t>
            </a:r>
            <a:r>
              <a:rPr sz="3050" spc="-20" dirty="0">
                <a:latin typeface="Barlow"/>
                <a:cs typeface="Barlow"/>
              </a:rPr>
              <a:t>discipline;</a:t>
            </a:r>
            <a:r>
              <a:rPr sz="3050" spc="-95" dirty="0">
                <a:latin typeface="Barlow"/>
                <a:cs typeface="Barlow"/>
              </a:rPr>
              <a:t> </a:t>
            </a:r>
            <a:r>
              <a:rPr sz="3050" dirty="0">
                <a:latin typeface="Barlow"/>
                <a:cs typeface="Barlow"/>
              </a:rPr>
              <a:t>and</a:t>
            </a:r>
            <a:r>
              <a:rPr sz="3050" spc="-100" dirty="0">
                <a:latin typeface="Barlow"/>
                <a:cs typeface="Barlow"/>
              </a:rPr>
              <a:t> </a:t>
            </a:r>
            <a:r>
              <a:rPr sz="3050" spc="-30" dirty="0">
                <a:latin typeface="Barlow"/>
                <a:cs typeface="Barlow"/>
              </a:rPr>
              <a:t>considering</a:t>
            </a:r>
            <a:r>
              <a:rPr sz="3050" spc="-100" dirty="0">
                <a:latin typeface="Barlow"/>
                <a:cs typeface="Barlow"/>
              </a:rPr>
              <a:t> </a:t>
            </a:r>
            <a:r>
              <a:rPr sz="3050" spc="-35" dirty="0">
                <a:latin typeface="Barlow"/>
                <a:cs typeface="Barlow"/>
              </a:rPr>
              <a:t>how</a:t>
            </a:r>
            <a:r>
              <a:rPr sz="3050" spc="-95" dirty="0">
                <a:latin typeface="Barlow"/>
                <a:cs typeface="Barlow"/>
              </a:rPr>
              <a:t> </a:t>
            </a:r>
            <a:r>
              <a:rPr sz="3050" spc="-20" dirty="0">
                <a:latin typeface="Barlow"/>
                <a:cs typeface="Barlow"/>
              </a:rPr>
              <a:t>your</a:t>
            </a:r>
            <a:r>
              <a:rPr sz="3050" spc="-100" dirty="0">
                <a:latin typeface="Barlow"/>
                <a:cs typeface="Barlow"/>
              </a:rPr>
              <a:t> </a:t>
            </a:r>
            <a:r>
              <a:rPr sz="3050" spc="-30" dirty="0">
                <a:latin typeface="Barlow"/>
                <a:cs typeface="Barlow"/>
              </a:rPr>
              <a:t>questions</a:t>
            </a:r>
            <a:r>
              <a:rPr sz="3050" spc="-100" dirty="0">
                <a:latin typeface="Barlow"/>
                <a:cs typeface="Barlow"/>
              </a:rPr>
              <a:t> </a:t>
            </a:r>
            <a:r>
              <a:rPr sz="3050" spc="-10" dirty="0">
                <a:latin typeface="Barlow"/>
                <a:cs typeface="Barlow"/>
              </a:rPr>
              <a:t>might</a:t>
            </a:r>
            <a:r>
              <a:rPr sz="3050" spc="-95" dirty="0">
                <a:latin typeface="Barlow"/>
                <a:cs typeface="Barlow"/>
              </a:rPr>
              <a:t> </a:t>
            </a:r>
            <a:r>
              <a:rPr sz="3050" spc="-30" dirty="0">
                <a:latin typeface="Barlow"/>
                <a:cs typeface="Barlow"/>
              </a:rPr>
              <a:t>contribute</a:t>
            </a:r>
            <a:r>
              <a:rPr sz="3050" spc="-100" dirty="0">
                <a:latin typeface="Barlow"/>
                <a:cs typeface="Barlow"/>
              </a:rPr>
              <a:t> </a:t>
            </a:r>
            <a:r>
              <a:rPr sz="3050" spc="-25" dirty="0">
                <a:latin typeface="Barlow"/>
                <a:cs typeface="Barlow"/>
              </a:rPr>
              <a:t>to ongoing</a:t>
            </a:r>
            <a:r>
              <a:rPr sz="3050" spc="-100" dirty="0">
                <a:latin typeface="Barlow"/>
                <a:cs typeface="Barlow"/>
              </a:rPr>
              <a:t> </a:t>
            </a:r>
            <a:r>
              <a:rPr sz="3050" spc="-25" dirty="0">
                <a:latin typeface="Barlow"/>
                <a:cs typeface="Barlow"/>
              </a:rPr>
              <a:t>academic</a:t>
            </a:r>
            <a:r>
              <a:rPr sz="3050" spc="-95" dirty="0">
                <a:latin typeface="Barlow"/>
                <a:cs typeface="Barlow"/>
              </a:rPr>
              <a:t> </a:t>
            </a:r>
            <a:r>
              <a:rPr sz="3050" spc="-10" dirty="0">
                <a:latin typeface="Barlow"/>
                <a:cs typeface="Barlow"/>
              </a:rPr>
              <a:t>discussions.</a:t>
            </a:r>
            <a:endParaRPr sz="3050" dirty="0">
              <a:latin typeface="Barlow"/>
              <a:cs typeface="Barlow"/>
            </a:endParaRP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10</a:t>
            </a:r>
            <a:endParaRPr sz="2600" dirty="0">
              <a:latin typeface="Barlow"/>
              <a:cs typeface="Barlow"/>
            </a:endParaRPr>
          </a:p>
        </p:txBody>
      </p:sp>
      <p:sp>
        <p:nvSpPr>
          <p:cNvPr id="8" name="object 8"/>
          <p:cNvSpPr txBox="1">
            <a:spLocks noGrp="1"/>
          </p:cNvSpPr>
          <p:nvPr>
            <p:ph sz="half" idx="3"/>
          </p:nvPr>
        </p:nvSpPr>
        <p:spPr>
          <a:xfrm>
            <a:off x="10227824" y="3122741"/>
            <a:ext cx="6720840" cy="6758902"/>
          </a:xfrm>
          <a:prstGeom prst="rect">
            <a:avLst/>
          </a:prstGeom>
        </p:spPr>
        <p:txBody>
          <a:bodyPr vert="horz" wrap="square" lIns="0" tIns="102235" rIns="0" bIns="0" rtlCol="0">
            <a:spAutoFit/>
          </a:bodyPr>
          <a:lstStyle/>
          <a:p>
            <a:pPr marL="320040" indent="-307340">
              <a:lnSpc>
                <a:spcPct val="100000"/>
              </a:lnSpc>
              <a:spcBef>
                <a:spcPts val="805"/>
              </a:spcBef>
              <a:buAutoNum type="arabicPeriod"/>
              <a:tabLst>
                <a:tab pos="320040" algn="l"/>
              </a:tabLst>
            </a:pPr>
            <a:r>
              <a:rPr spc="-35" dirty="0"/>
              <a:t>Define</a:t>
            </a:r>
            <a:r>
              <a:rPr spc="-120" dirty="0"/>
              <a:t> </a:t>
            </a:r>
            <a:r>
              <a:rPr dirty="0"/>
              <a:t>and</a:t>
            </a:r>
            <a:r>
              <a:rPr spc="-114" dirty="0"/>
              <a:t> </a:t>
            </a:r>
            <a:r>
              <a:rPr spc="-30" dirty="0"/>
              <a:t>Explore</a:t>
            </a:r>
            <a:r>
              <a:rPr spc="-120" dirty="0"/>
              <a:t> </a:t>
            </a:r>
            <a:r>
              <a:rPr spc="-10" dirty="0"/>
              <a:t>the</a:t>
            </a:r>
            <a:r>
              <a:rPr lang="en-US" spc="-10" dirty="0"/>
              <a:t> </a:t>
            </a:r>
            <a:r>
              <a:rPr spc="-10" dirty="0"/>
              <a:t>Topic</a:t>
            </a:r>
          </a:p>
          <a:p>
            <a:pPr marL="12700">
              <a:lnSpc>
                <a:spcPct val="100000"/>
              </a:lnSpc>
              <a:spcBef>
                <a:spcPts val="650"/>
              </a:spcBef>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5</a:t>
            </a:r>
            <a:endParaRPr sz="2600" dirty="0">
              <a:latin typeface="Barlow"/>
              <a:cs typeface="Barlow"/>
            </a:endParaRPr>
          </a:p>
          <a:p>
            <a:pPr marL="396875" indent="-384175">
              <a:lnSpc>
                <a:spcPct val="100000"/>
              </a:lnSpc>
              <a:spcBef>
                <a:spcPts val="1575"/>
              </a:spcBef>
              <a:buAutoNum type="arabicPeriod" startAt="2"/>
              <a:tabLst>
                <a:tab pos="396875" algn="l"/>
              </a:tabLst>
            </a:pPr>
            <a:r>
              <a:rPr spc="-25" dirty="0"/>
              <a:t>Identify</a:t>
            </a:r>
            <a:r>
              <a:rPr spc="-110" dirty="0"/>
              <a:t> </a:t>
            </a:r>
            <a:r>
              <a:rPr spc="-10" dirty="0"/>
              <a:t>Subtopics</a:t>
            </a:r>
          </a:p>
          <a:p>
            <a:pPr marL="12700">
              <a:lnSpc>
                <a:spcPct val="100000"/>
              </a:lnSpc>
              <a:spcBef>
                <a:spcPts val="645"/>
              </a:spcBef>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6</a:t>
            </a:r>
            <a:endParaRPr sz="2600" dirty="0">
              <a:latin typeface="Barlow"/>
              <a:cs typeface="Barlow"/>
            </a:endParaRPr>
          </a:p>
          <a:p>
            <a:pPr marL="388620" indent="-375920">
              <a:lnSpc>
                <a:spcPct val="100000"/>
              </a:lnSpc>
              <a:spcBef>
                <a:spcPts val="1575"/>
              </a:spcBef>
              <a:buAutoNum type="arabicPeriod" startAt="3"/>
              <a:tabLst>
                <a:tab pos="388620" algn="l"/>
              </a:tabLst>
            </a:pPr>
            <a:r>
              <a:rPr spc="-45" dirty="0"/>
              <a:t>Generate</a:t>
            </a:r>
            <a:r>
              <a:rPr spc="-105" dirty="0"/>
              <a:t> </a:t>
            </a:r>
            <a:r>
              <a:rPr spc="-25" dirty="0"/>
              <a:t>Initial</a:t>
            </a:r>
            <a:r>
              <a:rPr spc="-100" dirty="0"/>
              <a:t> </a:t>
            </a:r>
            <a:r>
              <a:rPr spc="-10" dirty="0"/>
              <a:t>Questions</a:t>
            </a:r>
          </a:p>
          <a:p>
            <a:pPr marL="12700">
              <a:lnSpc>
                <a:spcPct val="100000"/>
              </a:lnSpc>
              <a:spcBef>
                <a:spcPts val="650"/>
              </a:spcBef>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7</a:t>
            </a:r>
            <a:endParaRPr sz="2600" dirty="0">
              <a:latin typeface="Barlow"/>
              <a:cs typeface="Barlow"/>
            </a:endParaRPr>
          </a:p>
          <a:p>
            <a:pPr marL="409575" indent="-396875">
              <a:lnSpc>
                <a:spcPct val="100000"/>
              </a:lnSpc>
              <a:spcBef>
                <a:spcPts val="1575"/>
              </a:spcBef>
              <a:buAutoNum type="arabicPeriod" startAt="4"/>
              <a:tabLst>
                <a:tab pos="409575" algn="l"/>
              </a:tabLst>
            </a:pPr>
            <a:r>
              <a:rPr spc="-40" dirty="0"/>
              <a:t>Refine</a:t>
            </a:r>
            <a:r>
              <a:rPr spc="-114" dirty="0"/>
              <a:t> </a:t>
            </a:r>
            <a:r>
              <a:rPr spc="-30" dirty="0"/>
              <a:t>Questions</a:t>
            </a:r>
            <a:r>
              <a:rPr spc="-110" dirty="0"/>
              <a:t> </a:t>
            </a:r>
            <a:r>
              <a:rPr spc="-75" dirty="0"/>
              <a:t>for</a:t>
            </a:r>
            <a:r>
              <a:rPr spc="-80" dirty="0"/>
              <a:t> </a:t>
            </a:r>
            <a:r>
              <a:rPr spc="-25" dirty="0"/>
              <a:t>Clarity</a:t>
            </a:r>
            <a:r>
              <a:rPr spc="-100" dirty="0"/>
              <a:t> </a:t>
            </a:r>
            <a:r>
              <a:rPr dirty="0"/>
              <a:t>and</a:t>
            </a:r>
            <a:r>
              <a:rPr spc="-100" dirty="0"/>
              <a:t> </a:t>
            </a:r>
            <a:r>
              <a:rPr spc="-10" dirty="0"/>
              <a:t>Focus</a:t>
            </a:r>
          </a:p>
          <a:p>
            <a:pPr marL="12700">
              <a:lnSpc>
                <a:spcPct val="100000"/>
              </a:lnSpc>
              <a:spcBef>
                <a:spcPts val="650"/>
              </a:spcBef>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8</a:t>
            </a:r>
            <a:endParaRPr sz="2600" dirty="0">
              <a:latin typeface="Barlow"/>
              <a:cs typeface="Barlow"/>
            </a:endParaRPr>
          </a:p>
          <a:p>
            <a:pPr marL="388620" indent="-375920">
              <a:lnSpc>
                <a:spcPct val="100000"/>
              </a:lnSpc>
              <a:spcBef>
                <a:spcPts val="1575"/>
              </a:spcBef>
              <a:buAutoNum type="arabicPeriod" startAt="5"/>
              <a:tabLst>
                <a:tab pos="388620" algn="l"/>
              </a:tabLst>
            </a:pPr>
            <a:r>
              <a:rPr spc="-40" dirty="0"/>
              <a:t>Evaluate</a:t>
            </a:r>
            <a:r>
              <a:rPr spc="-105" dirty="0"/>
              <a:t> </a:t>
            </a:r>
            <a:r>
              <a:rPr spc="-10" dirty="0"/>
              <a:t>Researchability</a:t>
            </a:r>
          </a:p>
          <a:p>
            <a:pPr marL="12700">
              <a:lnSpc>
                <a:spcPct val="100000"/>
              </a:lnSpc>
              <a:spcBef>
                <a:spcPts val="645"/>
              </a:spcBef>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9</a:t>
            </a:r>
            <a:endParaRPr sz="2600" dirty="0">
              <a:latin typeface="Barlow"/>
              <a:cs typeface="Barlow"/>
            </a:endParaRPr>
          </a:p>
          <a:p>
            <a:pPr marL="387985" indent="-375285">
              <a:lnSpc>
                <a:spcPts val="3640"/>
              </a:lnSpc>
              <a:spcBef>
                <a:spcPts val="1575"/>
              </a:spcBef>
              <a:buAutoNum type="arabicPeriod" startAt="6"/>
              <a:tabLst>
                <a:tab pos="387985" algn="l"/>
              </a:tabLst>
            </a:pPr>
            <a:r>
              <a:rPr spc="-25" dirty="0"/>
              <a:t>Finalize</a:t>
            </a:r>
            <a:r>
              <a:rPr spc="-110" dirty="0"/>
              <a:t> </a:t>
            </a:r>
            <a:r>
              <a:rPr spc="-10" dirty="0"/>
              <a:t>Question</a:t>
            </a:r>
            <a:r>
              <a:rPr lang="en-US" spc="-10" dirty="0"/>
              <a:t>s</a:t>
            </a:r>
            <a:endParaRPr spc="-10" dirty="0"/>
          </a:p>
          <a:p>
            <a:pPr marL="12700">
              <a:lnSpc>
                <a:spcPts val="3100"/>
              </a:lnSpc>
            </a:pPr>
            <a:r>
              <a:rPr sz="2600" b="0" dirty="0">
                <a:solidFill>
                  <a:srgbClr val="306CB5"/>
                </a:solidFill>
                <a:latin typeface="Barlow"/>
                <a:cs typeface="Barlow"/>
              </a:rPr>
              <a:t>slide</a:t>
            </a:r>
            <a:r>
              <a:rPr sz="2600" b="0" spc="-120" dirty="0">
                <a:solidFill>
                  <a:srgbClr val="306CB5"/>
                </a:solidFill>
                <a:latin typeface="Barlow"/>
                <a:cs typeface="Barlow"/>
              </a:rPr>
              <a:t> </a:t>
            </a:r>
            <a:r>
              <a:rPr lang="en-US" sz="2600" b="0" spc="-50" dirty="0">
                <a:solidFill>
                  <a:srgbClr val="306CB5"/>
                </a:solidFill>
                <a:latin typeface="Barlow"/>
                <a:cs typeface="Barlow"/>
              </a:rPr>
              <a:t>10</a:t>
            </a:r>
            <a:endParaRPr sz="2600" dirty="0">
              <a:latin typeface="Barlow"/>
              <a:cs typeface="Barlow"/>
            </a:endParaRPr>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hlinkClick r:id="rId2"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hlinkClick r:id="rId2" action="ppaction://hlinksldjump"/>
            <a:extLst>
              <a:ext uri="{FF2B5EF4-FFF2-40B4-BE49-F238E27FC236}">
                <a16:creationId xmlns:a16="http://schemas.microsoft.com/office/drawing/2014/main" id="{B2DCAB83-86E1-D22D-9FF2-6C9559ACF1ED}"/>
              </a:ext>
            </a:extLst>
          </p:cNvPr>
          <p:cNvSpPr/>
          <p:nvPr/>
        </p:nvSpPr>
        <p:spPr>
          <a:xfrm>
            <a:off x="10119166" y="3286163"/>
            <a:ext cx="5266884"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hlinkClick r:id="rId3" action="ppaction://hlinksldjump"/>
            <a:extLst>
              <a:ext uri="{FF2B5EF4-FFF2-40B4-BE49-F238E27FC236}">
                <a16:creationId xmlns:a16="http://schemas.microsoft.com/office/drawing/2014/main" id="{FEACBD8F-4D00-1C8E-3FC5-09051B6030E9}"/>
              </a:ext>
            </a:extLst>
          </p:cNvPr>
          <p:cNvSpPr/>
          <p:nvPr/>
        </p:nvSpPr>
        <p:spPr>
          <a:xfrm>
            <a:off x="10183215" y="8975757"/>
            <a:ext cx="352643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5" name="object 5"/>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11</a:t>
            </a:r>
            <a:endParaRPr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12</a:t>
            </a:r>
            <a:endParaRPr sz="2600" dirty="0">
              <a:latin typeface="Barlow"/>
              <a:cs typeface="Barlow"/>
            </a:endParaRPr>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13</a:t>
            </a:r>
            <a:endParaRPr lang="en-US" sz="2600" dirty="0">
              <a:latin typeface="Barlow"/>
              <a:cs typeface="Barlow"/>
            </a:endParaRPr>
          </a:p>
        </p:txBody>
      </p:sp>
      <p:sp>
        <p:nvSpPr>
          <p:cNvPr id="9" name="object 9"/>
          <p:cNvSpPr txBox="1"/>
          <p:nvPr/>
        </p:nvSpPr>
        <p:spPr>
          <a:xfrm>
            <a:off x="6059005" y="181452"/>
            <a:ext cx="7986395" cy="591185"/>
          </a:xfrm>
          <a:prstGeom prst="rect">
            <a:avLst/>
          </a:prstGeom>
        </p:spPr>
        <p:txBody>
          <a:bodyPr vert="horz" wrap="square" lIns="0" tIns="13970" rIns="0" bIns="0" rtlCol="0">
            <a:spAutoFit/>
          </a:bodyPr>
          <a:lstStyle/>
          <a:p>
            <a:pPr marL="12700">
              <a:lnSpc>
                <a:spcPct val="100000"/>
              </a:lnSpc>
              <a:spcBef>
                <a:spcPts val="110"/>
              </a:spcBef>
            </a:pPr>
            <a:r>
              <a:rPr sz="3700" b="1" dirty="0">
                <a:solidFill>
                  <a:srgbClr val="FFFFFF"/>
                </a:solidFill>
                <a:latin typeface="Barlow"/>
                <a:cs typeface="Barlow"/>
              </a:rPr>
              <a:t>Crafting</a:t>
            </a:r>
            <a:r>
              <a:rPr sz="3700" b="1" spc="-125" dirty="0">
                <a:solidFill>
                  <a:srgbClr val="FFFFFF"/>
                </a:solidFill>
                <a:latin typeface="Barlow"/>
                <a:cs typeface="Barlow"/>
              </a:rPr>
              <a:t> </a:t>
            </a:r>
            <a:r>
              <a:rPr sz="3700" b="1" spc="-10" dirty="0">
                <a:solidFill>
                  <a:srgbClr val="FFFFFF"/>
                </a:solidFill>
                <a:latin typeface="Barlow"/>
                <a:cs typeface="Barlow"/>
              </a:rPr>
              <a:t>Effective</a:t>
            </a:r>
            <a:r>
              <a:rPr sz="3700" b="1" spc="-120" dirty="0">
                <a:solidFill>
                  <a:srgbClr val="FFFFFF"/>
                </a:solidFill>
                <a:latin typeface="Barlow"/>
                <a:cs typeface="Barlow"/>
              </a:rPr>
              <a:t> </a:t>
            </a:r>
            <a:r>
              <a:rPr sz="3700" b="1" dirty="0">
                <a:solidFill>
                  <a:srgbClr val="FFFFFF"/>
                </a:solidFill>
                <a:latin typeface="Barlow"/>
                <a:cs typeface="Barlow"/>
              </a:rPr>
              <a:t>Research</a:t>
            </a:r>
            <a:r>
              <a:rPr sz="3700" b="1" spc="-120" dirty="0">
                <a:solidFill>
                  <a:srgbClr val="FFFFFF"/>
                </a:solidFill>
                <a:latin typeface="Barlow"/>
                <a:cs typeface="Barlow"/>
              </a:rPr>
              <a:t> </a:t>
            </a:r>
            <a:r>
              <a:rPr sz="3700" b="1" spc="-10" dirty="0">
                <a:solidFill>
                  <a:srgbClr val="FFFFFF"/>
                </a:solidFill>
                <a:latin typeface="Barlow"/>
                <a:cs typeface="Barlow"/>
              </a:rPr>
              <a:t>Questions</a:t>
            </a:r>
            <a:endParaRPr sz="3700">
              <a:latin typeface="Barlow"/>
              <a:cs typeface="Barlow"/>
            </a:endParaRPr>
          </a:p>
        </p:txBody>
      </p:sp>
      <p:sp>
        <p:nvSpPr>
          <p:cNvPr id="10" name="object 10" descr="$PPTXTitle"/>
          <p:cNvSpPr txBox="1">
            <a:spLocks noGrp="1"/>
          </p:cNvSpPr>
          <p:nvPr>
            <p:ph type="title"/>
          </p:nvPr>
        </p:nvSpPr>
        <p:spPr>
          <a:xfrm>
            <a:off x="5460760" y="158934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4"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mc:AlternateContent xmlns:mc="http://schemas.openxmlformats.org/markup-compatibility/2006" xmlns:p14="http://schemas.microsoft.com/office/powerpoint/2010/main">
        <mc:Choice Requires="p14">
          <p:contentPart p14:bwMode="auto" r:id="rId7">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9"/>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3867050"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9747250" y="3495694"/>
            <a:ext cx="390816" cy="57403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2" name="Rectangle 21">
            <a:hlinkClick r:id="rId10"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11"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hlinkClick r:id="rId12"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13" action="ppaction://hlinksldjump"/>
            <a:extLst>
              <a:ext uri="{FF2B5EF4-FFF2-40B4-BE49-F238E27FC236}">
                <a16:creationId xmlns:a16="http://schemas.microsoft.com/office/drawing/2014/main" id="{51FECEC2-3314-03E6-D31F-BE474DF68D4A}"/>
              </a:ext>
            </a:extLst>
          </p:cNvPr>
          <p:cNvSpPr/>
          <p:nvPr/>
        </p:nvSpPr>
        <p:spPr>
          <a:xfrm>
            <a:off x="10166599" y="439166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hlinkClick r:id="rId14" action="ppaction://hlinksldjump"/>
            <a:extLst>
              <a:ext uri="{FF2B5EF4-FFF2-40B4-BE49-F238E27FC236}">
                <a16:creationId xmlns:a16="http://schemas.microsoft.com/office/drawing/2014/main" id="{957F20B8-A2E1-53B5-D4DD-0C1810350096}"/>
              </a:ext>
            </a:extLst>
          </p:cNvPr>
          <p:cNvSpPr/>
          <p:nvPr/>
        </p:nvSpPr>
        <p:spPr>
          <a:xfrm>
            <a:off x="10169701" y="5575354"/>
            <a:ext cx="475914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hlinkClick r:id="rId15" action="ppaction://hlinksldjump"/>
            <a:extLst>
              <a:ext uri="{FF2B5EF4-FFF2-40B4-BE49-F238E27FC236}">
                <a16:creationId xmlns:a16="http://schemas.microsoft.com/office/drawing/2014/main" id="{0F642E1E-C33B-B68A-55C1-0A728C16986B}"/>
              </a:ext>
            </a:extLst>
          </p:cNvPr>
          <p:cNvSpPr/>
          <p:nvPr/>
        </p:nvSpPr>
        <p:spPr>
          <a:xfrm>
            <a:off x="10183215" y="6705199"/>
            <a:ext cx="676544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hlinkClick r:id="rId16" action="ppaction://hlinksldjump"/>
            <a:extLst>
              <a:ext uri="{FF2B5EF4-FFF2-40B4-BE49-F238E27FC236}">
                <a16:creationId xmlns:a16="http://schemas.microsoft.com/office/drawing/2014/main" id="{FDEDDA30-0403-37DF-0FA2-570FB915E064}"/>
              </a:ext>
            </a:extLst>
          </p:cNvPr>
          <p:cNvSpPr/>
          <p:nvPr/>
        </p:nvSpPr>
        <p:spPr>
          <a:xfrm>
            <a:off x="10141876" y="7870260"/>
            <a:ext cx="475914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A blue and white logo&#10;&#10;AI-generated content may be incorrect.">
            <a:extLst>
              <a:ext uri="{FF2B5EF4-FFF2-40B4-BE49-F238E27FC236}">
                <a16:creationId xmlns:a16="http://schemas.microsoft.com/office/drawing/2014/main" id="{54664051-D0F0-56D1-0216-3E5F4A7DF345}"/>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grpSp>
        <p:nvGrpSpPr>
          <p:cNvPr id="4" name="object 4"/>
          <p:cNvGrpSpPr/>
          <p:nvPr/>
        </p:nvGrpSpPr>
        <p:grpSpPr>
          <a:xfrm>
            <a:off x="628246" y="2544422"/>
            <a:ext cx="3030855" cy="2273300"/>
            <a:chOff x="628246" y="2544422"/>
            <a:chExt cx="3030855" cy="2273300"/>
          </a:xfrm>
        </p:grpSpPr>
        <p:pic>
          <p:nvPicPr>
            <p:cNvPr id="5" name="object 5"/>
            <p:cNvPicPr/>
            <p:nvPr/>
          </p:nvPicPr>
          <p:blipFill>
            <a:blip r:embed="rId2" cstate="print"/>
            <a:stretch>
              <a:fillRect/>
            </a:stretch>
          </p:blipFill>
          <p:spPr>
            <a:xfrm>
              <a:off x="637279" y="2553443"/>
              <a:ext cx="3012594" cy="2254772"/>
            </a:xfrm>
            <a:prstGeom prst="rect">
              <a:avLst/>
            </a:prstGeom>
          </p:spPr>
        </p:pic>
        <p:sp>
          <p:nvSpPr>
            <p:cNvPr id="6" name="object 6"/>
            <p:cNvSpPr/>
            <p:nvPr/>
          </p:nvSpPr>
          <p:spPr>
            <a:xfrm>
              <a:off x="637267" y="2553443"/>
              <a:ext cx="3013075" cy="2254885"/>
            </a:xfrm>
            <a:custGeom>
              <a:avLst/>
              <a:gdLst/>
              <a:ahLst/>
              <a:cxnLst/>
              <a:rect l="l" t="t" r="r" b="b"/>
              <a:pathLst>
                <a:path w="3013075" h="2254885">
                  <a:moveTo>
                    <a:pt x="144309" y="0"/>
                  </a:moveTo>
                  <a:lnTo>
                    <a:pt x="98699" y="7356"/>
                  </a:lnTo>
                  <a:lnTo>
                    <a:pt x="59084" y="27842"/>
                  </a:lnTo>
                  <a:lnTo>
                    <a:pt x="27845" y="59080"/>
                  </a:lnTo>
                  <a:lnTo>
                    <a:pt x="7357" y="98695"/>
                  </a:lnTo>
                  <a:lnTo>
                    <a:pt x="0" y="144309"/>
                  </a:lnTo>
                  <a:lnTo>
                    <a:pt x="0" y="2110469"/>
                  </a:lnTo>
                  <a:lnTo>
                    <a:pt x="7357" y="2156079"/>
                  </a:lnTo>
                  <a:lnTo>
                    <a:pt x="27845" y="2195690"/>
                  </a:lnTo>
                  <a:lnTo>
                    <a:pt x="59084" y="2226927"/>
                  </a:lnTo>
                  <a:lnTo>
                    <a:pt x="98699" y="2247412"/>
                  </a:lnTo>
                  <a:lnTo>
                    <a:pt x="144309" y="2254769"/>
                  </a:lnTo>
                  <a:lnTo>
                    <a:pt x="2868300" y="2254769"/>
                  </a:lnTo>
                  <a:lnTo>
                    <a:pt x="2913910" y="2247412"/>
                  </a:lnTo>
                  <a:lnTo>
                    <a:pt x="2953524" y="2226927"/>
                  </a:lnTo>
                  <a:lnTo>
                    <a:pt x="2984764" y="2195690"/>
                  </a:lnTo>
                  <a:lnTo>
                    <a:pt x="3005252" y="2156079"/>
                  </a:lnTo>
                  <a:lnTo>
                    <a:pt x="3012609" y="2110469"/>
                  </a:lnTo>
                  <a:lnTo>
                    <a:pt x="3012609" y="144309"/>
                  </a:lnTo>
                  <a:lnTo>
                    <a:pt x="3005252" y="98695"/>
                  </a:lnTo>
                  <a:lnTo>
                    <a:pt x="2984764" y="59080"/>
                  </a:lnTo>
                  <a:lnTo>
                    <a:pt x="2953524" y="27842"/>
                  </a:lnTo>
                  <a:lnTo>
                    <a:pt x="2913910" y="7356"/>
                  </a:lnTo>
                  <a:lnTo>
                    <a:pt x="2868300" y="0"/>
                  </a:lnTo>
                  <a:lnTo>
                    <a:pt x="144309" y="0"/>
                  </a:lnTo>
                  <a:close/>
                </a:path>
              </a:pathLst>
            </a:custGeom>
            <a:ln w="18041">
              <a:solidFill>
                <a:srgbClr val="306CB5"/>
              </a:solidFill>
            </a:ln>
          </p:spPr>
          <p:txBody>
            <a:bodyPr wrap="square" lIns="0" tIns="0" rIns="0" bIns="0" rtlCol="0"/>
            <a:lstStyle/>
            <a:p>
              <a:endParaRPr/>
            </a:p>
          </p:txBody>
        </p:sp>
      </p:grpSp>
      <p:sp>
        <p:nvSpPr>
          <p:cNvPr id="7" name="object 7"/>
          <p:cNvSpPr txBox="1"/>
          <p:nvPr/>
        </p:nvSpPr>
        <p:spPr>
          <a:xfrm>
            <a:off x="615553" y="4835949"/>
            <a:ext cx="2399030" cy="151130"/>
          </a:xfrm>
          <a:prstGeom prst="rect">
            <a:avLst/>
          </a:prstGeom>
        </p:spPr>
        <p:txBody>
          <a:bodyPr vert="horz" wrap="square" lIns="0" tIns="15875" rIns="0" bIns="0" rtlCol="0">
            <a:spAutoFit/>
          </a:bodyPr>
          <a:lstStyle/>
          <a:p>
            <a:pPr marL="12700">
              <a:lnSpc>
                <a:spcPct val="100000"/>
              </a:lnSpc>
              <a:spcBef>
                <a:spcPts val="125"/>
              </a:spcBef>
            </a:pPr>
            <a:r>
              <a:rPr sz="800" dirty="0">
                <a:latin typeface="Barlow"/>
                <a:cs typeface="Barlow"/>
              </a:rPr>
              <a:t>©</a:t>
            </a:r>
            <a:r>
              <a:rPr sz="800" spc="90" dirty="0">
                <a:latin typeface="Barlow"/>
                <a:cs typeface="Barlow"/>
              </a:rPr>
              <a:t> </a:t>
            </a:r>
            <a:r>
              <a:rPr sz="800" dirty="0">
                <a:latin typeface="Barlow"/>
                <a:cs typeface="Barlow"/>
              </a:rPr>
              <a:t>krisanapong</a:t>
            </a:r>
            <a:r>
              <a:rPr sz="800" spc="90" dirty="0">
                <a:latin typeface="Barlow"/>
                <a:cs typeface="Barlow"/>
              </a:rPr>
              <a:t> </a:t>
            </a:r>
            <a:r>
              <a:rPr sz="800" dirty="0">
                <a:latin typeface="Barlow"/>
                <a:cs typeface="Barlow"/>
              </a:rPr>
              <a:t>detraphiphat</a:t>
            </a:r>
            <a:r>
              <a:rPr sz="800" spc="90" dirty="0">
                <a:latin typeface="Barlow"/>
                <a:cs typeface="Barlow"/>
              </a:rPr>
              <a:t> </a:t>
            </a:r>
            <a:r>
              <a:rPr sz="800" dirty="0">
                <a:latin typeface="Barlow"/>
                <a:cs typeface="Barlow"/>
              </a:rPr>
              <a:t>—Moment/Getty</a:t>
            </a:r>
            <a:r>
              <a:rPr sz="800" spc="90" dirty="0">
                <a:latin typeface="Barlow"/>
                <a:cs typeface="Barlow"/>
              </a:rPr>
              <a:t> </a:t>
            </a:r>
            <a:r>
              <a:rPr sz="800" spc="-10" dirty="0">
                <a:latin typeface="Barlow"/>
                <a:cs typeface="Barlow"/>
              </a:rPr>
              <a:t>Images</a:t>
            </a:r>
            <a:endParaRPr sz="800">
              <a:latin typeface="Barlow"/>
              <a:cs typeface="Barlow"/>
            </a:endParaRP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3"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149475"/>
            <a:ext cx="14173200" cy="4814651"/>
          </a:xfrm>
          <a:prstGeom prst="rect">
            <a:avLst/>
          </a:prstGeom>
          <a:noFill/>
        </p:spPr>
        <p:txBody>
          <a:bodyPr wrap="square">
            <a:spAutoFit/>
          </a:bodyPr>
          <a:lstStyle/>
          <a:p>
            <a:pPr marR="5080">
              <a:lnSpc>
                <a:spcPct val="157500"/>
              </a:lnSpc>
              <a:spcBef>
                <a:spcPts val="2050"/>
              </a:spcBef>
            </a:pPr>
            <a:r>
              <a:rPr lang="en-US" sz="4000" dirty="0">
                <a:latin typeface="Barlow"/>
                <a:cs typeface="Barlow"/>
              </a:rPr>
              <a:t>This</a:t>
            </a:r>
            <a:r>
              <a:rPr lang="en-US" sz="4000" spc="-120" dirty="0">
                <a:latin typeface="Barlow"/>
                <a:cs typeface="Barlow"/>
              </a:rPr>
              <a:t> </a:t>
            </a:r>
            <a:r>
              <a:rPr lang="en-US" sz="4000" dirty="0">
                <a:latin typeface="Barlow"/>
                <a:cs typeface="Barlow"/>
              </a:rPr>
              <a:t>Academic</a:t>
            </a:r>
            <a:r>
              <a:rPr lang="en-US" sz="4000" spc="-120" dirty="0">
                <a:latin typeface="Barlow"/>
                <a:cs typeface="Barlow"/>
              </a:rPr>
              <a:t> </a:t>
            </a:r>
            <a:r>
              <a:rPr lang="en-US" sz="4000" spc="-30" dirty="0">
                <a:latin typeface="Barlow"/>
                <a:cs typeface="Barlow"/>
              </a:rPr>
              <a:t>Toolkit</a:t>
            </a:r>
            <a:r>
              <a:rPr lang="en-US" sz="4000" spc="-120" dirty="0">
                <a:latin typeface="Barlow"/>
                <a:cs typeface="Barlow"/>
              </a:rPr>
              <a:t> </a:t>
            </a:r>
            <a:r>
              <a:rPr lang="en-US" sz="4000" dirty="0">
                <a:latin typeface="Barlow"/>
                <a:cs typeface="Barlow"/>
              </a:rPr>
              <a:t>provides</a:t>
            </a:r>
            <a:r>
              <a:rPr lang="en-US" sz="4000" spc="-120" dirty="0">
                <a:latin typeface="Barlow"/>
                <a:cs typeface="Barlow"/>
              </a:rPr>
              <a:t> </a:t>
            </a:r>
            <a:r>
              <a:rPr lang="en-US" sz="4000" dirty="0">
                <a:latin typeface="Barlow"/>
                <a:cs typeface="Barlow"/>
              </a:rPr>
              <a:t>strategies</a:t>
            </a:r>
            <a:r>
              <a:rPr lang="en-US" sz="4000" spc="-120" dirty="0">
                <a:latin typeface="Barlow"/>
                <a:cs typeface="Barlow"/>
              </a:rPr>
              <a:t> </a:t>
            </a:r>
            <a:r>
              <a:rPr lang="en-US" sz="4000" dirty="0">
                <a:latin typeface="Barlow"/>
                <a:cs typeface="Barlow"/>
              </a:rPr>
              <a:t>and</a:t>
            </a:r>
            <a:r>
              <a:rPr lang="en-US" sz="4000" spc="-120" dirty="0">
                <a:latin typeface="Barlow"/>
                <a:cs typeface="Barlow"/>
              </a:rPr>
              <a:t> </a:t>
            </a:r>
            <a:r>
              <a:rPr lang="en-US" sz="4000" dirty="0">
                <a:latin typeface="Barlow"/>
                <a:cs typeface="Barlow"/>
              </a:rPr>
              <a:t>tools</a:t>
            </a:r>
            <a:r>
              <a:rPr lang="en-US" sz="4000" spc="-120" dirty="0">
                <a:latin typeface="Barlow"/>
                <a:cs typeface="Barlow"/>
              </a:rPr>
              <a:t> </a:t>
            </a:r>
            <a:r>
              <a:rPr lang="en-US" sz="4000" spc="-25" dirty="0">
                <a:latin typeface="Barlow"/>
                <a:cs typeface="Barlow"/>
              </a:rPr>
              <a:t>to </a:t>
            </a:r>
            <a:r>
              <a:rPr lang="en-US" sz="4000" spc="-20" dirty="0">
                <a:latin typeface="Barlow"/>
                <a:cs typeface="Barlow"/>
              </a:rPr>
              <a:t>formulate</a:t>
            </a:r>
            <a:r>
              <a:rPr lang="en-US" sz="4000" spc="-165" dirty="0">
                <a:latin typeface="Barlow"/>
                <a:cs typeface="Barlow"/>
              </a:rPr>
              <a:t> </a:t>
            </a:r>
            <a:r>
              <a:rPr lang="en-US" sz="4000" dirty="0">
                <a:latin typeface="Barlow"/>
                <a:cs typeface="Barlow"/>
              </a:rPr>
              <a:t>clear,</a:t>
            </a:r>
            <a:r>
              <a:rPr lang="en-US" sz="4000" spc="-160" dirty="0">
                <a:latin typeface="Barlow"/>
                <a:cs typeface="Barlow"/>
              </a:rPr>
              <a:t> </a:t>
            </a:r>
            <a:r>
              <a:rPr lang="en-US" sz="4000" spc="-10" dirty="0">
                <a:latin typeface="Barlow"/>
                <a:cs typeface="Barlow"/>
              </a:rPr>
              <a:t>focused,</a:t>
            </a:r>
            <a:r>
              <a:rPr lang="en-US" sz="4000" spc="-165" dirty="0">
                <a:latin typeface="Barlow"/>
                <a:cs typeface="Barlow"/>
              </a:rPr>
              <a:t> </a:t>
            </a:r>
            <a:r>
              <a:rPr lang="en-US" sz="4000" dirty="0">
                <a:latin typeface="Barlow"/>
                <a:cs typeface="Barlow"/>
              </a:rPr>
              <a:t>and</a:t>
            </a:r>
            <a:r>
              <a:rPr lang="en-US" sz="4000" spc="-160" dirty="0">
                <a:latin typeface="Barlow"/>
                <a:cs typeface="Barlow"/>
              </a:rPr>
              <a:t> </a:t>
            </a:r>
            <a:r>
              <a:rPr lang="en-US" sz="4000" dirty="0">
                <a:latin typeface="Barlow"/>
                <a:cs typeface="Barlow"/>
              </a:rPr>
              <a:t>researchable</a:t>
            </a:r>
            <a:r>
              <a:rPr lang="en-US" sz="4000" spc="-160" dirty="0">
                <a:latin typeface="Barlow"/>
                <a:cs typeface="Barlow"/>
              </a:rPr>
              <a:t> </a:t>
            </a:r>
            <a:r>
              <a:rPr lang="en-US" sz="4000" dirty="0">
                <a:latin typeface="Barlow"/>
                <a:cs typeface="Barlow"/>
              </a:rPr>
              <a:t>questions</a:t>
            </a:r>
            <a:r>
              <a:rPr lang="en-US" sz="4000" spc="-165" dirty="0">
                <a:latin typeface="Barlow"/>
                <a:cs typeface="Barlow"/>
              </a:rPr>
              <a:t> </a:t>
            </a:r>
            <a:r>
              <a:rPr lang="en-US" sz="4000" spc="-10" dirty="0">
                <a:latin typeface="Barlow"/>
                <a:cs typeface="Barlow"/>
              </a:rPr>
              <a:t>across </a:t>
            </a:r>
            <a:r>
              <a:rPr lang="en-US" sz="4000" dirty="0">
                <a:latin typeface="Barlow"/>
                <a:cs typeface="Barlow"/>
              </a:rPr>
              <a:t>various</a:t>
            </a:r>
            <a:r>
              <a:rPr lang="en-US" sz="4000" spc="-110" dirty="0">
                <a:latin typeface="Barlow"/>
                <a:cs typeface="Barlow"/>
              </a:rPr>
              <a:t> </a:t>
            </a:r>
            <a:r>
              <a:rPr lang="en-US" sz="4000" dirty="0">
                <a:latin typeface="Barlow"/>
                <a:cs typeface="Barlow"/>
              </a:rPr>
              <a:t>disciplines.</a:t>
            </a:r>
            <a:r>
              <a:rPr lang="en-US" sz="4000" spc="-110" dirty="0">
                <a:latin typeface="Barlow"/>
                <a:cs typeface="Barlow"/>
              </a:rPr>
              <a:t> </a:t>
            </a:r>
            <a:r>
              <a:rPr lang="en-US" sz="4000" dirty="0">
                <a:latin typeface="Barlow"/>
                <a:cs typeface="Barlow"/>
              </a:rPr>
              <a:t>By</a:t>
            </a:r>
            <a:r>
              <a:rPr lang="en-US" sz="4000" spc="-110" dirty="0">
                <a:latin typeface="Barlow"/>
                <a:cs typeface="Barlow"/>
              </a:rPr>
              <a:t> </a:t>
            </a:r>
            <a:r>
              <a:rPr lang="en-US" sz="4000" spc="-25" dirty="0">
                <a:latin typeface="Barlow"/>
                <a:cs typeface="Barlow"/>
              </a:rPr>
              <a:t>following</a:t>
            </a:r>
            <a:r>
              <a:rPr lang="en-US" sz="4000" spc="-110" dirty="0">
                <a:latin typeface="Barlow"/>
                <a:cs typeface="Barlow"/>
              </a:rPr>
              <a:t> </a:t>
            </a:r>
            <a:r>
              <a:rPr lang="en-US" sz="4000" dirty="0">
                <a:latin typeface="Barlow"/>
                <a:cs typeface="Barlow"/>
              </a:rPr>
              <a:t>this</a:t>
            </a:r>
            <a:r>
              <a:rPr lang="en-US" sz="4000" spc="-105" dirty="0">
                <a:latin typeface="Barlow"/>
                <a:cs typeface="Barlow"/>
              </a:rPr>
              <a:t> </a:t>
            </a:r>
            <a:r>
              <a:rPr lang="en-US" sz="4000" dirty="0">
                <a:latin typeface="Barlow"/>
                <a:cs typeface="Barlow"/>
              </a:rPr>
              <a:t>guide,</a:t>
            </a:r>
            <a:r>
              <a:rPr lang="en-US" sz="4000" spc="-110" dirty="0">
                <a:latin typeface="Barlow"/>
                <a:cs typeface="Barlow"/>
              </a:rPr>
              <a:t> </a:t>
            </a:r>
            <a:r>
              <a:rPr lang="en-US" sz="4000" dirty="0">
                <a:latin typeface="Barlow"/>
                <a:cs typeface="Barlow"/>
              </a:rPr>
              <a:t>you’ll</a:t>
            </a:r>
            <a:r>
              <a:rPr lang="en-US" sz="4000" spc="-110" dirty="0">
                <a:latin typeface="Barlow"/>
                <a:cs typeface="Barlow"/>
              </a:rPr>
              <a:t> </a:t>
            </a:r>
            <a:r>
              <a:rPr lang="en-US" sz="4000" spc="-10" dirty="0">
                <a:latin typeface="Barlow"/>
                <a:cs typeface="Barlow"/>
              </a:rPr>
              <a:t>develop meaningful</a:t>
            </a:r>
            <a:r>
              <a:rPr lang="en-US" sz="4000" spc="-130" dirty="0">
                <a:latin typeface="Barlow"/>
                <a:cs typeface="Barlow"/>
              </a:rPr>
              <a:t> </a:t>
            </a:r>
            <a:r>
              <a:rPr lang="en-US" sz="4000" dirty="0">
                <a:latin typeface="Barlow"/>
                <a:cs typeface="Barlow"/>
              </a:rPr>
              <a:t>research</a:t>
            </a:r>
            <a:r>
              <a:rPr lang="en-US" sz="4000" spc="-114" dirty="0">
                <a:latin typeface="Barlow"/>
                <a:cs typeface="Barlow"/>
              </a:rPr>
              <a:t> </a:t>
            </a:r>
            <a:r>
              <a:rPr lang="en-US" sz="4000" dirty="0">
                <a:latin typeface="Barlow"/>
                <a:cs typeface="Barlow"/>
              </a:rPr>
              <a:t>questions</a:t>
            </a:r>
            <a:r>
              <a:rPr lang="en-US" sz="4000" spc="-114" dirty="0">
                <a:latin typeface="Barlow"/>
                <a:cs typeface="Barlow"/>
              </a:rPr>
              <a:t> </a:t>
            </a:r>
            <a:r>
              <a:rPr lang="en-US" sz="4000" dirty="0">
                <a:latin typeface="Barlow"/>
                <a:cs typeface="Barlow"/>
              </a:rPr>
              <a:t>that</a:t>
            </a:r>
            <a:r>
              <a:rPr lang="en-US" sz="4000" spc="-114" dirty="0">
                <a:latin typeface="Barlow"/>
                <a:cs typeface="Barlow"/>
              </a:rPr>
              <a:t> </a:t>
            </a:r>
            <a:r>
              <a:rPr lang="en-US" sz="4000" dirty="0">
                <a:latin typeface="Barlow"/>
                <a:cs typeface="Barlow"/>
              </a:rPr>
              <a:t>ensure</a:t>
            </a:r>
            <a:r>
              <a:rPr lang="en-US" sz="4000" spc="-120" dirty="0">
                <a:latin typeface="Barlow"/>
                <a:cs typeface="Barlow"/>
              </a:rPr>
              <a:t> </a:t>
            </a:r>
            <a:r>
              <a:rPr lang="en-US" sz="4000" dirty="0">
                <a:latin typeface="Barlow"/>
                <a:cs typeface="Barlow"/>
              </a:rPr>
              <a:t>a</a:t>
            </a:r>
            <a:r>
              <a:rPr lang="en-US" sz="4000" spc="-114" dirty="0">
                <a:latin typeface="Barlow"/>
                <a:cs typeface="Barlow"/>
              </a:rPr>
              <a:t> </a:t>
            </a:r>
            <a:r>
              <a:rPr lang="en-US" sz="4000" dirty="0">
                <a:latin typeface="Barlow"/>
                <a:cs typeface="Barlow"/>
              </a:rPr>
              <a:t>solid</a:t>
            </a:r>
            <a:r>
              <a:rPr lang="en-US" sz="4000" spc="-114" dirty="0">
                <a:latin typeface="Barlow"/>
                <a:cs typeface="Barlow"/>
              </a:rPr>
              <a:t> </a:t>
            </a:r>
            <a:r>
              <a:rPr lang="en-US" sz="4000" spc="-10" dirty="0">
                <a:latin typeface="Barlow"/>
                <a:cs typeface="Barlow"/>
              </a:rPr>
              <a:t>foundation </a:t>
            </a:r>
            <a:r>
              <a:rPr lang="en-US" sz="4000" spc="-20" dirty="0">
                <a:latin typeface="Barlow"/>
                <a:cs typeface="Barlow"/>
              </a:rPr>
              <a:t>for</a:t>
            </a:r>
            <a:r>
              <a:rPr lang="en-US" sz="4000" spc="-145" dirty="0">
                <a:latin typeface="Barlow"/>
                <a:cs typeface="Barlow"/>
              </a:rPr>
              <a:t> </a:t>
            </a:r>
            <a:r>
              <a:rPr lang="en-US" sz="4000" spc="-40" dirty="0">
                <a:latin typeface="Barlow"/>
                <a:cs typeface="Barlow"/>
              </a:rPr>
              <a:t>effective</a:t>
            </a:r>
            <a:r>
              <a:rPr lang="en-US" sz="4000" spc="-140" dirty="0">
                <a:latin typeface="Barlow"/>
                <a:cs typeface="Barlow"/>
              </a:rPr>
              <a:t> </a:t>
            </a:r>
            <a:r>
              <a:rPr lang="en-US" sz="4000" dirty="0">
                <a:latin typeface="Barlow"/>
                <a:cs typeface="Barlow"/>
              </a:rPr>
              <a:t>and</a:t>
            </a:r>
            <a:r>
              <a:rPr lang="en-US" sz="4000" spc="-145" dirty="0">
                <a:latin typeface="Barlow"/>
                <a:cs typeface="Barlow"/>
              </a:rPr>
              <a:t> </a:t>
            </a:r>
            <a:r>
              <a:rPr lang="en-US" sz="4000" spc="-10" dirty="0">
                <a:latin typeface="Barlow"/>
                <a:cs typeface="Barlow"/>
              </a:rPr>
              <a:t>focused</a:t>
            </a:r>
            <a:r>
              <a:rPr lang="en-US" sz="4000" spc="-140" dirty="0">
                <a:latin typeface="Barlow"/>
                <a:cs typeface="Barlow"/>
              </a:rPr>
              <a:t> </a:t>
            </a:r>
            <a:r>
              <a:rPr lang="en-US" sz="4000" dirty="0">
                <a:latin typeface="Barlow"/>
                <a:cs typeface="Barlow"/>
              </a:rPr>
              <a:t>research</a:t>
            </a:r>
            <a:r>
              <a:rPr lang="en-US" sz="4000" spc="-145" dirty="0">
                <a:latin typeface="Barlow"/>
                <a:cs typeface="Barlow"/>
              </a:rPr>
              <a:t> </a:t>
            </a:r>
            <a:r>
              <a:rPr lang="en-US" sz="4000" spc="-10" dirty="0">
                <a:latin typeface="Barlow"/>
                <a:cs typeface="Barlow"/>
              </a:rPr>
              <a:t>endeavors.</a:t>
            </a:r>
            <a:endParaRPr lang="en-US" sz="4000" dirty="0">
              <a:latin typeface="Barlow"/>
              <a:cs typeface="Barlow"/>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0283577" y="2487641"/>
            <a:ext cx="9149078" cy="72056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3" y="2481522"/>
            <a:ext cx="9149078" cy="7205632"/>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53241" y="2515248"/>
            <a:ext cx="8556625" cy="6841617"/>
          </a:xfrm>
          <a:prstGeom prst="rect">
            <a:avLst/>
          </a:prstGeom>
        </p:spPr>
        <p:txBody>
          <a:bodyPr vert="horz" wrap="square" lIns="0" tIns="194310" rIns="0" bIns="0" rtlCol="0">
            <a:spAutoFit/>
          </a:bodyPr>
          <a:lstStyle/>
          <a:p>
            <a:pPr marL="28575" algn="ctr">
              <a:lnSpc>
                <a:spcPct val="100000"/>
              </a:lnSpc>
              <a:spcBef>
                <a:spcPts val="1530"/>
              </a:spcBef>
            </a:pP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indent="-452438">
              <a:lnSpc>
                <a:spcPct val="100000"/>
              </a:lnSpc>
              <a:spcBef>
                <a:spcPts val="775"/>
              </a:spcBef>
              <a:buChar char="•"/>
            </a:pPr>
            <a:r>
              <a:rPr sz="3050" dirty="0">
                <a:latin typeface="Barlow"/>
                <a:cs typeface="Barlow"/>
              </a:rPr>
              <a:t>Considering assignment requirements</a:t>
            </a:r>
          </a:p>
          <a:p>
            <a:pPr marL="465138" indent="-452438">
              <a:lnSpc>
                <a:spcPct val="100000"/>
              </a:lnSpc>
              <a:spcBef>
                <a:spcPts val="1125"/>
              </a:spcBef>
              <a:buChar char="•"/>
            </a:pPr>
            <a:r>
              <a:rPr sz="3050" dirty="0">
                <a:latin typeface="Barlow"/>
                <a:cs typeface="Barlow"/>
              </a:rPr>
              <a:t>Establishing focus and specificity of research</a:t>
            </a:r>
          </a:p>
          <a:p>
            <a:pPr marL="465138" indent="-452438">
              <a:lnSpc>
                <a:spcPct val="100000"/>
              </a:lnSpc>
              <a:spcBef>
                <a:spcPts val="1120"/>
              </a:spcBef>
              <a:buChar char="•"/>
            </a:pPr>
            <a:r>
              <a:rPr sz="3050" dirty="0">
                <a:latin typeface="Barlow"/>
                <a:cs typeface="Barlow"/>
              </a:rPr>
              <a:t>Evaluating researchability and feasibility </a:t>
            </a:r>
            <a:br>
              <a:rPr lang="en-US" sz="3050" dirty="0">
                <a:latin typeface="Barlow"/>
                <a:cs typeface="Barlow"/>
              </a:rPr>
            </a:br>
            <a:r>
              <a:rPr sz="3050" dirty="0">
                <a:latin typeface="Barlow"/>
                <a:cs typeface="Barlow"/>
              </a:rPr>
              <a:t>of topics</a:t>
            </a:r>
          </a:p>
          <a:p>
            <a:pPr marL="465138" indent="-452438">
              <a:lnSpc>
                <a:spcPct val="100000"/>
              </a:lnSpc>
              <a:spcBef>
                <a:spcPts val="1120"/>
              </a:spcBef>
              <a:buChar char="•"/>
            </a:pPr>
            <a:r>
              <a:rPr sz="3050" dirty="0">
                <a:latin typeface="Barlow"/>
                <a:cs typeface="Barlow"/>
              </a:rPr>
              <a:t>Identifying target audience</a:t>
            </a:r>
          </a:p>
          <a:p>
            <a:pPr marL="465138" indent="-452438">
              <a:lnSpc>
                <a:spcPct val="100000"/>
              </a:lnSpc>
              <a:spcBef>
                <a:spcPts val="1125"/>
              </a:spcBef>
              <a:buChar char="•"/>
            </a:pPr>
            <a:r>
              <a:rPr sz="3050" dirty="0">
                <a:latin typeface="Barlow"/>
                <a:cs typeface="Barlow"/>
              </a:rPr>
              <a:t>Formulating precise research questions</a:t>
            </a:r>
          </a:p>
          <a:p>
            <a:pPr marL="465138" indent="-452438">
              <a:lnSpc>
                <a:spcPct val="100000"/>
              </a:lnSpc>
              <a:spcBef>
                <a:spcPts val="1120"/>
              </a:spcBef>
              <a:buChar char="•"/>
            </a:pPr>
            <a:r>
              <a:rPr sz="3050" dirty="0">
                <a:latin typeface="Barlow"/>
                <a:cs typeface="Barlow"/>
              </a:rPr>
              <a:t>Aligning with academic discourse conventions</a:t>
            </a:r>
          </a:p>
          <a:p>
            <a:pPr marL="465138" indent="-452438">
              <a:lnSpc>
                <a:spcPct val="100000"/>
              </a:lnSpc>
              <a:spcBef>
                <a:spcPts val="1125"/>
              </a:spcBef>
              <a:buChar char="•"/>
            </a:pPr>
            <a:r>
              <a:rPr sz="3050" dirty="0">
                <a:latin typeface="Barlow"/>
                <a:cs typeface="Barlow"/>
              </a:rPr>
              <a:t>Considering ethical implications of research</a:t>
            </a:r>
          </a:p>
          <a:p>
            <a:pPr marL="465138" indent="-452438">
              <a:lnSpc>
                <a:spcPct val="100000"/>
              </a:lnSpc>
              <a:spcBef>
                <a:spcPts val="1120"/>
              </a:spcBef>
              <a:buChar char="•"/>
            </a:pPr>
            <a:r>
              <a:rPr sz="3050" dirty="0">
                <a:latin typeface="Barlow"/>
                <a:cs typeface="Barlow"/>
              </a:rPr>
              <a:t>Understanding methodological approaches </a:t>
            </a:r>
            <a:br>
              <a:rPr lang="en-US" sz="3050" dirty="0">
                <a:latin typeface="Barlow"/>
                <a:cs typeface="Barlow"/>
              </a:rPr>
            </a:br>
            <a:r>
              <a:rPr sz="3050" dirty="0">
                <a:latin typeface="Barlow"/>
                <a:cs typeface="Barlow"/>
              </a:rPr>
              <a:t>to study</a:t>
            </a:r>
          </a:p>
        </p:txBody>
      </p:sp>
      <p:sp>
        <p:nvSpPr>
          <p:cNvPr id="8" name="object 8"/>
          <p:cNvSpPr txBox="1"/>
          <p:nvPr/>
        </p:nvSpPr>
        <p:spPr>
          <a:xfrm>
            <a:off x="10565513" y="2504777"/>
            <a:ext cx="8233409" cy="6838950"/>
          </a:xfrm>
          <a:prstGeom prst="rect">
            <a:avLst/>
          </a:prstGeom>
          <a:noFill/>
        </p:spPr>
        <p:txBody>
          <a:bodyPr vert="horz" wrap="square" lIns="0" tIns="194310" rIns="0" bIns="0" rtlCol="0">
            <a:spAutoFit/>
          </a:bodyPr>
          <a:lstStyle/>
          <a:p>
            <a:pPr marL="346710" algn="ctr">
              <a:lnSpc>
                <a:spcPct val="100000"/>
              </a:lnSpc>
              <a:spcBef>
                <a:spcPts val="1530"/>
              </a:spcBef>
            </a:pPr>
            <a:r>
              <a:rPr sz="5600" b="1" spc="-10" dirty="0">
                <a:latin typeface="Barlow"/>
                <a:cs typeface="Barlow"/>
              </a:rPr>
              <a:t>Resources</a:t>
            </a:r>
            <a:endParaRPr sz="5600" dirty="0">
              <a:latin typeface="Barlow"/>
              <a:cs typeface="Barlow"/>
            </a:endParaRPr>
          </a:p>
          <a:p>
            <a:pPr marL="465138" marR="714375" indent="-452438">
              <a:lnSpc>
                <a:spcPct val="117100"/>
              </a:lnSpc>
              <a:spcBef>
                <a:spcPts val="150"/>
              </a:spcBef>
              <a:buChar char="•"/>
            </a:pPr>
            <a:r>
              <a:rPr sz="3050" dirty="0">
                <a:latin typeface="Barlow"/>
              </a:rPr>
              <a:t>Use resources like </a:t>
            </a:r>
            <a:r>
              <a:rPr sz="3050" dirty="0">
                <a:solidFill>
                  <a:schemeClr val="accent1"/>
                </a:solidFill>
                <a:latin typeface="Barlow"/>
                <a:hlinkClick r:id="rId2">
                  <a:extLst>
                    <a:ext uri="{A12FA001-AC4F-418D-AE19-62706E023703}">
                      <ahyp:hlinkClr xmlns:ahyp="http://schemas.microsoft.com/office/drawing/2018/hyperlinkcolor" val="tx"/>
                    </a:ext>
                  </a:extLst>
                </a:hlinkClick>
              </a:rPr>
              <a:t>Britannica Academic</a:t>
            </a:r>
            <a:r>
              <a:rPr sz="3050" dirty="0">
                <a:latin typeface="Barlow"/>
                <a:hlinkClick r:id="rId2">
                  <a:extLst>
                    <a:ext uri="{A12FA001-AC4F-418D-AE19-62706E023703}">
                      <ahyp:hlinkClr xmlns:ahyp="http://schemas.microsoft.com/office/drawing/2018/hyperlinkcolor" val="tx"/>
                    </a:ext>
                  </a:extLst>
                </a:hlinkClick>
              </a:rPr>
              <a:t> </a:t>
            </a:r>
            <a:r>
              <a:rPr sz="3050" dirty="0">
                <a:latin typeface="Barlow"/>
              </a:rPr>
              <a:t>and faculty support.</a:t>
            </a:r>
          </a:p>
          <a:p>
            <a:pPr marL="465138" marR="1112520" indent="-452438">
              <a:lnSpc>
                <a:spcPct val="117100"/>
              </a:lnSpc>
              <a:spcBef>
                <a:spcPts val="495"/>
              </a:spcBef>
              <a:buChar char="•"/>
            </a:pPr>
            <a:r>
              <a:rPr sz="3050" dirty="0">
                <a:latin typeface="Barlow"/>
              </a:rPr>
              <a:t>Consult your university’s writing center or research support services.</a:t>
            </a:r>
          </a:p>
          <a:p>
            <a:pPr marL="465138" marR="1391285" indent="-452438">
              <a:lnSpc>
                <a:spcPct val="117100"/>
              </a:lnSpc>
              <a:spcBef>
                <a:spcPts val="500"/>
              </a:spcBef>
              <a:buChar char="•"/>
            </a:pPr>
            <a:r>
              <a:rPr sz="3050" dirty="0">
                <a:latin typeface="Barlow"/>
              </a:rPr>
              <a:t>Attend workshops on research question development.</a:t>
            </a:r>
          </a:p>
          <a:p>
            <a:pPr marL="465138" marR="5080" indent="-452438">
              <a:lnSpc>
                <a:spcPct val="117100"/>
              </a:lnSpc>
              <a:spcBef>
                <a:spcPts val="495"/>
              </a:spcBef>
              <a:buChar char="•"/>
            </a:pPr>
            <a:r>
              <a:rPr sz="3050" dirty="0">
                <a:latin typeface="Barlow"/>
              </a:rPr>
              <a:t>Explore online tutorials on academic writing and research methods.</a:t>
            </a:r>
          </a:p>
          <a:p>
            <a:pPr marL="465138" indent="-452438">
              <a:lnSpc>
                <a:spcPct val="100000"/>
              </a:lnSpc>
              <a:spcBef>
                <a:spcPts val="1120"/>
              </a:spcBef>
              <a:buChar char="•"/>
            </a:pPr>
            <a:r>
              <a:rPr sz="3050" dirty="0">
                <a:latin typeface="Barlow"/>
              </a:rPr>
              <a:t>Access discipline-specific databases.</a:t>
            </a:r>
          </a:p>
          <a:p>
            <a:pPr marL="465138" indent="-452438">
              <a:lnSpc>
                <a:spcPct val="100000"/>
              </a:lnSpc>
              <a:spcBef>
                <a:spcPts val="1125"/>
              </a:spcBef>
              <a:buChar char="•"/>
            </a:pPr>
            <a:r>
              <a:rPr sz="3050" dirty="0">
                <a:latin typeface="Barlow"/>
              </a:rPr>
              <a:t>Use citation management tools.</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3"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a:extLst>
              <a:ext uri="{FF2B5EF4-FFF2-40B4-BE49-F238E27FC236}">
                <a16:creationId xmlns:a16="http://schemas.microsoft.com/office/drawing/2014/main" id="{7ECD5EBD-5F12-4314-055D-E6CAA18ECC01}"/>
              </a:ext>
            </a:extLst>
          </p:cNvPr>
          <p:cNvSpPr/>
          <p:nvPr/>
        </p:nvSpPr>
        <p:spPr>
          <a:xfrm>
            <a:off x="13455087" y="3203679"/>
            <a:ext cx="6010909" cy="2230755"/>
          </a:xfrm>
          <a:prstGeom prst="roundRect">
            <a:avLst>
              <a:gd name="adj" fmla="val 8754"/>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0804525" cy="3703258"/>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spc="-25" dirty="0">
                <a:latin typeface="Barlow"/>
                <a:cs typeface="Barlow"/>
              </a:rPr>
              <a:t>1.</a:t>
            </a:r>
            <a:r>
              <a:rPr sz="5600" b="1" dirty="0">
                <a:latin typeface="Barlow"/>
                <a:cs typeface="Barlow"/>
              </a:rPr>
              <a:t>	Define</a:t>
            </a:r>
            <a:r>
              <a:rPr sz="5600" b="1" spc="-110" dirty="0">
                <a:latin typeface="Barlow"/>
                <a:cs typeface="Barlow"/>
              </a:rPr>
              <a:t> </a:t>
            </a:r>
            <a:r>
              <a:rPr sz="5600" b="1" dirty="0">
                <a:latin typeface="Barlow"/>
                <a:cs typeface="Barlow"/>
              </a:rPr>
              <a:t>and</a:t>
            </a:r>
            <a:r>
              <a:rPr sz="5600" b="1" spc="-105" dirty="0">
                <a:latin typeface="Barlow"/>
                <a:cs typeface="Barlow"/>
              </a:rPr>
              <a:t> </a:t>
            </a:r>
            <a:r>
              <a:rPr lang="en-US" sz="5600" b="1" dirty="0">
                <a:latin typeface="Barlow"/>
                <a:cs typeface="Barlow"/>
              </a:rPr>
              <a:t>E</a:t>
            </a:r>
            <a:r>
              <a:rPr sz="5600" b="1" dirty="0">
                <a:latin typeface="Barlow"/>
                <a:cs typeface="Barlow"/>
              </a:rPr>
              <a:t>xplore</a:t>
            </a:r>
            <a:r>
              <a:rPr sz="5600" b="1" spc="-105" dirty="0">
                <a:latin typeface="Barlow"/>
                <a:cs typeface="Barlow"/>
              </a:rPr>
              <a:t> </a:t>
            </a:r>
            <a:r>
              <a:rPr sz="5600" b="1" dirty="0">
                <a:latin typeface="Barlow"/>
                <a:cs typeface="Barlow"/>
              </a:rPr>
              <a:t>the</a:t>
            </a:r>
            <a:r>
              <a:rPr sz="5600" b="1" spc="-105" dirty="0">
                <a:latin typeface="Barlow"/>
                <a:cs typeface="Barlow"/>
              </a:rPr>
              <a:t> </a:t>
            </a:r>
            <a:r>
              <a:rPr lang="en-US" sz="5600" b="1" spc="-10" dirty="0">
                <a:latin typeface="Barlow"/>
                <a:cs typeface="Barlow"/>
              </a:rPr>
              <a:t>T</a:t>
            </a:r>
            <a:r>
              <a:rPr sz="5600" b="1" spc="-10" dirty="0">
                <a:latin typeface="Barlow"/>
                <a:cs typeface="Barlow"/>
              </a:rPr>
              <a:t>opic</a:t>
            </a:r>
            <a:endParaRPr sz="5600" dirty="0">
              <a:latin typeface="Barlow"/>
              <a:cs typeface="Barlow"/>
            </a:endParaRPr>
          </a:p>
          <a:p>
            <a:pPr marL="1352550" marR="933450" indent="10160">
              <a:lnSpc>
                <a:spcPct val="130000"/>
              </a:lnSpc>
              <a:spcBef>
                <a:spcPts val="1800"/>
              </a:spcBef>
            </a:pPr>
            <a:r>
              <a:rPr sz="3050" spc="-35" dirty="0">
                <a:latin typeface="Barlow"/>
                <a:cs typeface="Barlow"/>
              </a:rPr>
              <a:t>Brainstorm</a:t>
            </a:r>
            <a:r>
              <a:rPr sz="3050" spc="-90" dirty="0">
                <a:latin typeface="Barlow"/>
                <a:cs typeface="Barlow"/>
              </a:rPr>
              <a:t> </a:t>
            </a:r>
            <a:r>
              <a:rPr sz="3050" spc="-35" dirty="0">
                <a:latin typeface="Barlow"/>
                <a:cs typeface="Barlow"/>
              </a:rPr>
              <a:t>keywords</a:t>
            </a:r>
            <a:r>
              <a:rPr sz="3050" spc="-85" dirty="0">
                <a:latin typeface="Barlow"/>
                <a:cs typeface="Barlow"/>
              </a:rPr>
              <a:t> </a:t>
            </a:r>
            <a:r>
              <a:rPr sz="3050" dirty="0">
                <a:latin typeface="Barlow"/>
                <a:cs typeface="Barlow"/>
              </a:rPr>
              <a:t>and</a:t>
            </a:r>
            <a:r>
              <a:rPr sz="3050" spc="-90" dirty="0">
                <a:latin typeface="Barlow"/>
                <a:cs typeface="Barlow"/>
              </a:rPr>
              <a:t> </a:t>
            </a:r>
            <a:r>
              <a:rPr sz="3050" spc="-30" dirty="0">
                <a:latin typeface="Barlow"/>
                <a:cs typeface="Barlow"/>
              </a:rPr>
              <a:t>concepts</a:t>
            </a:r>
            <a:r>
              <a:rPr sz="3050" spc="-85" dirty="0">
                <a:latin typeface="Barlow"/>
                <a:cs typeface="Barlow"/>
              </a:rPr>
              <a:t> </a:t>
            </a:r>
            <a:r>
              <a:rPr sz="3050" spc="-25" dirty="0">
                <a:latin typeface="Barlow"/>
                <a:cs typeface="Barlow"/>
              </a:rPr>
              <a:t>associated</a:t>
            </a:r>
            <a:r>
              <a:rPr sz="3050" spc="-85" dirty="0">
                <a:latin typeface="Barlow"/>
                <a:cs typeface="Barlow"/>
              </a:rPr>
              <a:t> </a:t>
            </a:r>
            <a:r>
              <a:rPr sz="3050" spc="-20" dirty="0">
                <a:latin typeface="Barlow"/>
                <a:cs typeface="Barlow"/>
              </a:rPr>
              <a:t>with your</a:t>
            </a:r>
            <a:r>
              <a:rPr sz="3050" spc="-110" dirty="0">
                <a:latin typeface="Barlow"/>
                <a:cs typeface="Barlow"/>
              </a:rPr>
              <a:t> </a:t>
            </a:r>
            <a:r>
              <a:rPr sz="3050" spc="-10" dirty="0">
                <a:latin typeface="Barlow"/>
                <a:cs typeface="Barlow"/>
              </a:rPr>
              <a:t>topic.</a:t>
            </a:r>
            <a:endParaRPr sz="3050" dirty="0">
              <a:latin typeface="Barlow"/>
              <a:cs typeface="Barlow"/>
            </a:endParaRPr>
          </a:p>
          <a:p>
            <a:pPr marL="1352550" marR="5080" indent="10160">
              <a:lnSpc>
                <a:spcPct val="130000"/>
              </a:lnSpc>
              <a:spcBef>
                <a:spcPts val="1800"/>
              </a:spcBef>
            </a:pPr>
            <a:r>
              <a:rPr sz="3050" spc="-25" dirty="0">
                <a:latin typeface="Barlow"/>
                <a:cs typeface="Barlow"/>
              </a:rPr>
              <a:t>Conduct</a:t>
            </a:r>
            <a:r>
              <a:rPr sz="3050" spc="-90" dirty="0">
                <a:latin typeface="Barlow"/>
                <a:cs typeface="Barlow"/>
              </a:rPr>
              <a:t> </a:t>
            </a:r>
            <a:r>
              <a:rPr sz="3050" dirty="0">
                <a:latin typeface="Barlow"/>
                <a:cs typeface="Barlow"/>
              </a:rPr>
              <a:t>a</a:t>
            </a:r>
            <a:r>
              <a:rPr sz="3050" spc="-85" dirty="0">
                <a:latin typeface="Barlow"/>
                <a:cs typeface="Barlow"/>
              </a:rPr>
              <a:t> </a:t>
            </a:r>
            <a:r>
              <a:rPr sz="3050" spc="-20" dirty="0">
                <a:latin typeface="Barlow"/>
                <a:cs typeface="Barlow"/>
              </a:rPr>
              <a:t>preliminary</a:t>
            </a:r>
            <a:r>
              <a:rPr sz="3050" spc="-90" dirty="0">
                <a:latin typeface="Barlow"/>
                <a:cs typeface="Barlow"/>
              </a:rPr>
              <a:t> </a:t>
            </a:r>
            <a:r>
              <a:rPr sz="3050" spc="-30" dirty="0">
                <a:latin typeface="Barlow"/>
                <a:cs typeface="Barlow"/>
              </a:rPr>
              <a:t>literature</a:t>
            </a:r>
            <a:r>
              <a:rPr sz="3050" spc="-85" dirty="0">
                <a:latin typeface="Barlow"/>
                <a:cs typeface="Barlow"/>
              </a:rPr>
              <a:t> </a:t>
            </a:r>
            <a:r>
              <a:rPr sz="3050" spc="-25" dirty="0">
                <a:latin typeface="Barlow"/>
                <a:cs typeface="Barlow"/>
              </a:rPr>
              <a:t>review</a:t>
            </a:r>
            <a:r>
              <a:rPr sz="3050" spc="-85" dirty="0">
                <a:latin typeface="Barlow"/>
                <a:cs typeface="Barlow"/>
              </a:rPr>
              <a:t> </a:t>
            </a:r>
            <a:r>
              <a:rPr sz="3050" dirty="0">
                <a:latin typeface="Barlow"/>
                <a:cs typeface="Barlow"/>
              </a:rPr>
              <a:t>to</a:t>
            </a:r>
            <a:r>
              <a:rPr sz="3050" spc="-90" dirty="0">
                <a:latin typeface="Barlow"/>
                <a:cs typeface="Barlow"/>
              </a:rPr>
              <a:t> </a:t>
            </a:r>
            <a:r>
              <a:rPr sz="3050" spc="-25" dirty="0">
                <a:latin typeface="Barlow"/>
                <a:cs typeface="Barlow"/>
              </a:rPr>
              <a:t>understand</a:t>
            </a:r>
            <a:r>
              <a:rPr sz="3050" spc="-85" dirty="0">
                <a:latin typeface="Barlow"/>
                <a:cs typeface="Barlow"/>
              </a:rPr>
              <a:t> </a:t>
            </a:r>
            <a:r>
              <a:rPr sz="3050" spc="-25" dirty="0">
                <a:latin typeface="Barlow"/>
                <a:cs typeface="Barlow"/>
              </a:rPr>
              <a:t>the current</a:t>
            </a:r>
            <a:r>
              <a:rPr sz="3050" spc="-100" dirty="0">
                <a:latin typeface="Barlow"/>
                <a:cs typeface="Barlow"/>
              </a:rPr>
              <a:t> </a:t>
            </a:r>
            <a:r>
              <a:rPr sz="3050" spc="-20" dirty="0">
                <a:latin typeface="Barlow"/>
                <a:cs typeface="Barlow"/>
              </a:rPr>
              <a:t>state</a:t>
            </a:r>
            <a:r>
              <a:rPr sz="3050" spc="-100" dirty="0">
                <a:latin typeface="Barlow"/>
                <a:cs typeface="Barlow"/>
              </a:rPr>
              <a:t> </a:t>
            </a:r>
            <a:r>
              <a:rPr sz="3050" dirty="0">
                <a:latin typeface="Barlow"/>
                <a:cs typeface="Barlow"/>
              </a:rPr>
              <a:t>of</a:t>
            </a:r>
            <a:r>
              <a:rPr sz="3050" spc="-100" dirty="0">
                <a:latin typeface="Barlow"/>
                <a:cs typeface="Barlow"/>
              </a:rPr>
              <a:t> </a:t>
            </a:r>
            <a:r>
              <a:rPr sz="3050" spc="-10" dirty="0">
                <a:latin typeface="Barlow"/>
                <a:cs typeface="Barlow"/>
              </a:rPr>
              <a:t>research.</a:t>
            </a:r>
            <a:endParaRPr sz="3050" dirty="0">
              <a:latin typeface="Barlow"/>
              <a:cs typeface="Barlow"/>
            </a:endParaRPr>
          </a:p>
        </p:txBody>
      </p:sp>
      <p:sp>
        <p:nvSpPr>
          <p:cNvPr id="5" name="object 5"/>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804" y="543125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TextBox 15">
            <a:extLst>
              <a:ext uri="{FF2B5EF4-FFF2-40B4-BE49-F238E27FC236}">
                <a16:creationId xmlns:a16="http://schemas.microsoft.com/office/drawing/2014/main" id="{0F7C3D9F-2DC5-3F84-4B89-F90E2CA3C415}"/>
              </a:ext>
            </a:extLst>
          </p:cNvPr>
          <p:cNvSpPr txBox="1"/>
          <p:nvPr/>
        </p:nvSpPr>
        <p:spPr>
          <a:xfrm>
            <a:off x="13657587" y="3410122"/>
            <a:ext cx="5901055" cy="1792798"/>
          </a:xfrm>
          <a:prstGeom prst="rect">
            <a:avLst/>
          </a:prstGeom>
          <a:noFill/>
        </p:spPr>
        <p:txBody>
          <a:bodyPr wrap="square" rtlCol="0">
            <a:spAutoFit/>
          </a:bodyPr>
          <a:lstStyle/>
          <a:p>
            <a:pPr marL="12700" marR="318135">
              <a:lnSpc>
                <a:spcPts val="4600"/>
              </a:lnSpc>
              <a:spcBef>
                <a:spcPts val="95"/>
              </a:spcBef>
            </a:pPr>
            <a:r>
              <a:rPr lang="en-US" sz="3050" b="1" spc="-10" dirty="0">
                <a:latin typeface="Barlow"/>
                <a:cs typeface="Barlow"/>
              </a:rPr>
              <a:t>Note:</a:t>
            </a:r>
            <a:r>
              <a:rPr lang="en-US" sz="3050" b="1" spc="-85" dirty="0">
                <a:latin typeface="Barlow"/>
                <a:cs typeface="Barlow"/>
              </a:rPr>
              <a:t> </a:t>
            </a:r>
            <a:r>
              <a:rPr lang="en-US" sz="3050" i="1" spc="-40" dirty="0">
                <a:latin typeface="Barlow"/>
                <a:cs typeface="Barlow"/>
              </a:rPr>
              <a:t>Consider</a:t>
            </a:r>
            <a:r>
              <a:rPr lang="en-US" sz="3050" i="1" spc="-110" dirty="0">
                <a:latin typeface="Barlow"/>
                <a:cs typeface="Barlow"/>
              </a:rPr>
              <a:t> </a:t>
            </a:r>
            <a:r>
              <a:rPr lang="en-US" sz="3050" i="1" spc="-35" dirty="0">
                <a:latin typeface="Barlow"/>
                <a:cs typeface="Barlow"/>
              </a:rPr>
              <a:t>using</a:t>
            </a:r>
            <a:r>
              <a:rPr lang="en-US" sz="3050" i="1" spc="-105" dirty="0">
                <a:latin typeface="Barlow"/>
                <a:cs typeface="Barlow"/>
              </a:rPr>
              <a:t> </a:t>
            </a:r>
            <a:r>
              <a:rPr lang="en-US" sz="3050" i="1" dirty="0">
                <a:latin typeface="Barlow"/>
                <a:cs typeface="Barlow"/>
              </a:rPr>
              <a:t>a</a:t>
            </a:r>
            <a:r>
              <a:rPr lang="en-US" sz="3050" i="1" spc="-110" dirty="0">
                <a:latin typeface="Barlow"/>
                <a:cs typeface="Barlow"/>
              </a:rPr>
              <a:t> </a:t>
            </a:r>
            <a:r>
              <a:rPr lang="en-US" sz="3050" i="1" spc="-20" dirty="0">
                <a:latin typeface="Barlow"/>
                <a:cs typeface="Barlow"/>
              </a:rPr>
              <a:t>mind </a:t>
            </a:r>
            <a:r>
              <a:rPr lang="en-US" sz="3050" i="1" spc="-25" dirty="0">
                <a:latin typeface="Barlow"/>
                <a:cs typeface="Barlow"/>
              </a:rPr>
              <a:t>map</a:t>
            </a:r>
            <a:r>
              <a:rPr lang="en-US" sz="3050" i="1" spc="-100" dirty="0">
                <a:latin typeface="Barlow"/>
                <a:cs typeface="Barlow"/>
              </a:rPr>
              <a:t> </a:t>
            </a:r>
            <a:r>
              <a:rPr lang="en-US" sz="3050" i="1" dirty="0">
                <a:latin typeface="Barlow"/>
                <a:cs typeface="Barlow"/>
              </a:rPr>
              <a:t>or</a:t>
            </a:r>
            <a:r>
              <a:rPr lang="en-US" sz="3050" i="1" spc="-100" dirty="0">
                <a:latin typeface="Barlow"/>
                <a:cs typeface="Barlow"/>
              </a:rPr>
              <a:t> </a:t>
            </a:r>
            <a:r>
              <a:rPr lang="en-US" sz="3050" i="1" spc="-30" dirty="0">
                <a:latin typeface="Barlow"/>
                <a:cs typeface="Barlow"/>
              </a:rPr>
              <a:t>other</a:t>
            </a:r>
            <a:r>
              <a:rPr lang="en-US" sz="3050" i="1" spc="-100" dirty="0">
                <a:latin typeface="Barlow"/>
                <a:cs typeface="Barlow"/>
              </a:rPr>
              <a:t> </a:t>
            </a:r>
            <a:r>
              <a:rPr lang="en-US" sz="3050" i="1" spc="-25" dirty="0">
                <a:latin typeface="Barlow"/>
                <a:cs typeface="Barlow"/>
              </a:rPr>
              <a:t>visual</a:t>
            </a:r>
            <a:r>
              <a:rPr lang="en-US" sz="3050" i="1" spc="-100" dirty="0">
                <a:latin typeface="Barlow"/>
                <a:cs typeface="Barlow"/>
              </a:rPr>
              <a:t> </a:t>
            </a:r>
            <a:r>
              <a:rPr lang="en-US" sz="3050" i="1" spc="-45" dirty="0">
                <a:latin typeface="Barlow"/>
                <a:cs typeface="Barlow"/>
              </a:rPr>
              <a:t>organizer</a:t>
            </a:r>
            <a:r>
              <a:rPr lang="en-US" sz="3050" i="1" spc="-95" dirty="0">
                <a:latin typeface="Barlow"/>
                <a:cs typeface="Barlow"/>
              </a:rPr>
              <a:t> </a:t>
            </a:r>
            <a:r>
              <a:rPr lang="en-US" sz="3050" i="1" spc="-25" dirty="0">
                <a:latin typeface="Barlow"/>
                <a:cs typeface="Barlow"/>
              </a:rPr>
              <a:t>to</a:t>
            </a:r>
            <a:r>
              <a:rPr lang="en-US" sz="3050" dirty="0">
                <a:latin typeface="Barlow"/>
                <a:cs typeface="Barlow"/>
              </a:rPr>
              <a:t> </a:t>
            </a:r>
            <a:r>
              <a:rPr lang="en-US" sz="3050" i="1" spc="-40" dirty="0">
                <a:latin typeface="Barlow"/>
                <a:cs typeface="Barlow"/>
              </a:rPr>
              <a:t>identify</a:t>
            </a:r>
            <a:r>
              <a:rPr lang="en-US" sz="3050" i="1" spc="-105" dirty="0">
                <a:latin typeface="Barlow"/>
                <a:cs typeface="Barlow"/>
              </a:rPr>
              <a:t> </a:t>
            </a:r>
            <a:r>
              <a:rPr lang="en-US" sz="3050" i="1" spc="-30" dirty="0">
                <a:latin typeface="Barlow"/>
                <a:cs typeface="Barlow"/>
              </a:rPr>
              <a:t>gaps</a:t>
            </a:r>
            <a:r>
              <a:rPr lang="en-US" sz="3050" i="1" spc="-100" dirty="0">
                <a:latin typeface="Barlow"/>
                <a:cs typeface="Barlow"/>
              </a:rPr>
              <a:t> </a:t>
            </a:r>
            <a:r>
              <a:rPr lang="en-US" sz="3050" i="1" dirty="0">
                <a:latin typeface="Barlow"/>
                <a:cs typeface="Barlow"/>
              </a:rPr>
              <a:t>in</a:t>
            </a:r>
            <a:r>
              <a:rPr lang="en-US" sz="3050" i="1" spc="-100" dirty="0">
                <a:latin typeface="Barlow"/>
                <a:cs typeface="Barlow"/>
              </a:rPr>
              <a:t> </a:t>
            </a:r>
            <a:r>
              <a:rPr lang="en-US" sz="3050" i="1" spc="-45" dirty="0">
                <a:latin typeface="Barlow"/>
                <a:cs typeface="Barlow"/>
              </a:rPr>
              <a:t>existing</a:t>
            </a:r>
            <a:r>
              <a:rPr lang="en-US" sz="3050" i="1" spc="-100" dirty="0">
                <a:latin typeface="Barlow"/>
                <a:cs typeface="Barlow"/>
              </a:rPr>
              <a:t> </a:t>
            </a:r>
            <a:r>
              <a:rPr lang="en-US" sz="3050" i="1" spc="-10" dirty="0">
                <a:latin typeface="Barlow"/>
                <a:cs typeface="Barlow"/>
              </a:rPr>
              <a:t>research.</a:t>
            </a:r>
            <a:endParaRPr lang="en-US" sz="3050" dirty="0">
              <a:latin typeface="Barlow"/>
              <a:cs typeface="Barlow"/>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a:extLst>
              <a:ext uri="{FF2B5EF4-FFF2-40B4-BE49-F238E27FC236}">
                <a16:creationId xmlns:a16="http://schemas.microsoft.com/office/drawing/2014/main" id="{89B18176-CB98-CF8E-556E-77E2FDF185C3}"/>
              </a:ext>
            </a:extLst>
          </p:cNvPr>
          <p:cNvSpPr/>
          <p:nvPr/>
        </p:nvSpPr>
        <p:spPr>
          <a:xfrm>
            <a:off x="13455087" y="3063875"/>
            <a:ext cx="6010909" cy="2743200"/>
          </a:xfrm>
          <a:prstGeom prst="roundRect">
            <a:avLst>
              <a:gd name="adj" fmla="val 732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1874500" cy="3703258"/>
          </a:xfrm>
          <a:prstGeom prst="rect">
            <a:avLst/>
          </a:prstGeom>
        </p:spPr>
        <p:txBody>
          <a:bodyPr vert="horz" wrap="square" lIns="0" tIns="13335" rIns="0" bIns="0" rtlCol="0">
            <a:spAutoFit/>
          </a:bodyPr>
          <a:lstStyle/>
          <a:p>
            <a:pPr marL="12700">
              <a:lnSpc>
                <a:spcPct val="100000"/>
              </a:lnSpc>
              <a:spcBef>
                <a:spcPts val="105"/>
              </a:spcBef>
            </a:pPr>
            <a:r>
              <a:rPr sz="5600" b="1" dirty="0"/>
              <a:t>2. Identify Subtopics</a:t>
            </a:r>
          </a:p>
          <a:p>
            <a:pPr marL="1352550" marR="5080" indent="10160">
              <a:lnSpc>
                <a:spcPct val="130000"/>
              </a:lnSpc>
              <a:spcBef>
                <a:spcPts val="1800"/>
              </a:spcBef>
            </a:pPr>
            <a:r>
              <a:rPr sz="3050" spc="-35" dirty="0">
                <a:latin typeface="Barlow"/>
              </a:rPr>
              <a:t>Generate a list of three to five possible subtopics related to your main topic by breaking down the main topic into smaller, more specific facets.</a:t>
            </a:r>
          </a:p>
          <a:p>
            <a:pPr marL="1363345">
              <a:lnSpc>
                <a:spcPct val="130000"/>
              </a:lnSpc>
              <a:spcBef>
                <a:spcPts val="1800"/>
              </a:spcBef>
            </a:pPr>
            <a:r>
              <a:rPr sz="3050" spc="-35" dirty="0">
                <a:latin typeface="Barlow"/>
              </a:rPr>
              <a:t>Rank the subtopics based on relevance and personal interest.</a:t>
            </a: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60356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8"/>
          <p:cNvSpPr txBox="1"/>
          <p:nvPr/>
        </p:nvSpPr>
        <p:spPr>
          <a:xfrm>
            <a:off x="13785850" y="3140075"/>
            <a:ext cx="5420815" cy="2494914"/>
          </a:xfrm>
          <a:prstGeom prst="rect">
            <a:avLst/>
          </a:prstGeom>
        </p:spPr>
        <p:txBody>
          <a:bodyPr vert="horz" wrap="square" lIns="0" tIns="12065" rIns="0" bIns="0" rtlCol="0">
            <a:spAutoFit/>
          </a:bodyPr>
          <a:lstStyle/>
          <a:p>
            <a:pPr marL="12700" marR="5080">
              <a:lnSpc>
                <a:spcPts val="5000"/>
              </a:lnSpc>
              <a:spcBef>
                <a:spcPts val="95"/>
              </a:spcBef>
            </a:pPr>
            <a:r>
              <a:rPr sz="3050" b="1" dirty="0">
                <a:latin typeface="Barlow"/>
                <a:cs typeface="Barlow"/>
              </a:rPr>
              <a:t>Note:</a:t>
            </a:r>
            <a:r>
              <a:rPr sz="3050" b="1" spc="-114" dirty="0">
                <a:latin typeface="Barlow"/>
                <a:cs typeface="Barlow"/>
              </a:rPr>
              <a:t> </a:t>
            </a:r>
            <a:r>
              <a:rPr sz="3050" i="1" spc="-20" dirty="0">
                <a:latin typeface="Barlow"/>
                <a:cs typeface="Barlow"/>
              </a:rPr>
              <a:t>For</a:t>
            </a:r>
            <a:r>
              <a:rPr sz="3050" i="1" spc="-100" dirty="0">
                <a:latin typeface="Barlow"/>
                <a:cs typeface="Barlow"/>
              </a:rPr>
              <a:t> </a:t>
            </a:r>
            <a:r>
              <a:rPr sz="3050" i="1" dirty="0">
                <a:latin typeface="Barlow"/>
                <a:cs typeface="Barlow"/>
              </a:rPr>
              <a:t>a</a:t>
            </a:r>
            <a:r>
              <a:rPr sz="3050" i="1" spc="-105" dirty="0">
                <a:latin typeface="Barlow"/>
                <a:cs typeface="Barlow"/>
              </a:rPr>
              <a:t> </a:t>
            </a:r>
            <a:r>
              <a:rPr sz="3050" i="1" dirty="0">
                <a:latin typeface="Barlow"/>
                <a:cs typeface="Barlow"/>
              </a:rPr>
              <a:t>more</a:t>
            </a:r>
            <a:r>
              <a:rPr sz="3050" i="1" spc="-105" dirty="0">
                <a:latin typeface="Barlow"/>
                <a:cs typeface="Barlow"/>
              </a:rPr>
              <a:t> </a:t>
            </a:r>
            <a:r>
              <a:rPr sz="3050" i="1" spc="-10" dirty="0">
                <a:latin typeface="Barlow"/>
                <a:cs typeface="Barlow"/>
              </a:rPr>
              <a:t>comprehensive approach,</a:t>
            </a:r>
            <a:r>
              <a:rPr sz="3050" i="1" spc="-125" dirty="0">
                <a:latin typeface="Barlow"/>
                <a:cs typeface="Barlow"/>
              </a:rPr>
              <a:t> </a:t>
            </a:r>
            <a:r>
              <a:rPr sz="3050" i="1" dirty="0">
                <a:latin typeface="Barlow"/>
                <a:cs typeface="Barlow"/>
              </a:rPr>
              <a:t>consider</a:t>
            </a:r>
            <a:r>
              <a:rPr sz="3050" i="1" spc="-125" dirty="0">
                <a:latin typeface="Barlow"/>
                <a:cs typeface="Barlow"/>
              </a:rPr>
              <a:t> </a:t>
            </a:r>
            <a:r>
              <a:rPr sz="3050" i="1" dirty="0">
                <a:latin typeface="Barlow"/>
                <a:cs typeface="Barlow"/>
              </a:rPr>
              <a:t>how</a:t>
            </a:r>
            <a:r>
              <a:rPr sz="3050" i="1" spc="-120" dirty="0">
                <a:latin typeface="Barlow"/>
                <a:cs typeface="Barlow"/>
              </a:rPr>
              <a:t> </a:t>
            </a:r>
            <a:r>
              <a:rPr sz="3050" i="1" spc="-10" dirty="0">
                <a:latin typeface="Barlow"/>
                <a:cs typeface="Barlow"/>
              </a:rPr>
              <a:t>these </a:t>
            </a:r>
            <a:r>
              <a:rPr sz="3050" i="1" dirty="0">
                <a:latin typeface="Barlow"/>
                <a:cs typeface="Barlow"/>
              </a:rPr>
              <a:t>subtopics</a:t>
            </a:r>
            <a:r>
              <a:rPr sz="3050" i="1" spc="-100" dirty="0">
                <a:latin typeface="Barlow"/>
                <a:cs typeface="Barlow"/>
              </a:rPr>
              <a:t> </a:t>
            </a:r>
            <a:r>
              <a:rPr sz="3050" i="1" dirty="0">
                <a:latin typeface="Barlow"/>
                <a:cs typeface="Barlow"/>
              </a:rPr>
              <a:t>might</a:t>
            </a:r>
            <a:r>
              <a:rPr sz="3050" i="1" spc="-100" dirty="0">
                <a:latin typeface="Barlow"/>
                <a:cs typeface="Barlow"/>
              </a:rPr>
              <a:t> </a:t>
            </a:r>
            <a:r>
              <a:rPr sz="3050" i="1" dirty="0">
                <a:latin typeface="Barlow"/>
                <a:cs typeface="Barlow"/>
              </a:rPr>
              <a:t>connect</a:t>
            </a:r>
            <a:r>
              <a:rPr sz="3050" i="1" spc="-95" dirty="0">
                <a:latin typeface="Barlow"/>
                <a:cs typeface="Barlow"/>
              </a:rPr>
              <a:t> </a:t>
            </a:r>
            <a:r>
              <a:rPr sz="3050" i="1" spc="-25" dirty="0">
                <a:latin typeface="Barlow"/>
                <a:cs typeface="Barlow"/>
              </a:rPr>
              <a:t>to </a:t>
            </a:r>
            <a:br>
              <a:rPr lang="en-US" sz="3050" i="1" spc="-25" dirty="0">
                <a:latin typeface="Barlow"/>
                <a:cs typeface="Barlow"/>
              </a:rPr>
            </a:br>
            <a:r>
              <a:rPr sz="3050" i="1" dirty="0">
                <a:latin typeface="Barlow"/>
                <a:cs typeface="Barlow"/>
              </a:rPr>
              <a:t>other</a:t>
            </a:r>
            <a:r>
              <a:rPr sz="3050" i="1" spc="-75" dirty="0">
                <a:latin typeface="Barlow"/>
                <a:cs typeface="Barlow"/>
              </a:rPr>
              <a:t> </a:t>
            </a:r>
            <a:r>
              <a:rPr sz="3050" i="1" spc="-10" dirty="0">
                <a:latin typeface="Barlow"/>
                <a:cs typeface="Barlow"/>
              </a:rPr>
              <a:t>disciplines.</a:t>
            </a:r>
            <a:endParaRPr sz="3050" dirty="0">
              <a:latin typeface="Barlow"/>
              <a:cs typeface="Barlow"/>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3" y="2814438"/>
            <a:ext cx="11841480" cy="4626610"/>
          </a:xfrm>
          <a:prstGeom prst="rect">
            <a:avLst/>
          </a:prstGeom>
        </p:spPr>
        <p:txBody>
          <a:bodyPr vert="horz" wrap="square" lIns="0" tIns="13335" rIns="0" bIns="0" rtlCol="0">
            <a:spAutoFit/>
          </a:bodyPr>
          <a:lstStyle/>
          <a:p>
            <a:pPr marL="12700">
              <a:lnSpc>
                <a:spcPct val="100000"/>
              </a:lnSpc>
              <a:spcBef>
                <a:spcPts val="105"/>
              </a:spcBef>
            </a:pPr>
            <a:r>
              <a:rPr sz="5600" b="1" dirty="0"/>
              <a:t>3. Generate Initial Questions</a:t>
            </a:r>
            <a:endParaRPr lang="en-US" sz="5600" b="1" dirty="0"/>
          </a:p>
          <a:p>
            <a:pPr marL="1352550" marR="5080" indent="10160">
              <a:lnSpc>
                <a:spcPct val="130000"/>
              </a:lnSpc>
              <a:spcBef>
                <a:spcPts val="1800"/>
              </a:spcBef>
            </a:pPr>
            <a:r>
              <a:rPr lang="en-US" sz="3050" spc="-35" dirty="0">
                <a:latin typeface="Barlow"/>
              </a:rPr>
              <a:t>Create two or three initial questions for each subtopic, ensuring they align with academic discourse.</a:t>
            </a:r>
          </a:p>
          <a:p>
            <a:pPr marL="1352550" marR="2042160" indent="10160">
              <a:lnSpc>
                <a:spcPct val="130000"/>
              </a:lnSpc>
              <a:spcBef>
                <a:spcPts val="1800"/>
              </a:spcBef>
            </a:pPr>
            <a:r>
              <a:rPr sz="3050" spc="-35" dirty="0">
                <a:latin typeface="Barlow"/>
              </a:rPr>
              <a:t>Use </a:t>
            </a:r>
            <a:r>
              <a:rPr sz="3050" i="1" spc="-35" dirty="0">
                <a:latin typeface="Barlow"/>
              </a:rPr>
              <a:t>who</a:t>
            </a:r>
            <a:r>
              <a:rPr sz="3050" spc="-35" dirty="0">
                <a:latin typeface="Barlow"/>
              </a:rPr>
              <a:t>, </a:t>
            </a:r>
            <a:r>
              <a:rPr sz="3050" i="1" spc="-35" dirty="0">
                <a:latin typeface="Barlow"/>
              </a:rPr>
              <a:t>what</a:t>
            </a:r>
            <a:r>
              <a:rPr sz="3050" spc="-35" dirty="0">
                <a:latin typeface="Barlow"/>
              </a:rPr>
              <a:t>, </a:t>
            </a:r>
            <a:r>
              <a:rPr sz="3050" i="1" spc="-35" dirty="0">
                <a:latin typeface="Barlow"/>
              </a:rPr>
              <a:t>where</a:t>
            </a:r>
            <a:r>
              <a:rPr sz="3050" spc="-35" dirty="0">
                <a:latin typeface="Barlow"/>
              </a:rPr>
              <a:t>, </a:t>
            </a:r>
            <a:r>
              <a:rPr sz="3050" i="1" spc="-35" dirty="0">
                <a:latin typeface="Barlow"/>
              </a:rPr>
              <a:t>when</a:t>
            </a:r>
            <a:r>
              <a:rPr sz="3050" spc="-35" dirty="0">
                <a:latin typeface="Barlow"/>
              </a:rPr>
              <a:t>, </a:t>
            </a:r>
            <a:r>
              <a:rPr sz="3050" i="1" spc="-35" dirty="0">
                <a:latin typeface="Barlow"/>
              </a:rPr>
              <a:t>why</a:t>
            </a:r>
            <a:r>
              <a:rPr sz="3050" spc="-35" dirty="0">
                <a:latin typeface="Barlow"/>
              </a:rPr>
              <a:t>, and </a:t>
            </a:r>
            <a:r>
              <a:rPr sz="3050" i="1" spc="-35" dirty="0">
                <a:latin typeface="Barlow"/>
              </a:rPr>
              <a:t>how</a:t>
            </a:r>
            <a:r>
              <a:rPr sz="3050" spc="-35" dirty="0">
                <a:latin typeface="Barlow"/>
              </a:rPr>
              <a:t> to guide question formulation.</a:t>
            </a:r>
          </a:p>
          <a:p>
            <a:pPr marL="1363345">
              <a:lnSpc>
                <a:spcPct val="130000"/>
              </a:lnSpc>
              <a:spcBef>
                <a:spcPts val="1800"/>
              </a:spcBef>
            </a:pPr>
            <a:r>
              <a:rPr sz="3050" spc="-35" dirty="0">
                <a:latin typeface="Barlow"/>
              </a:rPr>
              <a:t>Incorporate discipline-specific frameworks or theories.</a:t>
            </a:r>
          </a:p>
        </p:txBody>
      </p:sp>
      <p:sp>
        <p:nvSpPr>
          <p:cNvPr id="18" name="Rounded Rectangle 17">
            <a:extLst>
              <a:ext uri="{FF2B5EF4-FFF2-40B4-BE49-F238E27FC236}">
                <a16:creationId xmlns:a16="http://schemas.microsoft.com/office/drawing/2014/main" id="{A2B4A981-E7F6-F1EE-CA62-65A74FB2CEC7}"/>
              </a:ext>
            </a:extLst>
          </p:cNvPr>
          <p:cNvSpPr/>
          <p:nvPr/>
        </p:nvSpPr>
        <p:spPr>
          <a:xfrm>
            <a:off x="13455087" y="3152775"/>
            <a:ext cx="6010909" cy="4178300"/>
          </a:xfrm>
          <a:prstGeom prst="roundRect">
            <a:avLst>
              <a:gd name="adj" fmla="val 4466"/>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59895"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59895" y="54260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p:nvPr/>
        </p:nvSpPr>
        <p:spPr>
          <a:xfrm>
            <a:off x="1459895" y="68738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p:cNvGrpSpPr/>
          <p:nvPr/>
        </p:nvGrpSpPr>
        <p:grpSpPr>
          <a:xfrm>
            <a:off x="628256" y="963321"/>
            <a:ext cx="1051560" cy="1036955"/>
            <a:chOff x="628256" y="963321"/>
            <a:chExt cx="1051560" cy="1036955"/>
          </a:xfrm>
        </p:grpSpPr>
        <p:sp>
          <p:nvSpPr>
            <p:cNvPr id="13" name="object 13"/>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6" name="object 16"/>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8" name="object 8"/>
          <p:cNvSpPr txBox="1"/>
          <p:nvPr/>
        </p:nvSpPr>
        <p:spPr>
          <a:xfrm>
            <a:off x="13840280" y="3216275"/>
            <a:ext cx="5008245" cy="3921125"/>
          </a:xfrm>
          <a:prstGeom prst="rect">
            <a:avLst/>
          </a:prstGeom>
        </p:spPr>
        <p:txBody>
          <a:bodyPr vert="horz" wrap="square" lIns="0" tIns="12065" rIns="0" bIns="0" rtlCol="0">
            <a:spAutoFit/>
          </a:bodyPr>
          <a:lstStyle/>
          <a:p>
            <a:pPr marL="12700" marR="5080">
              <a:lnSpc>
                <a:spcPct val="139700"/>
              </a:lnSpc>
              <a:spcBef>
                <a:spcPts val="95"/>
              </a:spcBef>
            </a:pPr>
            <a:r>
              <a:rPr sz="3050" b="1" dirty="0">
                <a:latin typeface="Barlow"/>
                <a:cs typeface="Barlow"/>
              </a:rPr>
              <a:t>Example:</a:t>
            </a:r>
            <a:r>
              <a:rPr sz="3050" b="1" spc="-80" dirty="0">
                <a:latin typeface="Barlow"/>
                <a:cs typeface="Barlow"/>
              </a:rPr>
              <a:t> </a:t>
            </a:r>
            <a:r>
              <a:rPr sz="3050" i="1" dirty="0">
                <a:latin typeface="Barlow"/>
                <a:cs typeface="Barlow"/>
              </a:rPr>
              <a:t>For</a:t>
            </a:r>
            <a:r>
              <a:rPr sz="3050" i="1" spc="-75" dirty="0">
                <a:latin typeface="Barlow"/>
                <a:cs typeface="Barlow"/>
              </a:rPr>
              <a:t> </a:t>
            </a:r>
            <a:r>
              <a:rPr sz="3050" i="1" dirty="0">
                <a:latin typeface="Barlow"/>
                <a:cs typeface="Barlow"/>
              </a:rPr>
              <a:t>a</a:t>
            </a:r>
            <a:r>
              <a:rPr sz="3050" i="1" spc="-70" dirty="0">
                <a:latin typeface="Barlow"/>
                <a:cs typeface="Barlow"/>
              </a:rPr>
              <a:t> </a:t>
            </a:r>
            <a:r>
              <a:rPr sz="3050" i="1" spc="-10" dirty="0">
                <a:latin typeface="Barlow"/>
                <a:cs typeface="Barlow"/>
              </a:rPr>
              <a:t>psychology </a:t>
            </a:r>
            <a:r>
              <a:rPr sz="3050" i="1" dirty="0">
                <a:latin typeface="Barlow"/>
                <a:cs typeface="Barlow"/>
              </a:rPr>
              <a:t>topic</a:t>
            </a:r>
            <a:r>
              <a:rPr sz="3050" i="1" spc="-60" dirty="0">
                <a:latin typeface="Barlow"/>
                <a:cs typeface="Barlow"/>
              </a:rPr>
              <a:t> </a:t>
            </a:r>
            <a:r>
              <a:rPr sz="3050" i="1" dirty="0">
                <a:latin typeface="Barlow"/>
                <a:cs typeface="Barlow"/>
              </a:rPr>
              <a:t>on</a:t>
            </a:r>
            <a:r>
              <a:rPr sz="3050" i="1" spc="-60" dirty="0">
                <a:latin typeface="Barlow"/>
                <a:cs typeface="Barlow"/>
              </a:rPr>
              <a:t> </a:t>
            </a:r>
            <a:r>
              <a:rPr sz="3050" i="1" spc="-10" dirty="0">
                <a:latin typeface="Barlow"/>
                <a:cs typeface="Barlow"/>
              </a:rPr>
              <a:t>memory,</a:t>
            </a:r>
            <a:r>
              <a:rPr sz="3050" i="1" spc="-60" dirty="0">
                <a:latin typeface="Barlow"/>
                <a:cs typeface="Barlow"/>
              </a:rPr>
              <a:t> </a:t>
            </a:r>
            <a:r>
              <a:rPr sz="3050" i="1" dirty="0">
                <a:latin typeface="Barlow"/>
                <a:cs typeface="Barlow"/>
              </a:rPr>
              <a:t>a</a:t>
            </a:r>
            <a:r>
              <a:rPr sz="3050" i="1" spc="-60" dirty="0">
                <a:latin typeface="Barlow"/>
                <a:cs typeface="Barlow"/>
              </a:rPr>
              <a:t> </a:t>
            </a:r>
            <a:r>
              <a:rPr sz="3050" i="1" dirty="0">
                <a:latin typeface="Barlow"/>
                <a:cs typeface="Barlow"/>
              </a:rPr>
              <a:t>good</a:t>
            </a:r>
            <a:r>
              <a:rPr sz="3050" i="1" spc="-60" dirty="0">
                <a:latin typeface="Barlow"/>
                <a:cs typeface="Barlow"/>
              </a:rPr>
              <a:t> </a:t>
            </a:r>
            <a:r>
              <a:rPr sz="3050" i="1" spc="-10" dirty="0">
                <a:latin typeface="Barlow"/>
                <a:cs typeface="Barlow"/>
              </a:rPr>
              <a:t>initial question</a:t>
            </a:r>
            <a:r>
              <a:rPr sz="3050" i="1" spc="-75" dirty="0">
                <a:latin typeface="Barlow"/>
                <a:cs typeface="Barlow"/>
              </a:rPr>
              <a:t> </a:t>
            </a:r>
            <a:r>
              <a:rPr sz="3050" i="1" dirty="0">
                <a:latin typeface="Barlow"/>
                <a:cs typeface="Barlow"/>
              </a:rPr>
              <a:t>might</a:t>
            </a:r>
            <a:r>
              <a:rPr sz="3050" i="1" spc="-70" dirty="0">
                <a:latin typeface="Barlow"/>
                <a:cs typeface="Barlow"/>
              </a:rPr>
              <a:t> </a:t>
            </a:r>
            <a:r>
              <a:rPr sz="3050" i="1" dirty="0">
                <a:latin typeface="Barlow"/>
                <a:cs typeface="Barlow"/>
              </a:rPr>
              <a:t>be:</a:t>
            </a:r>
            <a:r>
              <a:rPr sz="3050" i="1" spc="-75" dirty="0">
                <a:latin typeface="Barlow"/>
                <a:cs typeface="Barlow"/>
              </a:rPr>
              <a:t> </a:t>
            </a:r>
            <a:r>
              <a:rPr sz="3050" i="1" dirty="0">
                <a:latin typeface="Barlow"/>
                <a:cs typeface="Barlow"/>
              </a:rPr>
              <a:t>How</a:t>
            </a:r>
            <a:r>
              <a:rPr sz="3050" i="1" spc="-70" dirty="0">
                <a:latin typeface="Barlow"/>
                <a:cs typeface="Barlow"/>
              </a:rPr>
              <a:t> </a:t>
            </a:r>
            <a:r>
              <a:rPr sz="3050" i="1" spc="-20" dirty="0">
                <a:latin typeface="Barlow"/>
                <a:cs typeface="Barlow"/>
              </a:rPr>
              <a:t>does </a:t>
            </a:r>
            <a:r>
              <a:rPr sz="3050" i="1" dirty="0">
                <a:latin typeface="Barlow"/>
                <a:cs typeface="Barlow"/>
              </a:rPr>
              <a:t>sleep</a:t>
            </a:r>
            <a:r>
              <a:rPr sz="3050" i="1" spc="-95" dirty="0">
                <a:latin typeface="Barlow"/>
                <a:cs typeface="Barlow"/>
              </a:rPr>
              <a:t> </a:t>
            </a:r>
            <a:r>
              <a:rPr sz="3050" i="1" dirty="0">
                <a:latin typeface="Barlow"/>
                <a:cs typeface="Barlow"/>
              </a:rPr>
              <a:t>deprivation</a:t>
            </a:r>
            <a:r>
              <a:rPr sz="3050" i="1" spc="-95" dirty="0">
                <a:latin typeface="Barlow"/>
                <a:cs typeface="Barlow"/>
              </a:rPr>
              <a:t> </a:t>
            </a:r>
            <a:r>
              <a:rPr sz="3050" i="1" dirty="0">
                <a:latin typeface="Barlow"/>
                <a:cs typeface="Barlow"/>
              </a:rPr>
              <a:t>affect</a:t>
            </a:r>
            <a:r>
              <a:rPr sz="3050" i="1" spc="-95" dirty="0">
                <a:latin typeface="Barlow"/>
                <a:cs typeface="Barlow"/>
              </a:rPr>
              <a:t> </a:t>
            </a:r>
            <a:r>
              <a:rPr sz="3050" i="1" spc="-10" dirty="0">
                <a:latin typeface="Barlow"/>
                <a:cs typeface="Barlow"/>
              </a:rPr>
              <a:t>long-</a:t>
            </a:r>
            <a:r>
              <a:rPr sz="3050" i="1" dirty="0">
                <a:latin typeface="Barlow"/>
                <a:cs typeface="Barlow"/>
              </a:rPr>
              <a:t>term</a:t>
            </a:r>
            <a:r>
              <a:rPr sz="3050" i="1" spc="-75" dirty="0">
                <a:latin typeface="Barlow"/>
                <a:cs typeface="Barlow"/>
              </a:rPr>
              <a:t> </a:t>
            </a:r>
            <a:r>
              <a:rPr sz="3050" i="1" dirty="0">
                <a:latin typeface="Barlow"/>
                <a:cs typeface="Barlow"/>
              </a:rPr>
              <a:t>memory</a:t>
            </a:r>
            <a:r>
              <a:rPr sz="3050" i="1" spc="-65" dirty="0">
                <a:latin typeface="Barlow"/>
                <a:cs typeface="Barlow"/>
              </a:rPr>
              <a:t> </a:t>
            </a:r>
            <a:r>
              <a:rPr sz="3050" i="1" spc="-20" dirty="0">
                <a:latin typeface="Barlow"/>
                <a:cs typeface="Barlow"/>
              </a:rPr>
              <a:t>formation</a:t>
            </a:r>
            <a:r>
              <a:rPr sz="3050" i="1" spc="-65" dirty="0">
                <a:latin typeface="Barlow"/>
                <a:cs typeface="Barlow"/>
              </a:rPr>
              <a:t> </a:t>
            </a:r>
            <a:r>
              <a:rPr sz="3050" i="1" spc="-25" dirty="0">
                <a:latin typeface="Barlow"/>
                <a:cs typeface="Barlow"/>
              </a:rPr>
              <a:t>in </a:t>
            </a:r>
            <a:r>
              <a:rPr sz="3050" i="1" dirty="0">
                <a:latin typeface="Barlow"/>
                <a:cs typeface="Barlow"/>
              </a:rPr>
              <a:t>young</a:t>
            </a:r>
            <a:r>
              <a:rPr sz="3050" i="1" spc="-120" dirty="0">
                <a:latin typeface="Barlow"/>
                <a:cs typeface="Barlow"/>
              </a:rPr>
              <a:t> </a:t>
            </a:r>
            <a:r>
              <a:rPr sz="3050" i="1" spc="-10" dirty="0">
                <a:latin typeface="Barlow"/>
                <a:cs typeface="Barlow"/>
              </a:rPr>
              <a:t>adults?</a:t>
            </a:r>
            <a:endParaRPr sz="3050" dirty="0">
              <a:latin typeface="Barlow"/>
              <a:cs typeface="Barlow"/>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23">
            <a:extLst>
              <a:ext uri="{FF2B5EF4-FFF2-40B4-BE49-F238E27FC236}">
                <a16:creationId xmlns:a16="http://schemas.microsoft.com/office/drawing/2014/main" id="{29B8A913-31BB-6001-895F-9D5D68A9060A}"/>
              </a:ext>
            </a:extLst>
          </p:cNvPr>
          <p:cNvSpPr/>
          <p:nvPr/>
        </p:nvSpPr>
        <p:spPr>
          <a:xfrm>
            <a:off x="13455087" y="5808385"/>
            <a:ext cx="6010909" cy="3580090"/>
          </a:xfrm>
          <a:prstGeom prst="roundRect">
            <a:avLst>
              <a:gd name="adj" fmla="val 400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2" name="Rounded Rectangle 21">
            <a:extLst>
              <a:ext uri="{FF2B5EF4-FFF2-40B4-BE49-F238E27FC236}">
                <a16:creationId xmlns:a16="http://schemas.microsoft.com/office/drawing/2014/main" id="{3FF49389-B66F-016E-0F8A-09911315721F}"/>
              </a:ext>
            </a:extLst>
          </p:cNvPr>
          <p:cNvSpPr/>
          <p:nvPr/>
        </p:nvSpPr>
        <p:spPr>
          <a:xfrm>
            <a:off x="13455087" y="1971677"/>
            <a:ext cx="6010909" cy="350704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2103735" cy="6223307"/>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Refine Questions for Clarity and Focus</a:t>
            </a:r>
          </a:p>
          <a:p>
            <a:pPr marL="1363345">
              <a:lnSpc>
                <a:spcPct val="130000"/>
              </a:lnSpc>
              <a:spcBef>
                <a:spcPts val="1800"/>
              </a:spcBef>
            </a:pPr>
            <a:r>
              <a:rPr sz="3050" dirty="0">
                <a:latin typeface="Barlow" pitchFamily="2" charset="77"/>
              </a:rPr>
              <a:t>Ensure that questions are neither too broad nor too narrow.</a:t>
            </a:r>
          </a:p>
          <a:p>
            <a:pPr marL="1352550" marR="888365" indent="10160">
              <a:lnSpc>
                <a:spcPct val="130000"/>
              </a:lnSpc>
              <a:spcBef>
                <a:spcPts val="1800"/>
              </a:spcBef>
            </a:pPr>
            <a:r>
              <a:rPr sz="3050" dirty="0">
                <a:latin typeface="Barlow" pitchFamily="2" charset="77"/>
              </a:rPr>
              <a:t>Evaluate questions to be sure they are analytical rather than descriptive.</a:t>
            </a:r>
          </a:p>
          <a:p>
            <a:pPr marL="1363345" marR="5080">
              <a:lnSpc>
                <a:spcPct val="130000"/>
              </a:lnSpc>
              <a:spcBef>
                <a:spcPts val="1800"/>
              </a:spcBef>
            </a:pPr>
            <a:r>
              <a:rPr sz="3050" dirty="0">
                <a:latin typeface="Barlow" pitchFamily="2" charset="77"/>
              </a:rPr>
              <a:t>Consider the potential impact and significance of your questions. use a rubric to assess the strength of each question.</a:t>
            </a:r>
          </a:p>
          <a:p>
            <a:pPr marL="1363345">
              <a:lnSpc>
                <a:spcPct val="130000"/>
              </a:lnSpc>
              <a:spcBef>
                <a:spcPts val="1800"/>
              </a:spcBef>
            </a:pPr>
            <a:r>
              <a:rPr sz="3050" dirty="0">
                <a:latin typeface="Barlow" pitchFamily="2" charset="77"/>
              </a:rPr>
              <a:t>Incorporate discipline-specific frameworks or theories.</a:t>
            </a:r>
          </a:p>
        </p:txBody>
      </p:sp>
      <p:sp>
        <p:nvSpPr>
          <p:cNvPr id="5" name="object 5"/>
          <p:cNvSpPr/>
          <p:nvPr/>
        </p:nvSpPr>
        <p:spPr>
          <a:xfrm>
            <a:off x="1398851" y="4842784"/>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398851" y="5649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8"/>
          <p:cNvSpPr txBox="1"/>
          <p:nvPr/>
        </p:nvSpPr>
        <p:spPr>
          <a:xfrm>
            <a:off x="13840280" y="1984106"/>
            <a:ext cx="5354320" cy="3271520"/>
          </a:xfrm>
          <a:prstGeom prst="rect">
            <a:avLst/>
          </a:prstGeom>
        </p:spPr>
        <p:txBody>
          <a:bodyPr vert="horz" wrap="square" lIns="0" tIns="12065" rIns="0" bIns="0" rtlCol="0">
            <a:spAutoFit/>
          </a:bodyPr>
          <a:lstStyle/>
          <a:p>
            <a:pPr marL="12700" marR="5080">
              <a:lnSpc>
                <a:spcPct val="139700"/>
              </a:lnSpc>
              <a:spcBef>
                <a:spcPts val="95"/>
              </a:spcBef>
            </a:pPr>
            <a:r>
              <a:rPr sz="3050" b="1" spc="-40" dirty="0">
                <a:latin typeface="Barlow"/>
                <a:cs typeface="Barlow"/>
              </a:rPr>
              <a:t>Example:</a:t>
            </a:r>
            <a:r>
              <a:rPr sz="3050" b="1" spc="-95" dirty="0">
                <a:latin typeface="Barlow"/>
                <a:cs typeface="Barlow"/>
              </a:rPr>
              <a:t> </a:t>
            </a:r>
            <a:r>
              <a:rPr sz="3050" spc="-40" dirty="0">
                <a:latin typeface="Barlow"/>
                <a:cs typeface="Barlow"/>
              </a:rPr>
              <a:t>Original</a:t>
            </a:r>
            <a:r>
              <a:rPr sz="3050" spc="-90" dirty="0">
                <a:latin typeface="Barlow"/>
                <a:cs typeface="Barlow"/>
              </a:rPr>
              <a:t> </a:t>
            </a:r>
            <a:r>
              <a:rPr sz="3050" spc="-45" dirty="0">
                <a:latin typeface="Barlow"/>
                <a:cs typeface="Barlow"/>
              </a:rPr>
              <a:t>question:</a:t>
            </a:r>
            <a:r>
              <a:rPr sz="3050" spc="-95" dirty="0">
                <a:latin typeface="Barlow"/>
                <a:cs typeface="Barlow"/>
              </a:rPr>
              <a:t> </a:t>
            </a:r>
            <a:r>
              <a:rPr sz="3050" i="1" spc="-25" dirty="0">
                <a:latin typeface="Barlow"/>
                <a:cs typeface="Barlow"/>
              </a:rPr>
              <a:t>How does</a:t>
            </a:r>
            <a:r>
              <a:rPr sz="3050" i="1" spc="-90" dirty="0">
                <a:latin typeface="Barlow"/>
                <a:cs typeface="Barlow"/>
              </a:rPr>
              <a:t> </a:t>
            </a:r>
            <a:r>
              <a:rPr sz="3050" i="1" spc="-25" dirty="0">
                <a:latin typeface="Barlow"/>
                <a:cs typeface="Barlow"/>
              </a:rPr>
              <a:t>social</a:t>
            </a:r>
            <a:r>
              <a:rPr sz="3050" i="1" spc="-90" dirty="0">
                <a:latin typeface="Barlow"/>
                <a:cs typeface="Barlow"/>
              </a:rPr>
              <a:t> </a:t>
            </a:r>
            <a:r>
              <a:rPr sz="3050" i="1" spc="-40" dirty="0">
                <a:latin typeface="Barlow"/>
                <a:cs typeface="Barlow"/>
              </a:rPr>
              <a:t>media</a:t>
            </a:r>
            <a:r>
              <a:rPr sz="3050" i="1" spc="-90" dirty="0">
                <a:latin typeface="Barlow"/>
                <a:cs typeface="Barlow"/>
              </a:rPr>
              <a:t> </a:t>
            </a:r>
            <a:r>
              <a:rPr sz="3050" i="1" spc="-55" dirty="0">
                <a:latin typeface="Barlow"/>
                <a:cs typeface="Barlow"/>
              </a:rPr>
              <a:t>affect</a:t>
            </a:r>
            <a:r>
              <a:rPr sz="3050" i="1" spc="-85" dirty="0">
                <a:latin typeface="Barlow"/>
                <a:cs typeface="Barlow"/>
              </a:rPr>
              <a:t> </a:t>
            </a:r>
            <a:r>
              <a:rPr sz="3050" i="1" spc="-10" dirty="0">
                <a:latin typeface="Barlow"/>
                <a:cs typeface="Barlow"/>
              </a:rPr>
              <a:t>people? </a:t>
            </a:r>
            <a:r>
              <a:rPr sz="3050" spc="-35" dirty="0">
                <a:latin typeface="Barlow"/>
                <a:cs typeface="Barlow"/>
              </a:rPr>
              <a:t>Refined</a:t>
            </a:r>
            <a:r>
              <a:rPr sz="3050" spc="-95" dirty="0">
                <a:latin typeface="Barlow"/>
                <a:cs typeface="Barlow"/>
              </a:rPr>
              <a:t> </a:t>
            </a:r>
            <a:r>
              <a:rPr sz="3050" spc="-45" dirty="0">
                <a:latin typeface="Barlow"/>
                <a:cs typeface="Barlow"/>
              </a:rPr>
              <a:t>question:</a:t>
            </a:r>
            <a:r>
              <a:rPr sz="3050" spc="-105" dirty="0">
                <a:latin typeface="Barlow"/>
                <a:cs typeface="Barlow"/>
              </a:rPr>
              <a:t> </a:t>
            </a:r>
            <a:r>
              <a:rPr sz="3050" i="1" spc="-55" dirty="0">
                <a:latin typeface="Barlow"/>
                <a:cs typeface="Barlow"/>
              </a:rPr>
              <a:t>How</a:t>
            </a:r>
            <a:r>
              <a:rPr sz="3050" i="1" spc="-90" dirty="0">
                <a:latin typeface="Barlow"/>
                <a:cs typeface="Barlow"/>
              </a:rPr>
              <a:t> </a:t>
            </a:r>
            <a:r>
              <a:rPr sz="3050" i="1" spc="-20" dirty="0">
                <a:latin typeface="Barlow"/>
                <a:cs typeface="Barlow"/>
              </a:rPr>
              <a:t>does</a:t>
            </a:r>
            <a:r>
              <a:rPr sz="3050" i="1" spc="760" dirty="0">
                <a:latin typeface="Barlow"/>
                <a:cs typeface="Barlow"/>
              </a:rPr>
              <a:t> </a:t>
            </a:r>
            <a:r>
              <a:rPr sz="3050" i="1" spc="-20" dirty="0">
                <a:latin typeface="Barlow"/>
                <a:cs typeface="Barlow"/>
              </a:rPr>
              <a:t>daily</a:t>
            </a:r>
            <a:r>
              <a:rPr sz="3050" i="1" spc="-105" dirty="0">
                <a:latin typeface="Barlow"/>
                <a:cs typeface="Barlow"/>
              </a:rPr>
              <a:t> </a:t>
            </a:r>
            <a:r>
              <a:rPr sz="3050" i="1" spc="-50" dirty="0">
                <a:latin typeface="Barlow"/>
                <a:cs typeface="Barlow"/>
              </a:rPr>
              <a:t>Instagram</a:t>
            </a:r>
            <a:r>
              <a:rPr sz="3050" i="1" spc="-100" dirty="0">
                <a:latin typeface="Barlow"/>
                <a:cs typeface="Barlow"/>
              </a:rPr>
              <a:t> </a:t>
            </a:r>
            <a:r>
              <a:rPr sz="3050" i="1" dirty="0">
                <a:latin typeface="Barlow"/>
                <a:cs typeface="Barlow"/>
              </a:rPr>
              <a:t>use</a:t>
            </a:r>
            <a:r>
              <a:rPr sz="3050" i="1" spc="-100" dirty="0">
                <a:latin typeface="Barlow"/>
                <a:cs typeface="Barlow"/>
              </a:rPr>
              <a:t> </a:t>
            </a:r>
            <a:r>
              <a:rPr sz="3050" i="1" spc="-40" dirty="0">
                <a:latin typeface="Barlow"/>
                <a:cs typeface="Barlow"/>
              </a:rPr>
              <a:t>impact</a:t>
            </a:r>
            <a:r>
              <a:rPr sz="3050" i="1" spc="-100" dirty="0">
                <a:latin typeface="Barlow"/>
                <a:cs typeface="Barlow"/>
              </a:rPr>
              <a:t> </a:t>
            </a:r>
            <a:r>
              <a:rPr sz="3050" i="1" spc="-10" dirty="0">
                <a:latin typeface="Barlow"/>
                <a:cs typeface="Barlow"/>
              </a:rPr>
              <a:t>self-</a:t>
            </a:r>
            <a:r>
              <a:rPr sz="3050" i="1" spc="-55" dirty="0">
                <a:latin typeface="Barlow"/>
                <a:cs typeface="Barlow"/>
              </a:rPr>
              <a:t>esteem</a:t>
            </a:r>
            <a:r>
              <a:rPr sz="3050" i="1" spc="-95" dirty="0">
                <a:latin typeface="Barlow"/>
                <a:cs typeface="Barlow"/>
              </a:rPr>
              <a:t> </a:t>
            </a:r>
            <a:r>
              <a:rPr sz="3050" i="1" dirty="0">
                <a:latin typeface="Barlow"/>
                <a:cs typeface="Barlow"/>
              </a:rPr>
              <a:t>in</a:t>
            </a:r>
            <a:r>
              <a:rPr sz="3050" i="1" spc="-80" dirty="0">
                <a:latin typeface="Barlow"/>
                <a:cs typeface="Barlow"/>
              </a:rPr>
              <a:t> </a:t>
            </a:r>
            <a:r>
              <a:rPr sz="3050" i="1" spc="-50" dirty="0">
                <a:latin typeface="Barlow"/>
                <a:cs typeface="Barlow"/>
              </a:rPr>
              <a:t>teenagers</a:t>
            </a:r>
            <a:r>
              <a:rPr sz="3050" i="1" spc="-85" dirty="0">
                <a:latin typeface="Barlow"/>
                <a:cs typeface="Barlow"/>
              </a:rPr>
              <a:t> </a:t>
            </a:r>
            <a:r>
              <a:rPr sz="3050" i="1" spc="-30" dirty="0">
                <a:latin typeface="Barlow"/>
                <a:cs typeface="Barlow"/>
              </a:rPr>
              <a:t>aged</a:t>
            </a:r>
            <a:r>
              <a:rPr sz="3050" i="1" spc="-80" dirty="0">
                <a:latin typeface="Barlow"/>
                <a:cs typeface="Barlow"/>
              </a:rPr>
              <a:t> </a:t>
            </a:r>
            <a:r>
              <a:rPr sz="3050" i="1" spc="-55" dirty="0">
                <a:latin typeface="Barlow"/>
                <a:cs typeface="Barlow"/>
              </a:rPr>
              <a:t>13–</a:t>
            </a:r>
            <a:r>
              <a:rPr sz="3050" i="1" spc="-25" dirty="0">
                <a:latin typeface="Barlow"/>
                <a:cs typeface="Barlow"/>
              </a:rPr>
              <a:t>17?</a:t>
            </a:r>
            <a:endParaRPr sz="3050">
              <a:latin typeface="Barlow"/>
              <a:cs typeface="Barlow"/>
            </a:endParaRPr>
          </a:p>
        </p:txBody>
      </p:sp>
      <p:sp>
        <p:nvSpPr>
          <p:cNvPr id="10" name="object 10"/>
          <p:cNvSpPr/>
          <p:nvPr/>
        </p:nvSpPr>
        <p:spPr>
          <a:xfrm>
            <a:off x="1398851" y="7097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p:cNvSpPr/>
          <p:nvPr/>
        </p:nvSpPr>
        <p:spPr>
          <a:xfrm>
            <a:off x="1398851" y="8550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3" name="object 13"/>
          <p:cNvSpPr txBox="1"/>
          <p:nvPr/>
        </p:nvSpPr>
        <p:spPr>
          <a:xfrm>
            <a:off x="13840280" y="5896864"/>
            <a:ext cx="5059680" cy="3271520"/>
          </a:xfrm>
          <a:prstGeom prst="rect">
            <a:avLst/>
          </a:prstGeom>
        </p:spPr>
        <p:txBody>
          <a:bodyPr vert="horz" wrap="square" lIns="0" tIns="12065" rIns="0" bIns="0" rtlCol="0">
            <a:spAutoFit/>
          </a:bodyPr>
          <a:lstStyle/>
          <a:p>
            <a:pPr marL="12700" marR="5080">
              <a:lnSpc>
                <a:spcPct val="139700"/>
              </a:lnSpc>
              <a:spcBef>
                <a:spcPts val="95"/>
              </a:spcBef>
            </a:pPr>
            <a:r>
              <a:rPr sz="3050" b="1" spc="-60" dirty="0">
                <a:latin typeface="Barlow"/>
                <a:cs typeface="Barlow"/>
              </a:rPr>
              <a:t>Note:</a:t>
            </a:r>
            <a:r>
              <a:rPr sz="3050" b="1" spc="-95" dirty="0">
                <a:latin typeface="Barlow"/>
                <a:cs typeface="Barlow"/>
              </a:rPr>
              <a:t> </a:t>
            </a:r>
            <a:r>
              <a:rPr sz="3050" i="1" dirty="0">
                <a:latin typeface="Barlow"/>
                <a:cs typeface="Barlow"/>
              </a:rPr>
              <a:t>If</a:t>
            </a:r>
            <a:r>
              <a:rPr sz="3050" i="1" spc="-135" dirty="0">
                <a:latin typeface="Barlow"/>
                <a:cs typeface="Barlow"/>
              </a:rPr>
              <a:t> </a:t>
            </a:r>
            <a:r>
              <a:rPr sz="3050" i="1" spc="-35" dirty="0">
                <a:latin typeface="Barlow"/>
                <a:cs typeface="Barlow"/>
              </a:rPr>
              <a:t>no</a:t>
            </a:r>
            <a:r>
              <a:rPr sz="3050" i="1" spc="-100" dirty="0">
                <a:latin typeface="Barlow"/>
                <a:cs typeface="Barlow"/>
              </a:rPr>
              <a:t> </a:t>
            </a:r>
            <a:r>
              <a:rPr sz="3050" i="1" spc="-55" dirty="0">
                <a:latin typeface="Barlow"/>
                <a:cs typeface="Barlow"/>
              </a:rPr>
              <a:t>rubric</a:t>
            </a:r>
            <a:r>
              <a:rPr sz="3050" i="1" spc="-95" dirty="0">
                <a:latin typeface="Barlow"/>
                <a:cs typeface="Barlow"/>
              </a:rPr>
              <a:t> </a:t>
            </a:r>
            <a:r>
              <a:rPr sz="3050" i="1" spc="-20" dirty="0">
                <a:latin typeface="Barlow"/>
                <a:cs typeface="Barlow"/>
              </a:rPr>
              <a:t>is</a:t>
            </a:r>
            <a:r>
              <a:rPr sz="3050" i="1" spc="-105" dirty="0">
                <a:latin typeface="Barlow"/>
                <a:cs typeface="Barlow"/>
              </a:rPr>
              <a:t> </a:t>
            </a:r>
            <a:r>
              <a:rPr sz="3050" i="1" spc="-65" dirty="0">
                <a:latin typeface="Barlow"/>
                <a:cs typeface="Barlow"/>
              </a:rPr>
              <a:t>provided</a:t>
            </a:r>
            <a:r>
              <a:rPr sz="3050" i="1" spc="-95" dirty="0">
                <a:latin typeface="Barlow"/>
                <a:cs typeface="Barlow"/>
              </a:rPr>
              <a:t> </a:t>
            </a:r>
            <a:r>
              <a:rPr sz="3050" i="1" spc="-25" dirty="0">
                <a:latin typeface="Barlow"/>
                <a:cs typeface="Barlow"/>
              </a:rPr>
              <a:t>by </a:t>
            </a:r>
            <a:r>
              <a:rPr sz="3050" i="1" spc="-50" dirty="0">
                <a:latin typeface="Barlow"/>
                <a:cs typeface="Barlow"/>
              </a:rPr>
              <a:t>the</a:t>
            </a:r>
            <a:r>
              <a:rPr sz="3050" i="1" spc="-100" dirty="0">
                <a:latin typeface="Barlow"/>
                <a:cs typeface="Barlow"/>
              </a:rPr>
              <a:t> </a:t>
            </a:r>
            <a:r>
              <a:rPr sz="3050" i="1" spc="-55" dirty="0">
                <a:latin typeface="Barlow"/>
                <a:cs typeface="Barlow"/>
              </a:rPr>
              <a:t>instructor</a:t>
            </a:r>
            <a:r>
              <a:rPr sz="3050" i="1" spc="-95" dirty="0">
                <a:latin typeface="Barlow"/>
                <a:cs typeface="Barlow"/>
              </a:rPr>
              <a:t> </a:t>
            </a:r>
            <a:r>
              <a:rPr sz="3050" i="1" dirty="0">
                <a:latin typeface="Barlow"/>
                <a:cs typeface="Barlow"/>
              </a:rPr>
              <a:t>or</a:t>
            </a:r>
            <a:r>
              <a:rPr sz="3050" i="1" spc="-125" dirty="0">
                <a:latin typeface="Barlow"/>
                <a:cs typeface="Barlow"/>
              </a:rPr>
              <a:t> </a:t>
            </a:r>
            <a:r>
              <a:rPr sz="3050" i="1" spc="-30" dirty="0">
                <a:latin typeface="Barlow"/>
                <a:cs typeface="Barlow"/>
              </a:rPr>
              <a:t>in</a:t>
            </a:r>
            <a:r>
              <a:rPr sz="3050" i="1" spc="-100" dirty="0">
                <a:latin typeface="Barlow"/>
                <a:cs typeface="Barlow"/>
              </a:rPr>
              <a:t> </a:t>
            </a:r>
            <a:r>
              <a:rPr sz="3050" i="1" spc="-50" dirty="0">
                <a:latin typeface="Barlow"/>
                <a:cs typeface="Barlow"/>
              </a:rPr>
              <a:t>the</a:t>
            </a:r>
            <a:r>
              <a:rPr sz="3050" i="1" spc="-95" dirty="0">
                <a:latin typeface="Barlow"/>
                <a:cs typeface="Barlow"/>
              </a:rPr>
              <a:t> </a:t>
            </a:r>
            <a:r>
              <a:rPr sz="3050" i="1" spc="-10" dirty="0">
                <a:latin typeface="Barlow"/>
                <a:cs typeface="Barlow"/>
              </a:rPr>
              <a:t>course </a:t>
            </a:r>
            <a:r>
              <a:rPr sz="3050" i="1" spc="-65" dirty="0">
                <a:latin typeface="Barlow"/>
                <a:cs typeface="Barlow"/>
              </a:rPr>
              <a:t>material,</a:t>
            </a:r>
            <a:r>
              <a:rPr sz="3050" i="1" spc="-50" dirty="0">
                <a:latin typeface="Barlow"/>
                <a:cs typeface="Barlow"/>
              </a:rPr>
              <a:t> </a:t>
            </a:r>
            <a:r>
              <a:rPr sz="3050" i="1" spc="-60" dirty="0">
                <a:latin typeface="Barlow"/>
                <a:cs typeface="Barlow"/>
              </a:rPr>
              <a:t>create</a:t>
            </a:r>
            <a:r>
              <a:rPr sz="3050" i="1" spc="-55" dirty="0">
                <a:latin typeface="Barlow"/>
                <a:cs typeface="Barlow"/>
              </a:rPr>
              <a:t> your</a:t>
            </a:r>
            <a:r>
              <a:rPr sz="3050" i="1" spc="-50" dirty="0">
                <a:latin typeface="Barlow"/>
                <a:cs typeface="Barlow"/>
              </a:rPr>
              <a:t> </a:t>
            </a:r>
            <a:r>
              <a:rPr sz="3050" i="1" spc="-70" dirty="0">
                <a:latin typeface="Barlow"/>
                <a:cs typeface="Barlow"/>
              </a:rPr>
              <a:t>own</a:t>
            </a:r>
            <a:r>
              <a:rPr sz="3050" i="1" spc="-55" dirty="0">
                <a:latin typeface="Barlow"/>
                <a:cs typeface="Barlow"/>
              </a:rPr>
              <a:t> </a:t>
            </a:r>
            <a:r>
              <a:rPr sz="3050" i="1" spc="-20" dirty="0">
                <a:latin typeface="Barlow"/>
                <a:cs typeface="Barlow"/>
              </a:rPr>
              <a:t>based </a:t>
            </a:r>
            <a:r>
              <a:rPr sz="3050" i="1" spc="-35" dirty="0">
                <a:latin typeface="Barlow"/>
                <a:cs typeface="Barlow"/>
              </a:rPr>
              <a:t>on</a:t>
            </a:r>
            <a:r>
              <a:rPr sz="3050" i="1" spc="-80" dirty="0">
                <a:latin typeface="Barlow"/>
                <a:cs typeface="Barlow"/>
              </a:rPr>
              <a:t> </a:t>
            </a:r>
            <a:r>
              <a:rPr sz="3050" i="1" spc="-50" dirty="0">
                <a:latin typeface="Barlow"/>
                <a:cs typeface="Barlow"/>
              </a:rPr>
              <a:t>the</a:t>
            </a:r>
            <a:r>
              <a:rPr sz="3050" i="1" spc="-75" dirty="0">
                <a:latin typeface="Barlow"/>
                <a:cs typeface="Barlow"/>
              </a:rPr>
              <a:t> </a:t>
            </a:r>
            <a:r>
              <a:rPr sz="3050" i="1" spc="-70" dirty="0">
                <a:latin typeface="Barlow"/>
                <a:cs typeface="Barlow"/>
              </a:rPr>
              <a:t>criteria</a:t>
            </a:r>
            <a:r>
              <a:rPr sz="3050" i="1" spc="-80" dirty="0">
                <a:latin typeface="Barlow"/>
                <a:cs typeface="Barlow"/>
              </a:rPr>
              <a:t> </a:t>
            </a:r>
            <a:r>
              <a:rPr sz="3050" i="1" spc="-60" dirty="0">
                <a:latin typeface="Barlow"/>
                <a:cs typeface="Barlow"/>
              </a:rPr>
              <a:t>discussed</a:t>
            </a:r>
            <a:r>
              <a:rPr sz="3050" i="1" spc="-75" dirty="0">
                <a:latin typeface="Barlow"/>
                <a:cs typeface="Barlow"/>
              </a:rPr>
              <a:t> </a:t>
            </a:r>
            <a:r>
              <a:rPr sz="3050" i="1" spc="-25" dirty="0">
                <a:latin typeface="Barlow"/>
                <a:cs typeface="Barlow"/>
              </a:rPr>
              <a:t>in</a:t>
            </a:r>
            <a:endParaRPr sz="3050">
              <a:latin typeface="Barlow"/>
              <a:cs typeface="Barlow"/>
            </a:endParaRPr>
          </a:p>
          <a:p>
            <a:pPr marL="12700">
              <a:lnSpc>
                <a:spcPct val="100000"/>
              </a:lnSpc>
              <a:spcBef>
                <a:spcPts val="1455"/>
              </a:spcBef>
            </a:pPr>
            <a:r>
              <a:rPr sz="3050" i="1" spc="-55" dirty="0">
                <a:latin typeface="Barlow"/>
                <a:cs typeface="Barlow"/>
              </a:rPr>
              <a:t>this</a:t>
            </a:r>
            <a:r>
              <a:rPr sz="3050" i="1" spc="-75" dirty="0">
                <a:latin typeface="Barlow"/>
                <a:cs typeface="Barlow"/>
              </a:rPr>
              <a:t> </a:t>
            </a:r>
            <a:r>
              <a:rPr sz="3050" i="1" spc="-10" dirty="0">
                <a:latin typeface="Barlow"/>
                <a:cs typeface="Barlow"/>
              </a:rPr>
              <a:t>guide.</a:t>
            </a:r>
            <a:endParaRPr sz="3050">
              <a:latin typeface="Barlow"/>
              <a:cs typeface="Barlow"/>
            </a:endParaRPr>
          </a:p>
        </p:txBody>
      </p:sp>
      <p:sp>
        <p:nvSpPr>
          <p:cNvPr id="15" name="object 15"/>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6" name="object 16"/>
          <p:cNvGrpSpPr/>
          <p:nvPr/>
        </p:nvGrpSpPr>
        <p:grpSpPr>
          <a:xfrm>
            <a:off x="628256" y="963321"/>
            <a:ext cx="1051560" cy="1036955"/>
            <a:chOff x="628256" y="963321"/>
            <a:chExt cx="1051560" cy="1036955"/>
          </a:xfrm>
        </p:grpSpPr>
        <p:sp>
          <p:nvSpPr>
            <p:cNvPr id="17" name="object 17"/>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20" name="object 2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615553" y="1187034"/>
            <a:ext cx="15102840" cy="8398774"/>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756285" indent="-743585">
              <a:lnSpc>
                <a:spcPct val="100000"/>
              </a:lnSpc>
              <a:buAutoNum type="arabicPeriod" startAt="5"/>
              <a:tabLst>
                <a:tab pos="756285" algn="l"/>
              </a:tabLst>
            </a:pPr>
            <a:r>
              <a:rPr sz="5600" b="1" spc="-20" dirty="0">
                <a:latin typeface="Barlow"/>
                <a:cs typeface="Barlow"/>
              </a:rPr>
              <a:t>Evaluate</a:t>
            </a:r>
            <a:r>
              <a:rPr sz="5600" b="1" spc="-195" dirty="0">
                <a:latin typeface="Barlow"/>
                <a:cs typeface="Barlow"/>
              </a:rPr>
              <a:t> </a:t>
            </a:r>
            <a:r>
              <a:rPr sz="5600" b="1" spc="-10" dirty="0">
                <a:latin typeface="Barlow"/>
                <a:cs typeface="Barlow"/>
              </a:rPr>
              <a:t>Researchability</a:t>
            </a:r>
            <a:endParaRPr sz="5600" dirty="0">
              <a:latin typeface="Barlow"/>
              <a:cs typeface="Barlow"/>
            </a:endParaRPr>
          </a:p>
          <a:p>
            <a:pPr marL="1394460" marR="5080" indent="-10795">
              <a:lnSpc>
                <a:spcPct val="130000"/>
              </a:lnSpc>
              <a:spcBef>
                <a:spcPts val="1800"/>
              </a:spcBef>
            </a:pPr>
            <a:r>
              <a:rPr sz="3050" spc="-25" dirty="0">
                <a:latin typeface="Barlow"/>
                <a:cs typeface="Barlow"/>
              </a:rPr>
              <a:t>Assess</a:t>
            </a:r>
            <a:r>
              <a:rPr sz="3050" spc="-110" dirty="0">
                <a:latin typeface="Barlow"/>
                <a:cs typeface="Barlow"/>
              </a:rPr>
              <a:t> </a:t>
            </a:r>
            <a:r>
              <a:rPr sz="3050" spc="-30" dirty="0">
                <a:latin typeface="Barlow"/>
                <a:cs typeface="Barlow"/>
              </a:rPr>
              <a:t>whether</a:t>
            </a:r>
            <a:r>
              <a:rPr sz="3050" spc="-105" dirty="0">
                <a:latin typeface="Barlow"/>
                <a:cs typeface="Barlow"/>
              </a:rPr>
              <a:t> </a:t>
            </a:r>
            <a:r>
              <a:rPr sz="3050" dirty="0">
                <a:latin typeface="Barlow"/>
                <a:cs typeface="Barlow"/>
              </a:rPr>
              <a:t>the</a:t>
            </a:r>
            <a:r>
              <a:rPr sz="3050" spc="-105" dirty="0">
                <a:latin typeface="Barlow"/>
                <a:cs typeface="Barlow"/>
              </a:rPr>
              <a:t> </a:t>
            </a:r>
            <a:r>
              <a:rPr sz="3050" spc="-30" dirty="0">
                <a:latin typeface="Barlow"/>
                <a:cs typeface="Barlow"/>
              </a:rPr>
              <a:t>questions</a:t>
            </a:r>
            <a:r>
              <a:rPr sz="3050" spc="-105" dirty="0">
                <a:latin typeface="Barlow"/>
                <a:cs typeface="Barlow"/>
              </a:rPr>
              <a:t> </a:t>
            </a:r>
            <a:r>
              <a:rPr sz="3050" dirty="0">
                <a:latin typeface="Barlow"/>
                <a:cs typeface="Barlow"/>
              </a:rPr>
              <a:t>can</a:t>
            </a:r>
            <a:r>
              <a:rPr sz="3050" spc="-105" dirty="0">
                <a:latin typeface="Barlow"/>
                <a:cs typeface="Barlow"/>
              </a:rPr>
              <a:t> </a:t>
            </a:r>
            <a:r>
              <a:rPr sz="3050" dirty="0">
                <a:latin typeface="Barlow"/>
                <a:cs typeface="Barlow"/>
              </a:rPr>
              <a:t>be</a:t>
            </a:r>
            <a:r>
              <a:rPr sz="3050" spc="-105" dirty="0">
                <a:latin typeface="Barlow"/>
                <a:cs typeface="Barlow"/>
              </a:rPr>
              <a:t> </a:t>
            </a:r>
            <a:r>
              <a:rPr sz="3050" spc="-40" dirty="0">
                <a:latin typeface="Barlow"/>
                <a:cs typeface="Barlow"/>
              </a:rPr>
              <a:t>answered</a:t>
            </a:r>
            <a:r>
              <a:rPr sz="3050" spc="-105" dirty="0">
                <a:latin typeface="Barlow"/>
                <a:cs typeface="Barlow"/>
              </a:rPr>
              <a:t> </a:t>
            </a:r>
            <a:r>
              <a:rPr sz="3050" dirty="0">
                <a:latin typeface="Barlow"/>
                <a:cs typeface="Barlow"/>
              </a:rPr>
              <a:t>with</a:t>
            </a:r>
            <a:r>
              <a:rPr sz="3050" spc="-105" dirty="0">
                <a:latin typeface="Barlow"/>
                <a:cs typeface="Barlow"/>
              </a:rPr>
              <a:t> </a:t>
            </a:r>
            <a:r>
              <a:rPr sz="3050" spc="-20" dirty="0">
                <a:latin typeface="Barlow"/>
                <a:cs typeface="Barlow"/>
              </a:rPr>
              <a:t>your</a:t>
            </a:r>
            <a:r>
              <a:rPr sz="3050" spc="-105" dirty="0">
                <a:latin typeface="Barlow"/>
                <a:cs typeface="Barlow"/>
              </a:rPr>
              <a:t> </a:t>
            </a:r>
            <a:r>
              <a:rPr sz="3050" spc="-20" dirty="0">
                <a:latin typeface="Barlow"/>
                <a:cs typeface="Barlow"/>
              </a:rPr>
              <a:t>available</a:t>
            </a:r>
            <a:r>
              <a:rPr sz="3050" spc="-105" dirty="0">
                <a:latin typeface="Barlow"/>
                <a:cs typeface="Barlow"/>
              </a:rPr>
              <a:t> </a:t>
            </a:r>
            <a:r>
              <a:rPr sz="3050" spc="-30" dirty="0">
                <a:latin typeface="Barlow"/>
                <a:cs typeface="Barlow"/>
              </a:rPr>
              <a:t>resources</a:t>
            </a:r>
            <a:r>
              <a:rPr sz="3050" spc="-110" dirty="0">
                <a:latin typeface="Barlow"/>
                <a:cs typeface="Barlow"/>
              </a:rPr>
              <a:t> </a:t>
            </a:r>
            <a:r>
              <a:rPr sz="3050" dirty="0">
                <a:latin typeface="Barlow"/>
                <a:cs typeface="Barlow"/>
              </a:rPr>
              <a:t>and</a:t>
            </a:r>
            <a:r>
              <a:rPr sz="3050" spc="-105" dirty="0">
                <a:latin typeface="Barlow"/>
                <a:cs typeface="Barlow"/>
              </a:rPr>
              <a:t> </a:t>
            </a:r>
            <a:r>
              <a:rPr sz="3050" spc="-25" dirty="0">
                <a:latin typeface="Barlow"/>
                <a:cs typeface="Barlow"/>
              </a:rPr>
              <a:t>in </a:t>
            </a:r>
            <a:r>
              <a:rPr sz="3050" spc="-20" dirty="0">
                <a:latin typeface="Barlow"/>
                <a:cs typeface="Barlow"/>
              </a:rPr>
              <a:t>your</a:t>
            </a:r>
            <a:r>
              <a:rPr sz="3050" spc="-110" dirty="0">
                <a:latin typeface="Barlow"/>
                <a:cs typeface="Barlow"/>
              </a:rPr>
              <a:t> </a:t>
            </a:r>
            <a:r>
              <a:rPr sz="3050" spc="-10" dirty="0">
                <a:latin typeface="Barlow"/>
                <a:cs typeface="Barlow"/>
              </a:rPr>
              <a:t>time</a:t>
            </a:r>
            <a:r>
              <a:rPr lang="en-US" sz="3050" spc="-10" dirty="0">
                <a:latin typeface="Barlow"/>
                <a:cs typeface="Barlow"/>
              </a:rPr>
              <a:t> </a:t>
            </a:r>
            <a:r>
              <a:rPr sz="3050" spc="-10" dirty="0">
                <a:latin typeface="Barlow"/>
                <a:cs typeface="Barlow"/>
              </a:rPr>
              <a:t>frame.</a:t>
            </a:r>
            <a:endParaRPr sz="3050" dirty="0">
              <a:latin typeface="Barlow"/>
              <a:cs typeface="Barlow"/>
            </a:endParaRPr>
          </a:p>
          <a:p>
            <a:pPr marL="1778000" indent="-393700">
              <a:lnSpc>
                <a:spcPct val="130000"/>
              </a:lnSpc>
              <a:buChar char="•"/>
            </a:pPr>
            <a:r>
              <a:rPr lang="en-US" sz="3050" spc="-70" dirty="0">
                <a:latin typeface="Barlow"/>
                <a:cs typeface="Barlow"/>
              </a:rPr>
              <a:t>Test</a:t>
            </a:r>
            <a:r>
              <a:rPr lang="en-US" sz="3050" spc="-85" dirty="0">
                <a:latin typeface="Barlow"/>
                <a:cs typeface="Barlow"/>
              </a:rPr>
              <a:t> </a:t>
            </a:r>
            <a:r>
              <a:rPr lang="en-US" sz="3050" spc="-20" dirty="0">
                <a:latin typeface="Barlow"/>
                <a:cs typeface="Barlow"/>
              </a:rPr>
              <a:t>your</a:t>
            </a:r>
            <a:r>
              <a:rPr lang="en-US" sz="3050" spc="-110" dirty="0">
                <a:latin typeface="Barlow"/>
                <a:cs typeface="Barlow"/>
              </a:rPr>
              <a:t> </a:t>
            </a:r>
            <a:r>
              <a:rPr lang="en-US" sz="3050" spc="-30" dirty="0">
                <a:latin typeface="Barlow"/>
                <a:cs typeface="Barlow"/>
              </a:rPr>
              <a:t>questions</a:t>
            </a:r>
            <a:r>
              <a:rPr lang="en-US" sz="3050" spc="-95" dirty="0">
                <a:latin typeface="Barlow"/>
                <a:cs typeface="Barlow"/>
              </a:rPr>
              <a:t> </a:t>
            </a:r>
            <a:r>
              <a:rPr lang="en-US" sz="3050" spc="-10" dirty="0">
                <a:latin typeface="Barlow"/>
                <a:cs typeface="Barlow"/>
              </a:rPr>
              <a:t>using</a:t>
            </a:r>
            <a:r>
              <a:rPr lang="en-US" sz="3050" spc="-95" dirty="0">
                <a:latin typeface="Barlow"/>
                <a:cs typeface="Barlow"/>
              </a:rPr>
              <a:t> </a:t>
            </a:r>
            <a:r>
              <a:rPr lang="en-US" sz="3050" spc="-30" dirty="0">
                <a:latin typeface="Barlow"/>
                <a:cs typeface="Barlow"/>
              </a:rPr>
              <a:t>research</a:t>
            </a:r>
            <a:r>
              <a:rPr lang="en-US" sz="3050" spc="-95" dirty="0">
                <a:latin typeface="Barlow"/>
                <a:cs typeface="Barlow"/>
              </a:rPr>
              <a:t> </a:t>
            </a:r>
            <a:r>
              <a:rPr lang="en-US" sz="3050" spc="-30" dirty="0">
                <a:latin typeface="Barlow"/>
                <a:cs typeface="Barlow"/>
              </a:rPr>
              <a:t>databases</a:t>
            </a:r>
            <a:r>
              <a:rPr lang="en-US" sz="3050" spc="-95" dirty="0">
                <a:latin typeface="Barlow"/>
                <a:cs typeface="Barlow"/>
              </a:rPr>
              <a:t> </a:t>
            </a:r>
            <a:r>
              <a:rPr lang="en-US" sz="3050" dirty="0">
                <a:latin typeface="Barlow"/>
                <a:cs typeface="Barlow"/>
              </a:rPr>
              <a:t>to</a:t>
            </a:r>
            <a:r>
              <a:rPr lang="en-US" sz="3050" spc="-100" dirty="0">
                <a:latin typeface="Barlow"/>
                <a:cs typeface="Barlow"/>
              </a:rPr>
              <a:t> </a:t>
            </a:r>
            <a:r>
              <a:rPr lang="en-US" sz="3050" spc="-20" dirty="0">
                <a:latin typeface="Barlow"/>
                <a:cs typeface="Barlow"/>
              </a:rPr>
              <a:t>gauge</a:t>
            </a:r>
            <a:r>
              <a:rPr lang="en-US" sz="3050" spc="-95" dirty="0">
                <a:latin typeface="Barlow"/>
                <a:cs typeface="Barlow"/>
              </a:rPr>
              <a:t> </a:t>
            </a:r>
            <a:r>
              <a:rPr lang="en-US" sz="3050" spc="-20" dirty="0">
                <a:latin typeface="Barlow"/>
                <a:cs typeface="Barlow"/>
              </a:rPr>
              <a:t>available</a:t>
            </a:r>
            <a:r>
              <a:rPr lang="en-US" sz="3050" spc="-95" dirty="0">
                <a:latin typeface="Barlow"/>
                <a:cs typeface="Barlow"/>
              </a:rPr>
              <a:t> </a:t>
            </a:r>
            <a:r>
              <a:rPr lang="en-US" sz="3050" spc="-10" dirty="0">
                <a:latin typeface="Barlow"/>
                <a:cs typeface="Barlow"/>
              </a:rPr>
              <a:t>resources.</a:t>
            </a:r>
            <a:endParaRPr lang="en-US" sz="3050" dirty="0">
              <a:latin typeface="Barlow"/>
              <a:cs typeface="Barlow"/>
            </a:endParaRPr>
          </a:p>
          <a:p>
            <a:pPr marL="1778000" lvl="1" indent="-393700">
              <a:lnSpc>
                <a:spcPct val="130000"/>
              </a:lnSpc>
              <a:buChar char="•"/>
            </a:pPr>
            <a:r>
              <a:rPr lang="en-US" sz="3050" spc="-20" dirty="0">
                <a:latin typeface="Barlow"/>
                <a:cs typeface="Barlow"/>
              </a:rPr>
              <a:t>Consult</a:t>
            </a:r>
            <a:r>
              <a:rPr lang="en-US" sz="3050" spc="-120" dirty="0">
                <a:latin typeface="Barlow"/>
                <a:cs typeface="Barlow"/>
              </a:rPr>
              <a:t> </a:t>
            </a:r>
            <a:r>
              <a:rPr lang="en-US" sz="3050" dirty="0">
                <a:latin typeface="Barlow"/>
                <a:cs typeface="Barlow"/>
              </a:rPr>
              <a:t>with</a:t>
            </a:r>
            <a:r>
              <a:rPr lang="en-US" sz="3050" spc="-110" dirty="0">
                <a:latin typeface="Barlow"/>
                <a:cs typeface="Barlow"/>
              </a:rPr>
              <a:t> </a:t>
            </a:r>
            <a:r>
              <a:rPr lang="en-US" sz="3050" spc="-20" dirty="0">
                <a:latin typeface="Barlow"/>
                <a:cs typeface="Barlow"/>
              </a:rPr>
              <a:t>librarians</a:t>
            </a:r>
            <a:r>
              <a:rPr lang="en-US" sz="3050" spc="-105" dirty="0">
                <a:latin typeface="Barlow"/>
                <a:cs typeface="Barlow"/>
              </a:rPr>
              <a:t> </a:t>
            </a:r>
            <a:r>
              <a:rPr lang="en-US" sz="3050" dirty="0">
                <a:latin typeface="Barlow"/>
                <a:cs typeface="Barlow"/>
              </a:rPr>
              <a:t>or</a:t>
            </a:r>
            <a:r>
              <a:rPr lang="en-US" sz="3050" spc="-105" dirty="0">
                <a:latin typeface="Barlow"/>
                <a:cs typeface="Barlow"/>
              </a:rPr>
              <a:t> </a:t>
            </a:r>
            <a:r>
              <a:rPr lang="en-US" sz="3050" spc="-20" dirty="0">
                <a:latin typeface="Barlow"/>
                <a:cs typeface="Barlow"/>
              </a:rPr>
              <a:t>subject</a:t>
            </a:r>
            <a:r>
              <a:rPr lang="en-US" sz="3050" spc="-105" dirty="0">
                <a:latin typeface="Barlow"/>
                <a:cs typeface="Barlow"/>
              </a:rPr>
              <a:t> </a:t>
            </a:r>
            <a:r>
              <a:rPr lang="en-US" sz="3050" spc="-30" dirty="0">
                <a:latin typeface="Barlow"/>
                <a:cs typeface="Barlow"/>
              </a:rPr>
              <a:t>matter</a:t>
            </a:r>
            <a:r>
              <a:rPr lang="en-US" sz="3050" spc="-105" dirty="0">
                <a:latin typeface="Barlow"/>
                <a:cs typeface="Barlow"/>
              </a:rPr>
              <a:t> </a:t>
            </a:r>
            <a:r>
              <a:rPr lang="en-US" sz="3050" spc="-10" dirty="0">
                <a:latin typeface="Barlow"/>
                <a:cs typeface="Barlow"/>
              </a:rPr>
              <a:t>experts</a:t>
            </a:r>
            <a:r>
              <a:rPr lang="en-US" sz="3050" spc="-110" dirty="0">
                <a:latin typeface="Barlow"/>
                <a:cs typeface="Barlow"/>
              </a:rPr>
              <a:t> </a:t>
            </a:r>
            <a:r>
              <a:rPr lang="en-US" sz="3050" spc="-60" dirty="0">
                <a:latin typeface="Barlow"/>
                <a:cs typeface="Barlow"/>
              </a:rPr>
              <a:t>for</a:t>
            </a:r>
            <a:r>
              <a:rPr lang="en-US" sz="3050" spc="-90" dirty="0">
                <a:latin typeface="Barlow"/>
                <a:cs typeface="Barlow"/>
              </a:rPr>
              <a:t> </a:t>
            </a:r>
            <a:r>
              <a:rPr lang="en-US" sz="3050" spc="-10" dirty="0">
                <a:latin typeface="Barlow"/>
                <a:cs typeface="Barlow"/>
              </a:rPr>
              <a:t>guidance.</a:t>
            </a:r>
            <a:endParaRPr lang="en-US" sz="3050" dirty="0">
              <a:latin typeface="Barlow"/>
              <a:cs typeface="Barlow"/>
            </a:endParaRPr>
          </a:p>
          <a:p>
            <a:pPr marL="1394460" marR="55880" indent="-10795">
              <a:lnSpc>
                <a:spcPct val="130000"/>
              </a:lnSpc>
              <a:spcBef>
                <a:spcPts val="1800"/>
              </a:spcBef>
            </a:pPr>
            <a:r>
              <a:rPr sz="3050" spc="-10" dirty="0">
                <a:latin typeface="Barlow"/>
                <a:cs typeface="Barlow"/>
              </a:rPr>
              <a:t>Consider</a:t>
            </a:r>
            <a:r>
              <a:rPr sz="3050" spc="-100" dirty="0">
                <a:latin typeface="Barlow"/>
                <a:cs typeface="Barlow"/>
              </a:rPr>
              <a:t> </a:t>
            </a:r>
            <a:r>
              <a:rPr sz="3050" dirty="0">
                <a:latin typeface="Barlow"/>
                <a:cs typeface="Barlow"/>
              </a:rPr>
              <a:t>the</a:t>
            </a:r>
            <a:r>
              <a:rPr sz="3050" spc="-95" dirty="0">
                <a:latin typeface="Barlow"/>
                <a:cs typeface="Barlow"/>
              </a:rPr>
              <a:t> </a:t>
            </a:r>
            <a:r>
              <a:rPr sz="3050" spc="-35" dirty="0">
                <a:latin typeface="Barlow"/>
                <a:cs typeface="Barlow"/>
              </a:rPr>
              <a:t>methodological</a:t>
            </a:r>
            <a:r>
              <a:rPr sz="3050" spc="-95" dirty="0">
                <a:latin typeface="Barlow"/>
                <a:cs typeface="Barlow"/>
              </a:rPr>
              <a:t> </a:t>
            </a:r>
            <a:r>
              <a:rPr sz="3050" spc="-30" dirty="0">
                <a:latin typeface="Barlow"/>
                <a:cs typeface="Barlow"/>
              </a:rPr>
              <a:t>approaches</a:t>
            </a:r>
            <a:r>
              <a:rPr sz="3050" spc="-95" dirty="0">
                <a:latin typeface="Barlow"/>
                <a:cs typeface="Barlow"/>
              </a:rPr>
              <a:t> </a:t>
            </a:r>
            <a:r>
              <a:rPr sz="3050" spc="-25" dirty="0">
                <a:latin typeface="Barlow"/>
                <a:cs typeface="Barlow"/>
              </a:rPr>
              <a:t>required</a:t>
            </a:r>
            <a:r>
              <a:rPr sz="3050" spc="-95" dirty="0">
                <a:latin typeface="Barlow"/>
                <a:cs typeface="Barlow"/>
              </a:rPr>
              <a:t> </a:t>
            </a:r>
            <a:r>
              <a:rPr sz="3050" dirty="0">
                <a:latin typeface="Barlow"/>
                <a:cs typeface="Barlow"/>
              </a:rPr>
              <a:t>to</a:t>
            </a:r>
            <a:r>
              <a:rPr sz="3050" spc="-95" dirty="0">
                <a:latin typeface="Barlow"/>
                <a:cs typeface="Barlow"/>
              </a:rPr>
              <a:t> </a:t>
            </a:r>
            <a:r>
              <a:rPr sz="3050" spc="-45" dirty="0">
                <a:latin typeface="Barlow"/>
                <a:cs typeface="Barlow"/>
              </a:rPr>
              <a:t>answer</a:t>
            </a:r>
            <a:r>
              <a:rPr sz="3050" spc="-95" dirty="0">
                <a:latin typeface="Barlow"/>
                <a:cs typeface="Barlow"/>
              </a:rPr>
              <a:t> </a:t>
            </a:r>
            <a:r>
              <a:rPr sz="3050" spc="-20" dirty="0">
                <a:latin typeface="Barlow"/>
                <a:cs typeface="Barlow"/>
              </a:rPr>
              <a:t>your</a:t>
            </a:r>
            <a:r>
              <a:rPr sz="3050" spc="-95" dirty="0">
                <a:latin typeface="Barlow"/>
                <a:cs typeface="Barlow"/>
              </a:rPr>
              <a:t> </a:t>
            </a:r>
            <a:r>
              <a:rPr sz="3050" spc="-30" dirty="0">
                <a:latin typeface="Barlow"/>
                <a:cs typeface="Barlow"/>
              </a:rPr>
              <a:t>questions.</a:t>
            </a:r>
            <a:r>
              <a:rPr sz="3050" spc="-95" dirty="0">
                <a:latin typeface="Barlow"/>
                <a:cs typeface="Barlow"/>
              </a:rPr>
              <a:t> </a:t>
            </a:r>
            <a:r>
              <a:rPr sz="3050" spc="-10" dirty="0">
                <a:latin typeface="Barlow"/>
                <a:cs typeface="Barlow"/>
              </a:rPr>
              <a:t>These </a:t>
            </a:r>
            <a:r>
              <a:rPr sz="3050" dirty="0">
                <a:latin typeface="Barlow"/>
                <a:cs typeface="Barlow"/>
              </a:rPr>
              <a:t>are</a:t>
            </a:r>
            <a:r>
              <a:rPr sz="3050" spc="-100" dirty="0">
                <a:latin typeface="Barlow"/>
                <a:cs typeface="Barlow"/>
              </a:rPr>
              <a:t> </a:t>
            </a:r>
            <a:r>
              <a:rPr sz="3050" spc="-30" dirty="0">
                <a:latin typeface="Barlow"/>
                <a:cs typeface="Barlow"/>
              </a:rPr>
              <a:t>common</a:t>
            </a:r>
            <a:r>
              <a:rPr sz="3050" spc="-95" dirty="0">
                <a:latin typeface="Barlow"/>
                <a:cs typeface="Barlow"/>
              </a:rPr>
              <a:t> </a:t>
            </a:r>
            <a:r>
              <a:rPr sz="3050" spc="-30" dirty="0">
                <a:latin typeface="Barlow"/>
                <a:cs typeface="Barlow"/>
              </a:rPr>
              <a:t>research</a:t>
            </a:r>
            <a:r>
              <a:rPr sz="3050" spc="-95" dirty="0">
                <a:latin typeface="Barlow"/>
                <a:cs typeface="Barlow"/>
              </a:rPr>
              <a:t> </a:t>
            </a:r>
            <a:r>
              <a:rPr sz="3050" spc="-10" dirty="0">
                <a:latin typeface="Barlow"/>
                <a:cs typeface="Barlow"/>
              </a:rPr>
              <a:t>methodologies:</a:t>
            </a:r>
            <a:endParaRPr sz="3050" dirty="0">
              <a:latin typeface="Barlow"/>
              <a:cs typeface="Barlow"/>
            </a:endParaRPr>
          </a:p>
          <a:p>
            <a:pPr marL="1778000" lvl="1" indent="-393700">
              <a:lnSpc>
                <a:spcPct val="130000"/>
              </a:lnSpc>
              <a:buChar char="•"/>
              <a:tabLst>
                <a:tab pos="1519555" algn="l"/>
              </a:tabLst>
            </a:pPr>
            <a:r>
              <a:rPr sz="3050" spc="-70" dirty="0">
                <a:latin typeface="Barlow"/>
              </a:rPr>
              <a:t>Quantitative: surveys, experiments, statistical analysis</a:t>
            </a:r>
          </a:p>
          <a:p>
            <a:pPr marL="1778000" lvl="1" indent="-393700">
              <a:lnSpc>
                <a:spcPct val="130000"/>
              </a:lnSpc>
              <a:buChar char="•"/>
              <a:tabLst>
                <a:tab pos="1519555" algn="l"/>
              </a:tabLst>
            </a:pPr>
            <a:r>
              <a:rPr sz="3050" spc="-70" dirty="0">
                <a:latin typeface="Barlow"/>
              </a:rPr>
              <a:t>Qualitative: interviews, focus groups, content analysis</a:t>
            </a:r>
          </a:p>
          <a:p>
            <a:pPr marL="1778000" lvl="1" indent="-393700">
              <a:lnSpc>
                <a:spcPct val="130000"/>
              </a:lnSpc>
              <a:buChar char="•"/>
              <a:tabLst>
                <a:tab pos="1519555" algn="l"/>
              </a:tabLst>
            </a:pPr>
            <a:r>
              <a:rPr sz="3050" spc="-70" dirty="0">
                <a:latin typeface="Barlow"/>
              </a:rPr>
              <a:t>Mixed methods: combination of quantitative and qualitative approaches</a:t>
            </a:r>
          </a:p>
        </p:txBody>
      </p:sp>
      <p:sp>
        <p:nvSpPr>
          <p:cNvPr id="2" name="object 2"/>
          <p:cNvSpPr txBox="1"/>
          <p:nvPr/>
        </p:nvSpPr>
        <p:spPr>
          <a:xfrm>
            <a:off x="7651143" y="118186"/>
            <a:ext cx="480187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FFFF"/>
                </a:solidFill>
                <a:latin typeface="Barlow"/>
                <a:cs typeface="Barlow"/>
              </a:rPr>
              <a:t>Crafting</a:t>
            </a:r>
            <a:r>
              <a:rPr sz="2200" b="1" spc="-15" dirty="0">
                <a:solidFill>
                  <a:srgbClr val="FFFFFF"/>
                </a:solidFill>
                <a:latin typeface="Barlow"/>
                <a:cs typeface="Barlow"/>
              </a:rPr>
              <a:t> </a:t>
            </a:r>
            <a:r>
              <a:rPr sz="2200" b="1" dirty="0">
                <a:solidFill>
                  <a:srgbClr val="FFFFFF"/>
                </a:solidFill>
                <a:latin typeface="Barlow"/>
                <a:cs typeface="Barlow"/>
              </a:rPr>
              <a:t>Effective</a:t>
            </a:r>
            <a:r>
              <a:rPr sz="2200" b="1" spc="-15" dirty="0">
                <a:solidFill>
                  <a:srgbClr val="FFFFFF"/>
                </a:solidFill>
                <a:latin typeface="Barlow"/>
                <a:cs typeface="Barlow"/>
              </a:rPr>
              <a:t> </a:t>
            </a:r>
            <a:r>
              <a:rPr sz="2200" b="1" dirty="0">
                <a:solidFill>
                  <a:srgbClr val="FFFFFF"/>
                </a:solidFill>
                <a:latin typeface="Barlow"/>
                <a:cs typeface="Barlow"/>
              </a:rPr>
              <a:t>Research</a:t>
            </a:r>
            <a:r>
              <a:rPr sz="2200" b="1" spc="-15" dirty="0">
                <a:solidFill>
                  <a:srgbClr val="FFFFFF"/>
                </a:solidFill>
                <a:latin typeface="Barlow"/>
                <a:cs typeface="Barlow"/>
              </a:rPr>
              <a:t> </a:t>
            </a:r>
            <a:r>
              <a:rPr sz="2200" b="1" spc="-10" dirty="0">
                <a:solidFill>
                  <a:srgbClr val="FFFFFF"/>
                </a:solidFill>
                <a:latin typeface="Barlow"/>
                <a:cs typeface="Barlow"/>
              </a:rPr>
              <a:t>Questions</a:t>
            </a:r>
            <a:endParaRPr sz="2200">
              <a:latin typeface="Barlow"/>
              <a:cs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1408334"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p:cNvSpPr/>
          <p:nvPr/>
        </p:nvSpPr>
        <p:spPr>
          <a:xfrm>
            <a:off x="1408334" y="679840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grpSp>
        <p:nvGrpSpPr>
          <p:cNvPr id="7" name="object 7"/>
          <p:cNvGrpSpPr/>
          <p:nvPr/>
        </p:nvGrpSpPr>
        <p:grpSpPr>
          <a:xfrm>
            <a:off x="628256" y="963321"/>
            <a:ext cx="1051560" cy="1036955"/>
            <a:chOff x="628256" y="963321"/>
            <a:chExt cx="1051560" cy="1036955"/>
          </a:xfrm>
        </p:grpSpPr>
        <p:sp>
          <p:nvSpPr>
            <p:cNvPr id="8" name="object 8"/>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9" name="object 9"/>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0" name="object 1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1" name="object 1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372</TotalTime>
  <Words>1096</Words>
  <Application>Microsoft Macintosh PowerPoint</Application>
  <PresentationFormat>Custom</PresentationFormat>
  <Paragraphs>156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Apple Color Emoji</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Marc Hostetter</cp:lastModifiedBy>
  <cp:revision>48</cp:revision>
  <dcterms:created xsi:type="dcterms:W3CDTF">2026-02-21T00:16:22Z</dcterms:created>
  <dcterms:modified xsi:type="dcterms:W3CDTF">2026-03-02T16:07:34Z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