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jpg" ContentType="image/jpeg"/>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media/image5.jpg" ContentType="image/jpeg"/>
  <Override PartName="/ppt/notesSlides/notesSlide2.xml" ContentType="application/vnd.openxmlformats-officedocument.presentationml.notesSlide+xml"/>
  <Override PartName="/ppt/media/image6.jpg" ContentType="image/jpeg"/>
  <Override PartName="/ppt/media/image7.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handoutMasterIdLst>
    <p:handoutMasterId r:id="rId26"/>
  </p:handoutMasterIdLst>
  <p:sldIdLst>
    <p:sldId id="256" r:id="rId2"/>
    <p:sldId id="257" r:id="rId3"/>
    <p:sldId id="258" r:id="rId4"/>
    <p:sldId id="259" r:id="rId5"/>
    <p:sldId id="260" r:id="rId6"/>
    <p:sldId id="292" r:id="rId7"/>
    <p:sldId id="293" r:id="rId8"/>
    <p:sldId id="294" r:id="rId9"/>
    <p:sldId id="295" r:id="rId10"/>
    <p:sldId id="285" r:id="rId11"/>
    <p:sldId id="296" r:id="rId12"/>
    <p:sldId id="297" r:id="rId13"/>
    <p:sldId id="298" r:id="rId14"/>
    <p:sldId id="299" r:id="rId15"/>
    <p:sldId id="300" r:id="rId16"/>
    <p:sldId id="301" r:id="rId17"/>
    <p:sldId id="302" r:id="rId18"/>
    <p:sldId id="286" r:id="rId19"/>
    <p:sldId id="303" r:id="rId20"/>
    <p:sldId id="269" r:id="rId21"/>
    <p:sldId id="266" r:id="rId22"/>
    <p:sldId id="267" r:id="rId23"/>
    <p:sldId id="268" r:id="rId24"/>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553"/>
    <p:restoredTop sz="94627"/>
  </p:normalViewPr>
  <p:slideViewPr>
    <p:cSldViewPr>
      <p:cViewPr varScale="1">
        <p:scale>
          <a:sx n="106" d="100"/>
          <a:sy n="106" d="100"/>
        </p:scale>
        <p:origin x="2344" y="51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21" d="100"/>
          <a:sy n="121" d="100"/>
        </p:scale>
        <p:origin x="188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2DB23C-E0A8-75F0-778D-6E4503AA3591}"/>
              </a:ext>
            </a:extLst>
          </p:cNvPr>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2366D66-B412-8CCD-8D10-4CEE07BBE365}"/>
              </a:ext>
            </a:extLst>
          </p:cNvPr>
          <p:cNvSpPr>
            <a:spLocks noGrp="1"/>
          </p:cNvSpPr>
          <p:nvPr>
            <p:ph type="dt" sz="quarter" idx="1"/>
          </p:nvPr>
        </p:nvSpPr>
        <p:spPr>
          <a:xfrm>
            <a:off x="11387138" y="0"/>
            <a:ext cx="8712200" cy="566738"/>
          </a:xfrm>
          <a:prstGeom prst="rect">
            <a:avLst/>
          </a:prstGeom>
        </p:spPr>
        <p:txBody>
          <a:bodyPr vert="horz" lIns="91440" tIns="45720" rIns="91440" bIns="45720" rtlCol="0"/>
          <a:lstStyle>
            <a:lvl1pPr algn="r">
              <a:defRPr sz="1200"/>
            </a:lvl1pPr>
          </a:lstStyle>
          <a:p>
            <a:fld id="{A66E2CF7-9863-F647-90E5-8CF9E05B7A97}" type="datetimeFigureOut">
              <a:rPr lang="en-US" smtClean="0"/>
              <a:t>3/5/26</a:t>
            </a:fld>
            <a:endParaRPr lang="en-US"/>
          </a:p>
        </p:txBody>
      </p:sp>
      <p:sp>
        <p:nvSpPr>
          <p:cNvPr id="4" name="Footer Placeholder 3">
            <a:extLst>
              <a:ext uri="{FF2B5EF4-FFF2-40B4-BE49-F238E27FC236}">
                <a16:creationId xmlns:a16="http://schemas.microsoft.com/office/drawing/2014/main" id="{975DFF10-4CE1-AA99-E14C-F6AEFCE3B0D3}"/>
              </a:ext>
            </a:extLst>
          </p:cNvPr>
          <p:cNvSpPr>
            <a:spLocks noGrp="1"/>
          </p:cNvSpPr>
          <p:nvPr>
            <p:ph type="ftr" sz="quarter" idx="2"/>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03B589-7C7D-0F99-F99D-2ED2B44C3D35}"/>
              </a:ext>
            </a:extLst>
          </p:cNvPr>
          <p:cNvSpPr>
            <a:spLocks noGrp="1"/>
          </p:cNvSpPr>
          <p:nvPr>
            <p:ph type="sldNum" sz="quarter" idx="3"/>
          </p:nvPr>
        </p:nvSpPr>
        <p:spPr>
          <a:xfrm>
            <a:off x="11387138" y="10742613"/>
            <a:ext cx="8712200" cy="566737"/>
          </a:xfrm>
          <a:prstGeom prst="rect">
            <a:avLst/>
          </a:prstGeom>
        </p:spPr>
        <p:txBody>
          <a:bodyPr vert="horz" lIns="91440" tIns="45720" rIns="91440" bIns="45720" rtlCol="0" anchor="b"/>
          <a:lstStyle>
            <a:lvl1pPr algn="r">
              <a:defRPr sz="1200"/>
            </a:lvl1pPr>
          </a:lstStyle>
          <a:p>
            <a:fld id="{9AB789E8-F9C1-794F-ADA7-950D570DCBF2}" type="slidenum">
              <a:rPr lang="en-US" smtClean="0"/>
              <a:t>‹#›</a:t>
            </a:fld>
            <a:endParaRPr lang="en-US"/>
          </a:p>
        </p:txBody>
      </p:sp>
    </p:spTree>
    <p:extLst>
      <p:ext uri="{BB962C8B-B14F-4D97-AF65-F5344CB8AC3E}">
        <p14:creationId xmlns:p14="http://schemas.microsoft.com/office/powerpoint/2010/main" val="31291361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2-21T00:25:37.054"/>
    </inkml:context>
    <inkml:brush xml:id="br0">
      <inkml:brushProperty name="width" value="0.035" units="cm"/>
      <inkml:brushProperty name="height" value="0.035" units="cm"/>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A4FE86F2-A9B8-F447-8001-B4C5DEE09083}" type="datetimeFigureOut">
              <a:rPr lang="en-US" smtClean="0"/>
              <a:t>3/5/26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9BC129C-9F60-1344-96CC-8E0FEF434057}" type="slidenum">
              <a:rPr lang="en-US" smtClean="0"/>
              <a:t>‹#›</a:t>
            </a:fld>
            <a:endParaRPr lang="en-US"/>
          </a:p>
        </p:txBody>
      </p:sp>
    </p:spTree>
    <p:extLst>
      <p:ext uri="{BB962C8B-B14F-4D97-AF65-F5344CB8AC3E}">
        <p14:creationId xmlns:p14="http://schemas.microsoft.com/office/powerpoint/2010/main" val="2028634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BC129C-9F60-1344-96CC-8E0FEF434057}" type="slidenum">
              <a:rPr lang="en-US" smtClean="0"/>
              <a:t>2</a:t>
            </a:fld>
            <a:endParaRPr lang="en-US"/>
          </a:p>
        </p:txBody>
      </p:sp>
    </p:spTree>
    <p:extLst>
      <p:ext uri="{BB962C8B-B14F-4D97-AF65-F5344CB8AC3E}">
        <p14:creationId xmlns:p14="http://schemas.microsoft.com/office/powerpoint/2010/main" val="3950328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BC129C-9F60-1344-96CC-8E0FEF434057}" type="slidenum">
              <a:rPr lang="en-US" smtClean="0"/>
              <a:t>9</a:t>
            </a:fld>
            <a:endParaRPr lang="en-US"/>
          </a:p>
        </p:txBody>
      </p:sp>
    </p:spTree>
    <p:extLst>
      <p:ext uri="{BB962C8B-B14F-4D97-AF65-F5344CB8AC3E}">
        <p14:creationId xmlns:p14="http://schemas.microsoft.com/office/powerpoint/2010/main" val="37654796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bg object 17">
            <a:extLst>
              <a:ext uri="{FF2B5EF4-FFF2-40B4-BE49-F238E27FC236}">
                <a16:creationId xmlns:a16="http://schemas.microsoft.com/office/drawing/2014/main" id="{878ABE57-5CD2-B32A-1DA2-2C79A5F673A8}"/>
              </a:ext>
            </a:extLst>
          </p:cNvPr>
          <p:cNvPicPr/>
          <p:nvPr userDrawn="1"/>
        </p:nvPicPr>
        <p:blipFill>
          <a:blip r:embed="rId2" cstate="print"/>
          <a:stretch>
            <a:fillRect/>
          </a:stretch>
        </p:blipFill>
        <p:spPr>
          <a:xfrm>
            <a:off x="0" y="0"/>
            <a:ext cx="20104100" cy="11308556"/>
          </a:xfrm>
          <a:prstGeom prst="rect">
            <a:avLst/>
          </a:prstGeom>
        </p:spPr>
      </p:pic>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5" name="Picture 4" descr="A blue and white logo&#10;&#10;AI-generated content may be incorrect.">
            <a:extLst>
              <a:ext uri="{FF2B5EF4-FFF2-40B4-BE49-F238E27FC236}">
                <a16:creationId xmlns:a16="http://schemas.microsoft.com/office/drawing/2014/main" id="{987ABCC6-1377-CD63-4BBF-A5EAB040648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16" name="bg object 16"/>
          <p:cNvSpPr/>
          <p:nvPr/>
        </p:nvSpPr>
        <p:spPr>
          <a:xfrm>
            <a:off x="0" y="0"/>
            <a:ext cx="20104100" cy="1047115"/>
          </a:xfrm>
          <a:custGeom>
            <a:avLst/>
            <a:gdLst/>
            <a:ahLst/>
            <a:cxnLst/>
            <a:rect l="l" t="t" r="r" b="b"/>
            <a:pathLst>
              <a:path w="20104100" h="1047115">
                <a:moveTo>
                  <a:pt x="20104099" y="0"/>
                </a:moveTo>
                <a:lnTo>
                  <a:pt x="0" y="0"/>
                </a:lnTo>
                <a:lnTo>
                  <a:pt x="0" y="1047088"/>
                </a:lnTo>
                <a:lnTo>
                  <a:pt x="20104099" y="1047088"/>
                </a:lnTo>
                <a:lnTo>
                  <a:pt x="20104099" y="0"/>
                </a:lnTo>
                <a:close/>
              </a:path>
            </a:pathLst>
          </a:custGeom>
          <a:solidFill>
            <a:srgbClr val="306CB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227824" y="3122741"/>
            <a:ext cx="6720840" cy="6689090"/>
          </a:xfrm>
          <a:prstGeom prst="rect">
            <a:avLst/>
          </a:prstGeom>
        </p:spPr>
        <p:txBody>
          <a:bodyPr wrap="square" lIns="0" tIns="0" rIns="0" bIns="0">
            <a:spAutoFit/>
          </a:bodyPr>
          <a:lstStyle>
            <a:lvl1pPr>
              <a:defRPr sz="3050" b="1" i="0">
                <a:solidFill>
                  <a:schemeClr val="tx1"/>
                </a:solidFill>
                <a:latin typeface="Barlow SemiBold"/>
                <a:cs typeface="Barlow SemiBold"/>
              </a:defRPr>
            </a:lvl1pPr>
          </a:lstStyle>
          <a:p>
            <a:endParaRPr/>
          </a:p>
        </p:txBody>
      </p:sp>
      <p:sp>
        <p:nvSpPr>
          <p:cNvPr id="5" name="Holder 5"/>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7" name="Holder 7"/>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8" name="Picture 7" descr="A blue and white logo&#10;&#10;AI-generated content may be incorrect.">
            <a:extLst>
              <a:ext uri="{FF2B5EF4-FFF2-40B4-BE49-F238E27FC236}">
                <a16:creationId xmlns:a16="http://schemas.microsoft.com/office/drawing/2014/main" id="{A080C41D-FF5A-36D3-1E29-61F1AD7C9E6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948664" y="102732"/>
            <a:ext cx="2539883" cy="836045"/>
          </a:xfrm>
          <a:prstGeom prst="round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5" name="Holder 5"/>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4" name="Holder 4"/>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5" name="Picture 4" descr="A blue and white logo&#10;&#10;AI-generated content may be incorrect.">
            <a:extLst>
              <a:ext uri="{FF2B5EF4-FFF2-40B4-BE49-F238E27FC236}">
                <a16:creationId xmlns:a16="http://schemas.microsoft.com/office/drawing/2014/main" id="{0937EA32-7107-74E1-E3F7-B85432392E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628650"/>
          </a:xfrm>
          <a:custGeom>
            <a:avLst/>
            <a:gdLst/>
            <a:ahLst/>
            <a:cxnLst/>
            <a:rect l="l" t="t" r="r" b="b"/>
            <a:pathLst>
              <a:path w="20104100" h="628650">
                <a:moveTo>
                  <a:pt x="20104099" y="0"/>
                </a:moveTo>
                <a:lnTo>
                  <a:pt x="0" y="0"/>
                </a:lnTo>
                <a:lnTo>
                  <a:pt x="0" y="628253"/>
                </a:lnTo>
                <a:lnTo>
                  <a:pt x="20104099" y="628253"/>
                </a:lnTo>
                <a:lnTo>
                  <a:pt x="20104099" y="0"/>
                </a:lnTo>
                <a:close/>
              </a:path>
            </a:pathLst>
          </a:custGeom>
          <a:solidFill>
            <a:srgbClr val="306CB5"/>
          </a:solidFill>
        </p:spPr>
        <p:txBody>
          <a:bodyPr wrap="square" lIns="0" tIns="0" rIns="0" bIns="0" rtlCol="0"/>
          <a:lstStyle/>
          <a:p>
            <a:endParaRPr/>
          </a:p>
        </p:txBody>
      </p:sp>
      <p:sp>
        <p:nvSpPr>
          <p:cNvPr id="2" name="Holder 2"/>
          <p:cNvSpPr>
            <a:spLocks noGrp="1"/>
          </p:cNvSpPr>
          <p:nvPr>
            <p:ph type="title"/>
          </p:nvPr>
        </p:nvSpPr>
        <p:spPr>
          <a:xfrm>
            <a:off x="746620" y="914935"/>
            <a:ext cx="5653405" cy="880110"/>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body" idx="1"/>
          </p:nvPr>
        </p:nvSpPr>
        <p:spPr>
          <a:xfrm>
            <a:off x="1777821" y="2440894"/>
            <a:ext cx="17355820" cy="7592695"/>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a:xfrm>
            <a:off x="615553" y="10844559"/>
            <a:ext cx="2348865" cy="226695"/>
          </a:xfrm>
          <a:prstGeom prst="rect">
            <a:avLst/>
          </a:prstGeom>
        </p:spPr>
        <p:txBody>
          <a:bodyPr wrap="square" lIns="0" tIns="0" rIns="0" bIns="0">
            <a:spAutoFit/>
          </a:bodyPr>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3/5/26</a:t>
            </a:fld>
            <a:endParaRPr lang="en-US"/>
          </a:p>
        </p:txBody>
      </p:sp>
      <p:sp>
        <p:nvSpPr>
          <p:cNvPr id="6" name="Holder 6"/>
          <p:cNvSpPr>
            <a:spLocks noGrp="1"/>
          </p:cNvSpPr>
          <p:nvPr>
            <p:ph type="sldNum" sz="quarter" idx="7"/>
          </p:nvPr>
        </p:nvSpPr>
        <p:spPr>
          <a:xfrm>
            <a:off x="19192248" y="10719957"/>
            <a:ext cx="334644" cy="377825"/>
          </a:xfrm>
          <a:prstGeom prst="rect">
            <a:avLst/>
          </a:prstGeom>
        </p:spPr>
        <p:txBody>
          <a:bodyPr wrap="square" lIns="0" tIns="0" rIns="0" bIns="0">
            <a:spAutoFit/>
          </a:bodyPr>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customXml" Target="../ink/ink1.xml"/><Relationship Id="rId13" Type="http://schemas.openxmlformats.org/officeDocument/2006/relationships/slide" Target="slide10.xml"/><Relationship Id="rId3" Type="http://schemas.openxmlformats.org/officeDocument/2006/relationships/slide" Target="slide20.xml"/><Relationship Id="rId7" Type="http://schemas.openxmlformats.org/officeDocument/2006/relationships/slide" Target="slide5.xml"/><Relationship Id="rId12" Type="http://schemas.openxmlformats.org/officeDocument/2006/relationships/image" Target="../media/image8.png"/><Relationship Id="rId2" Type="http://schemas.openxmlformats.org/officeDocument/2006/relationships/notesSlide" Target="../notesSlides/notesSlide1.xml"/><Relationship Id="rId16"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slide" Target="slide21.xml"/><Relationship Id="rId5" Type="http://schemas.openxmlformats.org/officeDocument/2006/relationships/slide" Target="slide22.xml"/><Relationship Id="rId15" Type="http://schemas.openxmlformats.org/officeDocument/2006/relationships/image" Target="../media/image3.png"/><Relationship Id="rId4" Type="http://schemas.openxmlformats.org/officeDocument/2006/relationships/slide" Target="slide23.xml"/><Relationship Id="rId14" Type="http://schemas.openxmlformats.org/officeDocument/2006/relationships/slide" Target="slide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academic.eb.com/?target=%2Flevels%2Fcollegiate"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55960" y="4284658"/>
            <a:ext cx="18592490" cy="1674817"/>
          </a:xfrm>
          <a:prstGeom prst="rect">
            <a:avLst/>
          </a:prstGeom>
        </p:spPr>
        <p:txBody>
          <a:bodyPr vert="horz" wrap="square" lIns="0" tIns="12700" rIns="0" bIns="0" rtlCol="0">
            <a:spAutoFit/>
          </a:bodyPr>
          <a:lstStyle/>
          <a:p>
            <a:pPr marL="12700" marR="5080" indent="-1588" algn="ctr">
              <a:spcBef>
                <a:spcPts val="100"/>
              </a:spcBef>
              <a:tabLst>
                <a:tab pos="5867400" algn="l"/>
                <a:tab pos="6007100" algn="l"/>
              </a:tabLst>
            </a:pPr>
            <a:r>
              <a:rPr lang="en-US" sz="10800" b="1" spc="-10" dirty="0">
                <a:solidFill>
                  <a:srgbClr val="FFFFFF"/>
                </a:solidFill>
                <a:latin typeface="Barlow"/>
              </a:rPr>
              <a:t>Effective Search Queries</a:t>
            </a:r>
          </a:p>
        </p:txBody>
      </p:sp>
      <p:sp>
        <p:nvSpPr>
          <p:cNvPr id="4" name="object 4" descr="$PPTXTitle"/>
          <p:cNvSpPr txBox="1">
            <a:spLocks noGrp="1"/>
          </p:cNvSpPr>
          <p:nvPr>
            <p:ph type="ctrTitle" idx="4294967295"/>
          </p:nvPr>
        </p:nvSpPr>
        <p:spPr>
          <a:xfrm>
            <a:off x="7474609" y="1421810"/>
            <a:ext cx="5154881" cy="729614"/>
          </a:xfrm>
          <a:prstGeom prst="rect">
            <a:avLst/>
          </a:prstGeom>
        </p:spPr>
        <p:txBody>
          <a:bodyPr vert="horz" wrap="square" lIns="0" tIns="14604" rIns="0" bIns="0" rtlCol="0">
            <a:spAutoFit/>
          </a:bodyPr>
          <a:lstStyle/>
          <a:p>
            <a:pPr marL="12700">
              <a:lnSpc>
                <a:spcPct val="100000"/>
              </a:lnSpc>
              <a:spcBef>
                <a:spcPts val="114"/>
              </a:spcBef>
            </a:pPr>
            <a:r>
              <a:rPr sz="4600" dirty="0">
                <a:solidFill>
                  <a:srgbClr val="FFFFFF"/>
                </a:solidFill>
              </a:rPr>
              <a:t>ACADEMIC</a:t>
            </a:r>
            <a:r>
              <a:rPr sz="4600" spc="-175" dirty="0">
                <a:solidFill>
                  <a:srgbClr val="FFFFFF"/>
                </a:solidFill>
              </a:rPr>
              <a:t> </a:t>
            </a:r>
            <a:r>
              <a:rPr sz="4600" spc="-10" dirty="0">
                <a:solidFill>
                  <a:srgbClr val="FFFFFF"/>
                </a:solidFill>
              </a:rPr>
              <a:t>TOOLKIT</a:t>
            </a:r>
            <a:endParaRPr sz="4600" dirty="0"/>
          </a:p>
        </p:txBody>
      </p:sp>
      <p:pic>
        <p:nvPicPr>
          <p:cNvPr id="3" name="Picture 2" descr="A blue and white logo&#10;&#10;AI-generated content may be incorrect.">
            <a:extLst>
              <a:ext uri="{FF2B5EF4-FFF2-40B4-BE49-F238E27FC236}">
                <a16:creationId xmlns:a16="http://schemas.microsoft.com/office/drawing/2014/main" id="{41A2C877-264E-C037-84DA-AC481EE252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7044" y="8730620"/>
            <a:ext cx="4211819" cy="1386390"/>
          </a:xfrm>
          <a:prstGeom prst="round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897E3-29DD-0028-ED0E-208E64CAFF49}"/>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8CD62D1B-DFE7-D521-B1EA-CCCADFCA94F0}"/>
              </a:ext>
            </a:extLst>
          </p:cNvPr>
          <p:cNvSpPr txBox="1"/>
          <p:nvPr/>
        </p:nvSpPr>
        <p:spPr>
          <a:xfrm>
            <a:off x="615552" y="3853938"/>
            <a:ext cx="18732898" cy="5009192"/>
          </a:xfrm>
          <a:prstGeom prst="rect">
            <a:avLst/>
          </a:prstGeom>
          <a:noFill/>
        </p:spPr>
        <p:txBody>
          <a:bodyPr wrap="square">
            <a:spAutoFit/>
          </a:bodyPr>
          <a:lstStyle/>
          <a:p>
            <a:pPr marL="915988" indent="-53975" algn="l">
              <a:lnSpc>
                <a:spcPct val="130000"/>
              </a:lnSpc>
              <a:spcBef>
                <a:spcPts val="1800"/>
              </a:spcBef>
            </a:pPr>
            <a:r>
              <a:rPr lang="en-US" sz="3050" b="1" spc="-35" dirty="0">
                <a:latin typeface="Barlow"/>
              </a:rPr>
              <a:t>For Exploratory Searching: </a:t>
            </a:r>
          </a:p>
          <a:p>
            <a:pPr marL="1550988" indent="-188913" algn="l">
              <a:lnSpc>
                <a:spcPct val="130000"/>
              </a:lnSpc>
              <a:spcBef>
                <a:spcPts val="1800"/>
              </a:spcBef>
            </a:pPr>
            <a:r>
              <a:rPr lang="en-US" sz="3050" b="1" spc="-35" dirty="0">
                <a:latin typeface="Barlow"/>
              </a:rPr>
              <a:t>	Start with Broad Topics</a:t>
            </a:r>
          </a:p>
          <a:p>
            <a:pPr marL="2174875" indent="-623888" algn="l">
              <a:lnSpc>
                <a:spcPct val="140000"/>
              </a:lnSpc>
              <a:spcBef>
                <a:spcPts val="1800"/>
              </a:spcBef>
              <a:buFont typeface="Arial" panose="020B0604020202020204" pitchFamily="34" charset="0"/>
              <a:buChar char="•"/>
            </a:pPr>
            <a:r>
              <a:rPr lang="en-US" sz="3050" spc="-35" dirty="0">
                <a:latin typeface="Barlow"/>
              </a:rPr>
              <a:t>Use general subject terms (e.g., “renewable energy” rather than “solar panel efficiency rates”).</a:t>
            </a:r>
          </a:p>
          <a:p>
            <a:pPr marL="2174875" indent="-623888" algn="l">
              <a:lnSpc>
                <a:spcPct val="140000"/>
              </a:lnSpc>
              <a:spcBef>
                <a:spcPts val="1800"/>
              </a:spcBef>
              <a:buFont typeface="Arial" panose="020B0604020202020204" pitchFamily="34" charset="0"/>
              <a:buChar char="•"/>
            </a:pPr>
            <a:r>
              <a:rPr lang="en-US" sz="3050" spc="-35" dirty="0">
                <a:latin typeface="Barlow"/>
              </a:rPr>
              <a:t>Begin with open-ended questions to gather diverse perspectives.</a:t>
            </a:r>
          </a:p>
          <a:p>
            <a:pPr marL="2174875" indent="-623888" algn="l">
              <a:lnSpc>
                <a:spcPct val="140000"/>
              </a:lnSpc>
              <a:spcBef>
                <a:spcPts val="1800"/>
              </a:spcBef>
              <a:buFont typeface="Arial" panose="020B0604020202020204" pitchFamily="34" charset="0"/>
              <a:buChar char="•"/>
            </a:pPr>
            <a:r>
              <a:rPr lang="en-US" sz="3050" spc="-35" dirty="0">
                <a:latin typeface="Barlow"/>
              </a:rPr>
              <a:t>Try news databases or reputable websites for current and trending topics.</a:t>
            </a:r>
          </a:p>
          <a:p>
            <a:pPr marL="2174875" indent="-623888" algn="l">
              <a:lnSpc>
                <a:spcPct val="140000"/>
              </a:lnSpc>
              <a:spcBef>
                <a:spcPts val="1800"/>
              </a:spcBef>
              <a:buFont typeface="Arial" panose="020B0604020202020204" pitchFamily="34" charset="0"/>
              <a:buChar char="•"/>
            </a:pPr>
            <a:r>
              <a:rPr lang="en-US" sz="3050" spc="-35" dirty="0">
                <a:latin typeface="Barlow"/>
              </a:rPr>
              <a:t>Browse recent review articles or summaries for an overview of academic subjects.</a:t>
            </a:r>
          </a:p>
        </p:txBody>
      </p:sp>
      <p:sp>
        <p:nvSpPr>
          <p:cNvPr id="3" name="object 3">
            <a:extLst>
              <a:ext uri="{FF2B5EF4-FFF2-40B4-BE49-F238E27FC236}">
                <a16:creationId xmlns:a16="http://schemas.microsoft.com/office/drawing/2014/main" id="{90A3A130-7AB0-92D3-735E-704468802680}"/>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4BFA9B74-0305-57E3-19A2-E881DEA1B0A8}"/>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lang="en-US" sz="5600" b="1" dirty="0"/>
              <a:t>2</a:t>
            </a:r>
            <a:r>
              <a:rPr sz="5600" b="1" dirty="0"/>
              <a:t>.	</a:t>
            </a:r>
            <a:r>
              <a:rPr lang="en-US" sz="5600" b="1" dirty="0"/>
              <a:t> Select Effective Search Methods</a:t>
            </a:r>
          </a:p>
        </p:txBody>
      </p:sp>
      <p:sp>
        <p:nvSpPr>
          <p:cNvPr id="10" name="object 10">
            <a:extLst>
              <a:ext uri="{FF2B5EF4-FFF2-40B4-BE49-F238E27FC236}">
                <a16:creationId xmlns:a16="http://schemas.microsoft.com/office/drawing/2014/main" id="{3B8ADF41-306F-9C53-50F4-D11D3B88216C}"/>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B630CFA8-9DA4-46C4-3334-401A8CD15B3C}"/>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BE0ECB05-28CA-85CF-9CC7-EB34F3F7C201}"/>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190CB7C6-3C4C-9652-ED14-19531CFF2C40}"/>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D32987D9-B569-0902-DEA8-1B526C30B317}"/>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10</a:t>
            </a:fld>
            <a:endParaRPr spc="-25" dirty="0"/>
          </a:p>
        </p:txBody>
      </p:sp>
      <p:sp>
        <p:nvSpPr>
          <p:cNvPr id="15" name="object 15">
            <a:extLst>
              <a:ext uri="{FF2B5EF4-FFF2-40B4-BE49-F238E27FC236}">
                <a16:creationId xmlns:a16="http://schemas.microsoft.com/office/drawing/2014/main" id="{5C816ECD-1BC4-BC01-7863-2BA63023CDD1}"/>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 name="object 5">
            <a:extLst>
              <a:ext uri="{FF2B5EF4-FFF2-40B4-BE49-F238E27FC236}">
                <a16:creationId xmlns:a16="http://schemas.microsoft.com/office/drawing/2014/main" id="{B6830A1A-0398-04F9-3F1D-CB5E8EDA3C7A}"/>
              </a:ext>
            </a:extLst>
          </p:cNvPr>
          <p:cNvSpPr/>
          <p:nvPr/>
        </p:nvSpPr>
        <p:spPr>
          <a:xfrm>
            <a:off x="1597660" y="4839392"/>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2">
            <a:extLst>
              <a:ext uri="{FF2B5EF4-FFF2-40B4-BE49-F238E27FC236}">
                <a16:creationId xmlns:a16="http://schemas.microsoft.com/office/drawing/2014/main" id="{5094781D-0559-7B46-BFDA-739E725C7ED3}"/>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Tree>
    <p:extLst>
      <p:ext uri="{BB962C8B-B14F-4D97-AF65-F5344CB8AC3E}">
        <p14:creationId xmlns:p14="http://schemas.microsoft.com/office/powerpoint/2010/main" val="4043719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5DC11-A2E6-1867-4AB6-38150D02FCDA}"/>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C13840FF-4B11-FF47-340A-F5560B9D663E}"/>
              </a:ext>
            </a:extLst>
          </p:cNvPr>
          <p:cNvSpPr txBox="1"/>
          <p:nvPr/>
        </p:nvSpPr>
        <p:spPr>
          <a:xfrm>
            <a:off x="615552" y="3853938"/>
            <a:ext cx="18732898" cy="5009192"/>
          </a:xfrm>
          <a:prstGeom prst="rect">
            <a:avLst/>
          </a:prstGeom>
          <a:noFill/>
        </p:spPr>
        <p:txBody>
          <a:bodyPr wrap="square">
            <a:spAutoFit/>
          </a:bodyPr>
          <a:lstStyle/>
          <a:p>
            <a:pPr marL="915988" indent="-53975" algn="l">
              <a:lnSpc>
                <a:spcPct val="130000"/>
              </a:lnSpc>
              <a:spcBef>
                <a:spcPts val="1800"/>
              </a:spcBef>
            </a:pPr>
            <a:r>
              <a:rPr lang="en-US" sz="3050" b="1" spc="-35" dirty="0">
                <a:latin typeface="Barlow"/>
              </a:rPr>
              <a:t>For Exploratory Searching: </a:t>
            </a:r>
          </a:p>
          <a:p>
            <a:pPr marL="1657350" indent="-106363" algn="l">
              <a:lnSpc>
                <a:spcPct val="130000"/>
              </a:lnSpc>
              <a:spcBef>
                <a:spcPts val="1800"/>
              </a:spcBef>
              <a:buNone/>
            </a:pPr>
            <a:r>
              <a:rPr lang="en-US" sz="3050" b="1" spc="-35" dirty="0">
                <a:latin typeface="Barlow"/>
              </a:rPr>
              <a:t>Use Discovery Tools</a:t>
            </a:r>
          </a:p>
          <a:p>
            <a:pPr marL="2174875" indent="-623888" algn="l">
              <a:lnSpc>
                <a:spcPct val="140000"/>
              </a:lnSpc>
              <a:spcBef>
                <a:spcPts val="1800"/>
              </a:spcBef>
              <a:buFont typeface="Arial" panose="020B0604020202020204" pitchFamily="34" charset="0"/>
              <a:buChar char="•"/>
            </a:pPr>
            <a:r>
              <a:rPr lang="en-US" sz="3050" spc="-35" dirty="0">
                <a:latin typeface="Barlow"/>
              </a:rPr>
              <a:t>Experiment with database browsing features to uncover related topics.</a:t>
            </a:r>
          </a:p>
          <a:p>
            <a:pPr marL="2174875" indent="-623888" algn="l">
              <a:lnSpc>
                <a:spcPct val="140000"/>
              </a:lnSpc>
              <a:spcBef>
                <a:spcPts val="1800"/>
              </a:spcBef>
              <a:buFont typeface="Arial" panose="020B0604020202020204" pitchFamily="34" charset="0"/>
              <a:buChar char="•"/>
            </a:pPr>
            <a:r>
              <a:rPr lang="en-US" sz="3050" spc="-35" dirty="0">
                <a:latin typeface="Barlow"/>
              </a:rPr>
              <a:t>Explore subject guides or recommended reading lists in your library.</a:t>
            </a:r>
          </a:p>
          <a:p>
            <a:pPr marL="2174875" indent="-623888" algn="l">
              <a:lnSpc>
                <a:spcPct val="140000"/>
              </a:lnSpc>
              <a:spcBef>
                <a:spcPts val="1800"/>
              </a:spcBef>
              <a:buFont typeface="Arial" panose="020B0604020202020204" pitchFamily="34" charset="0"/>
              <a:buChar char="•"/>
            </a:pPr>
            <a:r>
              <a:rPr lang="en-US" sz="3050" spc="-35" dirty="0">
                <a:latin typeface="Barlow"/>
              </a:rPr>
              <a:t>Check “related topics” or “suggested search terms” in search results.</a:t>
            </a:r>
          </a:p>
          <a:p>
            <a:pPr marL="2174875" indent="-623888" algn="l">
              <a:lnSpc>
                <a:spcPct val="140000"/>
              </a:lnSpc>
              <a:spcBef>
                <a:spcPts val="1800"/>
              </a:spcBef>
              <a:buFont typeface="Arial" panose="020B0604020202020204" pitchFamily="34" charset="0"/>
              <a:buChar char="•"/>
            </a:pPr>
            <a:r>
              <a:rPr lang="en-US" sz="3050" spc="-35" dirty="0">
                <a:latin typeface="Barlow"/>
              </a:rPr>
              <a:t>Browse recent issues of key journals.</a:t>
            </a:r>
          </a:p>
        </p:txBody>
      </p:sp>
      <p:sp>
        <p:nvSpPr>
          <p:cNvPr id="3" name="object 3">
            <a:extLst>
              <a:ext uri="{FF2B5EF4-FFF2-40B4-BE49-F238E27FC236}">
                <a16:creationId xmlns:a16="http://schemas.microsoft.com/office/drawing/2014/main" id="{7802A50B-CB37-1819-9420-D871183D3343}"/>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4C5122FF-00E8-89C0-6541-D867176C3279}"/>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lang="en-US" sz="5600" b="1" dirty="0"/>
              <a:t>2</a:t>
            </a:r>
            <a:r>
              <a:rPr sz="5600" b="1" dirty="0"/>
              <a:t>.	</a:t>
            </a:r>
            <a:r>
              <a:rPr lang="en-US" sz="5600" b="1" dirty="0"/>
              <a:t> Select Effective Search Methods</a:t>
            </a:r>
            <a:r>
              <a:rPr lang="en-US" sz="3050" i="1" spc="-35" dirty="0">
                <a:latin typeface="Barlow"/>
              </a:rPr>
              <a:t> continued</a:t>
            </a:r>
          </a:p>
        </p:txBody>
      </p:sp>
      <p:sp>
        <p:nvSpPr>
          <p:cNvPr id="10" name="object 10">
            <a:extLst>
              <a:ext uri="{FF2B5EF4-FFF2-40B4-BE49-F238E27FC236}">
                <a16:creationId xmlns:a16="http://schemas.microsoft.com/office/drawing/2014/main" id="{114353B0-675B-2DA6-85F8-A45EADE019E4}"/>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76C8CF40-5FCB-F3B7-B342-388F4F1FBD48}"/>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5C6D8D19-43AF-6FA6-2D41-6C330743FCB9}"/>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7CE00F96-8D74-8E09-0F8A-8701661CBA9F}"/>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9FA83D41-8EFC-0914-E4B5-B6EED4070FF5}"/>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11</a:t>
            </a:fld>
            <a:endParaRPr spc="-25" dirty="0"/>
          </a:p>
        </p:txBody>
      </p:sp>
      <p:sp>
        <p:nvSpPr>
          <p:cNvPr id="15" name="object 15">
            <a:extLst>
              <a:ext uri="{FF2B5EF4-FFF2-40B4-BE49-F238E27FC236}">
                <a16:creationId xmlns:a16="http://schemas.microsoft.com/office/drawing/2014/main" id="{72171664-E520-2DDC-8FFA-22E7B4310DE4}"/>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18608847-15BE-1706-1109-73724BB74CAE}"/>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5" name="object 5">
            <a:extLst>
              <a:ext uri="{FF2B5EF4-FFF2-40B4-BE49-F238E27FC236}">
                <a16:creationId xmlns:a16="http://schemas.microsoft.com/office/drawing/2014/main" id="{1277F3B7-6797-0C2C-4D08-E77FDBCD0094}"/>
              </a:ext>
            </a:extLst>
          </p:cNvPr>
          <p:cNvSpPr/>
          <p:nvPr/>
        </p:nvSpPr>
        <p:spPr>
          <a:xfrm>
            <a:off x="1597660" y="4839392"/>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2907678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E16FD-D278-106C-22A6-D99121A0DD85}"/>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CE80DD4C-FA3A-F4EB-2B53-73680B51F4C3}"/>
              </a:ext>
            </a:extLst>
          </p:cNvPr>
          <p:cNvSpPr txBox="1"/>
          <p:nvPr/>
        </p:nvSpPr>
        <p:spPr>
          <a:xfrm>
            <a:off x="615552" y="3853938"/>
            <a:ext cx="18732898" cy="5009192"/>
          </a:xfrm>
          <a:prstGeom prst="rect">
            <a:avLst/>
          </a:prstGeom>
          <a:noFill/>
        </p:spPr>
        <p:txBody>
          <a:bodyPr wrap="square">
            <a:spAutoFit/>
          </a:bodyPr>
          <a:lstStyle/>
          <a:p>
            <a:pPr marL="922338" indent="-60325" algn="l">
              <a:lnSpc>
                <a:spcPct val="130000"/>
              </a:lnSpc>
              <a:spcBef>
                <a:spcPts val="1800"/>
              </a:spcBef>
            </a:pPr>
            <a:r>
              <a:rPr lang="en-US" sz="3050" b="1" spc="-35" dirty="0">
                <a:latin typeface="Barlow"/>
              </a:rPr>
              <a:t>For Exploratory Searching: </a:t>
            </a:r>
          </a:p>
          <a:p>
            <a:pPr marL="1657350" indent="-106363" algn="l">
              <a:lnSpc>
                <a:spcPct val="130000"/>
              </a:lnSpc>
              <a:spcBef>
                <a:spcPts val="1800"/>
              </a:spcBef>
            </a:pPr>
            <a:r>
              <a:rPr lang="en-US" sz="3050" b="1" spc="-35" dirty="0">
                <a:latin typeface="Barlow"/>
              </a:rPr>
              <a:t>Follow Interesting Threads</a:t>
            </a:r>
          </a:p>
          <a:p>
            <a:pPr marL="2174875" indent="-623888" algn="l">
              <a:lnSpc>
                <a:spcPct val="140000"/>
              </a:lnSpc>
              <a:spcBef>
                <a:spcPts val="1800"/>
              </a:spcBef>
              <a:buFont typeface="Arial" panose="020B0604020202020204" pitchFamily="34" charset="0"/>
              <a:buChar char="•"/>
            </a:pPr>
            <a:r>
              <a:rPr lang="en-US" sz="3050" spc="-35" dirty="0">
                <a:latin typeface="Barlow"/>
              </a:rPr>
              <a:t>Track recurring themes or patterns across your search results.</a:t>
            </a:r>
          </a:p>
          <a:p>
            <a:pPr marL="2174875" indent="-623888" algn="l">
              <a:lnSpc>
                <a:spcPct val="140000"/>
              </a:lnSpc>
              <a:spcBef>
                <a:spcPts val="1800"/>
              </a:spcBef>
              <a:buFont typeface="Arial" panose="020B0604020202020204" pitchFamily="34" charset="0"/>
              <a:buChar char="•"/>
            </a:pPr>
            <a:r>
              <a:rPr lang="en-US" sz="3050" spc="-35" dirty="0">
                <a:latin typeface="Barlow"/>
              </a:rPr>
              <a:t>Note frequently mentioned authors, institutions, or publications.</a:t>
            </a:r>
          </a:p>
          <a:p>
            <a:pPr marL="2174875" indent="-623888" algn="l">
              <a:lnSpc>
                <a:spcPct val="140000"/>
              </a:lnSpc>
              <a:spcBef>
                <a:spcPts val="1800"/>
              </a:spcBef>
              <a:buFont typeface="Arial" panose="020B0604020202020204" pitchFamily="34" charset="0"/>
              <a:buChar char="•"/>
            </a:pPr>
            <a:r>
              <a:rPr lang="en-US" sz="3050" spc="-35" dirty="0">
                <a:latin typeface="Barlow"/>
              </a:rPr>
              <a:t>Highlight promising subtopics or emerging questions to explore further.</a:t>
            </a:r>
          </a:p>
          <a:p>
            <a:pPr marL="2174875" indent="-623888" algn="l">
              <a:lnSpc>
                <a:spcPct val="140000"/>
              </a:lnSpc>
              <a:spcBef>
                <a:spcPts val="1800"/>
              </a:spcBef>
              <a:buFont typeface="Arial" panose="020B0604020202020204" pitchFamily="34" charset="0"/>
              <a:buChar char="•"/>
            </a:pPr>
            <a:r>
              <a:rPr lang="en-US" sz="3050" spc="-35" dirty="0">
                <a:latin typeface="Barlow"/>
              </a:rPr>
              <a:t>Save relevant articles, keywords, or sources for deeper investigation later.</a:t>
            </a:r>
          </a:p>
        </p:txBody>
      </p:sp>
      <p:sp>
        <p:nvSpPr>
          <p:cNvPr id="3" name="object 3">
            <a:extLst>
              <a:ext uri="{FF2B5EF4-FFF2-40B4-BE49-F238E27FC236}">
                <a16:creationId xmlns:a16="http://schemas.microsoft.com/office/drawing/2014/main" id="{4C6C1D66-00C3-5A41-C76E-1E86A86E1DB1}"/>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CF37A20B-0AC3-CFDB-61A5-12D60E54AA92}"/>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lang="en-US" sz="5600" b="1" dirty="0"/>
              <a:t>2</a:t>
            </a:r>
            <a:r>
              <a:rPr sz="5600" b="1" dirty="0"/>
              <a:t>.	</a:t>
            </a:r>
            <a:r>
              <a:rPr lang="en-US" sz="5600" b="1" dirty="0"/>
              <a:t> Select Effective Search Methods</a:t>
            </a:r>
            <a:r>
              <a:rPr lang="en-US" sz="3050" i="1" spc="-35" dirty="0">
                <a:latin typeface="Barlow"/>
              </a:rPr>
              <a:t> continued</a:t>
            </a:r>
          </a:p>
        </p:txBody>
      </p:sp>
      <p:sp>
        <p:nvSpPr>
          <p:cNvPr id="10" name="object 10">
            <a:extLst>
              <a:ext uri="{FF2B5EF4-FFF2-40B4-BE49-F238E27FC236}">
                <a16:creationId xmlns:a16="http://schemas.microsoft.com/office/drawing/2014/main" id="{B674517F-A7D0-09DB-ADC2-FA0869451FF7}"/>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C73452AA-9855-C08A-EF3B-2E8F5BE84B04}"/>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D145C959-851A-F343-4FBE-CA10BA1689D3}"/>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DBEC599C-8401-4CE9-A1A7-705D296BCC31}"/>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509A600E-EE17-38E0-31F9-0466F9555E80}"/>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12</a:t>
            </a:fld>
            <a:endParaRPr spc="-25" dirty="0"/>
          </a:p>
        </p:txBody>
      </p:sp>
      <p:sp>
        <p:nvSpPr>
          <p:cNvPr id="15" name="object 15">
            <a:extLst>
              <a:ext uri="{FF2B5EF4-FFF2-40B4-BE49-F238E27FC236}">
                <a16:creationId xmlns:a16="http://schemas.microsoft.com/office/drawing/2014/main" id="{38AED7C3-91E3-EA43-3D24-20A7C393D148}"/>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39052099-247D-C5F6-5183-73AA2A91D0B9}"/>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5" name="object 5">
            <a:extLst>
              <a:ext uri="{FF2B5EF4-FFF2-40B4-BE49-F238E27FC236}">
                <a16:creationId xmlns:a16="http://schemas.microsoft.com/office/drawing/2014/main" id="{7F5AB154-586B-1D88-7FAF-D2B310C1EED7}"/>
              </a:ext>
            </a:extLst>
          </p:cNvPr>
          <p:cNvSpPr/>
          <p:nvPr/>
        </p:nvSpPr>
        <p:spPr>
          <a:xfrm>
            <a:off x="1597660" y="4839392"/>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1377263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5C134-3463-FCE2-DAC4-EA8732999C82}"/>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2D76F8FB-B369-E5BC-3235-B3D908D4BFCC}"/>
              </a:ext>
            </a:extLst>
          </p:cNvPr>
          <p:cNvSpPr txBox="1"/>
          <p:nvPr/>
        </p:nvSpPr>
        <p:spPr>
          <a:xfrm>
            <a:off x="615552" y="3853938"/>
            <a:ext cx="18732898" cy="4168192"/>
          </a:xfrm>
          <a:prstGeom prst="rect">
            <a:avLst/>
          </a:prstGeom>
          <a:noFill/>
        </p:spPr>
        <p:txBody>
          <a:bodyPr wrap="square">
            <a:spAutoFit/>
          </a:bodyPr>
          <a:lstStyle/>
          <a:p>
            <a:pPr marL="915988" algn="l">
              <a:lnSpc>
                <a:spcPct val="130000"/>
              </a:lnSpc>
              <a:spcBef>
                <a:spcPts val="1800"/>
              </a:spcBef>
              <a:buNone/>
            </a:pPr>
            <a:r>
              <a:rPr lang="en-US" sz="3050" b="1" spc="-35" dirty="0">
                <a:latin typeface="Barlow"/>
              </a:rPr>
              <a:t>For Focused Searching:</a:t>
            </a:r>
          </a:p>
          <a:p>
            <a:pPr marL="1657350" indent="-106363" algn="l">
              <a:lnSpc>
                <a:spcPct val="130000"/>
              </a:lnSpc>
              <a:spcBef>
                <a:spcPts val="1800"/>
              </a:spcBef>
              <a:buNone/>
            </a:pPr>
            <a:r>
              <a:rPr lang="en-US" sz="3050" b="1" spc="-35" dirty="0">
                <a:latin typeface="Barlow"/>
              </a:rPr>
              <a:t>Basic Search Techniques</a:t>
            </a:r>
          </a:p>
          <a:p>
            <a:pPr marL="2174875" indent="-623888" algn="l">
              <a:lnSpc>
                <a:spcPct val="140000"/>
              </a:lnSpc>
              <a:spcBef>
                <a:spcPts val="1800"/>
              </a:spcBef>
              <a:buFont typeface="Arial" panose="020B0604020202020204" pitchFamily="34" charset="0"/>
              <a:buChar char="•"/>
            </a:pPr>
            <a:r>
              <a:rPr lang="en-US" sz="3050" spc="-35" dirty="0">
                <a:latin typeface="Barlow"/>
              </a:rPr>
              <a:t>Single keyword searches for targeted results</a:t>
            </a:r>
          </a:p>
          <a:p>
            <a:pPr marL="2174875" indent="-623888" algn="l">
              <a:lnSpc>
                <a:spcPct val="140000"/>
              </a:lnSpc>
              <a:spcBef>
                <a:spcPts val="1800"/>
              </a:spcBef>
              <a:buFont typeface="Arial" panose="020B0604020202020204" pitchFamily="34" charset="0"/>
              <a:buChar char="•"/>
            </a:pPr>
            <a:r>
              <a:rPr lang="en-US" sz="3050" spc="-35" dirty="0">
                <a:latin typeface="Barlow"/>
              </a:rPr>
              <a:t>Phrase searching with quotation marks for exact matches</a:t>
            </a:r>
          </a:p>
          <a:p>
            <a:pPr marL="2174875" indent="-623888" algn="l">
              <a:lnSpc>
                <a:spcPct val="140000"/>
              </a:lnSpc>
              <a:spcBef>
                <a:spcPts val="1800"/>
              </a:spcBef>
              <a:buFont typeface="Arial" panose="020B0604020202020204" pitchFamily="34" charset="0"/>
              <a:buChar char="•"/>
            </a:pPr>
            <a:r>
              <a:rPr lang="en-US" sz="3050" spc="-35" dirty="0">
                <a:latin typeface="Barlow"/>
              </a:rPr>
              <a:t>Boolean combinations (AND, OR, NOT) to include or exclude terms</a:t>
            </a:r>
          </a:p>
        </p:txBody>
      </p:sp>
      <p:sp>
        <p:nvSpPr>
          <p:cNvPr id="3" name="object 3">
            <a:extLst>
              <a:ext uri="{FF2B5EF4-FFF2-40B4-BE49-F238E27FC236}">
                <a16:creationId xmlns:a16="http://schemas.microsoft.com/office/drawing/2014/main" id="{D5CB5C86-67B4-972A-EEA9-95F358C1645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2CCFEDAE-ABB2-AD54-73D4-3A6AFA653F05}"/>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lang="en-US" sz="5600" b="1" dirty="0"/>
              <a:t>2</a:t>
            </a:r>
            <a:r>
              <a:rPr sz="5600" b="1" dirty="0"/>
              <a:t>.	</a:t>
            </a:r>
            <a:r>
              <a:rPr lang="en-US" sz="5600" b="1" dirty="0"/>
              <a:t> Select Effective Search Methods</a:t>
            </a:r>
            <a:r>
              <a:rPr lang="en-US" sz="3050" i="1" spc="-35" dirty="0">
                <a:latin typeface="Barlow"/>
              </a:rPr>
              <a:t> continued</a:t>
            </a:r>
          </a:p>
        </p:txBody>
      </p:sp>
      <p:sp>
        <p:nvSpPr>
          <p:cNvPr id="10" name="object 10">
            <a:extLst>
              <a:ext uri="{FF2B5EF4-FFF2-40B4-BE49-F238E27FC236}">
                <a16:creationId xmlns:a16="http://schemas.microsoft.com/office/drawing/2014/main" id="{56209C10-B0B6-363D-9D97-14E2948D6D1F}"/>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48F5CF7D-E8B5-F1A5-1516-B2FBD4A53F23}"/>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6EE5D6CA-EA0F-6B89-7C50-FC4480FE8E46}"/>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B3296000-37E2-AD1A-6783-9059384A29E4}"/>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E5817E45-A7A3-025C-EDDF-A9020350F3CF}"/>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13</a:t>
            </a:fld>
            <a:endParaRPr spc="-25" dirty="0"/>
          </a:p>
        </p:txBody>
      </p:sp>
      <p:sp>
        <p:nvSpPr>
          <p:cNvPr id="15" name="object 15">
            <a:extLst>
              <a:ext uri="{FF2B5EF4-FFF2-40B4-BE49-F238E27FC236}">
                <a16:creationId xmlns:a16="http://schemas.microsoft.com/office/drawing/2014/main" id="{DC4D39F0-0A76-B7B1-3035-CF043E1DA375}"/>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 name="object 5">
            <a:extLst>
              <a:ext uri="{FF2B5EF4-FFF2-40B4-BE49-F238E27FC236}">
                <a16:creationId xmlns:a16="http://schemas.microsoft.com/office/drawing/2014/main" id="{58F666BD-E21C-FAE8-6A20-52EEFAA07DFD}"/>
              </a:ext>
            </a:extLst>
          </p:cNvPr>
          <p:cNvSpPr/>
          <p:nvPr/>
        </p:nvSpPr>
        <p:spPr>
          <a:xfrm>
            <a:off x="1597660" y="4811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2">
            <a:extLst>
              <a:ext uri="{FF2B5EF4-FFF2-40B4-BE49-F238E27FC236}">
                <a16:creationId xmlns:a16="http://schemas.microsoft.com/office/drawing/2014/main" id="{3F00769B-E803-BF38-5840-F9DAA601E03B}"/>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Tree>
    <p:extLst>
      <p:ext uri="{BB962C8B-B14F-4D97-AF65-F5344CB8AC3E}">
        <p14:creationId xmlns:p14="http://schemas.microsoft.com/office/powerpoint/2010/main" val="647714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3B58E-3EDB-325E-7FD6-3948A3D5D453}"/>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1521C56A-9B0F-97E1-3C4A-74B48E5B6F0A}"/>
              </a:ext>
            </a:extLst>
          </p:cNvPr>
          <p:cNvSpPr txBox="1"/>
          <p:nvPr/>
        </p:nvSpPr>
        <p:spPr>
          <a:xfrm>
            <a:off x="615552" y="3853938"/>
            <a:ext cx="18732898" cy="5009192"/>
          </a:xfrm>
          <a:prstGeom prst="rect">
            <a:avLst/>
          </a:prstGeom>
          <a:noFill/>
        </p:spPr>
        <p:txBody>
          <a:bodyPr wrap="square">
            <a:spAutoFit/>
          </a:bodyPr>
          <a:lstStyle/>
          <a:p>
            <a:pPr marL="915988" algn="l">
              <a:lnSpc>
                <a:spcPct val="130000"/>
              </a:lnSpc>
              <a:spcBef>
                <a:spcPts val="1800"/>
              </a:spcBef>
            </a:pPr>
            <a:r>
              <a:rPr lang="en-US" sz="3050" b="1" spc="-35" dirty="0">
                <a:latin typeface="Barlow"/>
              </a:rPr>
              <a:t>For Focused Searching:</a:t>
            </a:r>
          </a:p>
          <a:p>
            <a:pPr marL="1657350" indent="-106363" algn="l">
              <a:lnSpc>
                <a:spcPct val="130000"/>
              </a:lnSpc>
              <a:spcBef>
                <a:spcPts val="1800"/>
              </a:spcBef>
            </a:pPr>
            <a:r>
              <a:rPr lang="en-US" sz="3050" b="1" spc="-35" dirty="0">
                <a:latin typeface="Barlow"/>
              </a:rPr>
              <a:t>Advanced Search Features</a:t>
            </a:r>
          </a:p>
          <a:p>
            <a:pPr marL="2174875" indent="-623888" algn="l">
              <a:lnSpc>
                <a:spcPct val="140000"/>
              </a:lnSpc>
              <a:spcBef>
                <a:spcPts val="1800"/>
              </a:spcBef>
              <a:buFont typeface="Arial" panose="020B0604020202020204" pitchFamily="34" charset="0"/>
              <a:buChar char="•"/>
            </a:pPr>
            <a:r>
              <a:rPr lang="en-US" sz="3050" spc="-35" dirty="0">
                <a:latin typeface="Barlow"/>
              </a:rPr>
              <a:t>Complex Boolean logic to refine multiple terms or concepts</a:t>
            </a:r>
          </a:p>
          <a:p>
            <a:pPr marL="2174875" indent="-623888" algn="l">
              <a:lnSpc>
                <a:spcPct val="140000"/>
              </a:lnSpc>
              <a:spcBef>
                <a:spcPts val="1800"/>
              </a:spcBef>
              <a:buFont typeface="Arial" panose="020B0604020202020204" pitchFamily="34" charset="0"/>
              <a:buChar char="•"/>
            </a:pPr>
            <a:r>
              <a:rPr lang="en-US" sz="3050" spc="-35" dirty="0">
                <a:latin typeface="Barlow"/>
              </a:rPr>
              <a:t>Proximity operators (NEAR, WITHIN) to find closely related words</a:t>
            </a:r>
          </a:p>
          <a:p>
            <a:pPr marL="2174875" indent="-623888" algn="l">
              <a:lnSpc>
                <a:spcPct val="140000"/>
              </a:lnSpc>
              <a:spcBef>
                <a:spcPts val="1800"/>
              </a:spcBef>
              <a:buFont typeface="Arial" panose="020B0604020202020204" pitchFamily="34" charset="0"/>
              <a:buChar char="•"/>
            </a:pPr>
            <a:r>
              <a:rPr lang="en-US" sz="3050" spc="-35" dirty="0">
                <a:latin typeface="Barlow"/>
              </a:rPr>
              <a:t>Truncation and wildcards (*, ?) for word variations</a:t>
            </a:r>
          </a:p>
          <a:p>
            <a:pPr marL="2174875" indent="-623888" algn="l">
              <a:lnSpc>
                <a:spcPct val="140000"/>
              </a:lnSpc>
              <a:spcBef>
                <a:spcPts val="1800"/>
              </a:spcBef>
              <a:buFont typeface="Arial" panose="020B0604020202020204" pitchFamily="34" charset="0"/>
              <a:buChar char="•"/>
            </a:pPr>
            <a:r>
              <a:rPr lang="en-US" sz="3050" spc="-35" dirty="0">
                <a:latin typeface="Barlow"/>
              </a:rPr>
              <a:t>Field-specific searching using metadata like author, title, or subject</a:t>
            </a:r>
          </a:p>
        </p:txBody>
      </p:sp>
      <p:sp>
        <p:nvSpPr>
          <p:cNvPr id="3" name="object 3">
            <a:extLst>
              <a:ext uri="{FF2B5EF4-FFF2-40B4-BE49-F238E27FC236}">
                <a16:creationId xmlns:a16="http://schemas.microsoft.com/office/drawing/2014/main" id="{E22C5B1B-8ED5-581D-A785-F567A362A894}"/>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4D04AE8F-8141-CBC3-9AB5-6AA53FDAB565}"/>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lang="en-US" sz="5600" b="1" dirty="0"/>
              <a:t>2</a:t>
            </a:r>
            <a:r>
              <a:rPr sz="5600" b="1" dirty="0"/>
              <a:t>.	</a:t>
            </a:r>
            <a:r>
              <a:rPr lang="en-US" sz="5600" b="1" dirty="0"/>
              <a:t> Select Effective Search Methods</a:t>
            </a:r>
            <a:r>
              <a:rPr lang="en-US" sz="3050" i="1" spc="-35" dirty="0">
                <a:latin typeface="Barlow"/>
              </a:rPr>
              <a:t> continued</a:t>
            </a:r>
          </a:p>
        </p:txBody>
      </p:sp>
      <p:sp>
        <p:nvSpPr>
          <p:cNvPr id="10" name="object 10">
            <a:extLst>
              <a:ext uri="{FF2B5EF4-FFF2-40B4-BE49-F238E27FC236}">
                <a16:creationId xmlns:a16="http://schemas.microsoft.com/office/drawing/2014/main" id="{1E456F6F-75E0-F329-5CC2-A0008AB64885}"/>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663BCCD4-34AC-28D0-50B0-552CB2CF6F99}"/>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4D7A9582-2F18-FEC9-79FE-83ACA1C51CAA}"/>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F1EF2047-74C4-C956-5E18-1F9DC37FED2A}"/>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1937E9CA-7072-E4E0-C9EB-D10E6B143AC5}"/>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14</a:t>
            </a:fld>
            <a:endParaRPr spc="-25" dirty="0"/>
          </a:p>
        </p:txBody>
      </p:sp>
      <p:sp>
        <p:nvSpPr>
          <p:cNvPr id="15" name="object 15">
            <a:extLst>
              <a:ext uri="{FF2B5EF4-FFF2-40B4-BE49-F238E27FC236}">
                <a16:creationId xmlns:a16="http://schemas.microsoft.com/office/drawing/2014/main" id="{BB79BB5F-508A-EC79-9AAB-A86E1835A8DE}"/>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1E1A434F-454E-DF68-51A4-605B37DD5C8C}"/>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5" name="object 5">
            <a:extLst>
              <a:ext uri="{FF2B5EF4-FFF2-40B4-BE49-F238E27FC236}">
                <a16:creationId xmlns:a16="http://schemas.microsoft.com/office/drawing/2014/main" id="{F78D6562-070C-CB67-7E5D-C1E7B2512FE7}"/>
              </a:ext>
            </a:extLst>
          </p:cNvPr>
          <p:cNvSpPr/>
          <p:nvPr/>
        </p:nvSpPr>
        <p:spPr>
          <a:xfrm>
            <a:off x="1597660" y="4811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1265408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721D1-F657-9C2D-0764-9AB2BBAD9140}"/>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28B56247-09FD-FFCF-200A-C038EFBAB7C3}"/>
              </a:ext>
            </a:extLst>
          </p:cNvPr>
          <p:cNvSpPr txBox="1"/>
          <p:nvPr/>
        </p:nvSpPr>
        <p:spPr>
          <a:xfrm>
            <a:off x="615552" y="3853938"/>
            <a:ext cx="18732898" cy="5009192"/>
          </a:xfrm>
          <a:prstGeom prst="rect">
            <a:avLst/>
          </a:prstGeom>
          <a:noFill/>
        </p:spPr>
        <p:txBody>
          <a:bodyPr wrap="square">
            <a:spAutoFit/>
          </a:bodyPr>
          <a:lstStyle/>
          <a:p>
            <a:pPr marL="915988" algn="l">
              <a:lnSpc>
                <a:spcPct val="130000"/>
              </a:lnSpc>
              <a:spcBef>
                <a:spcPts val="1800"/>
              </a:spcBef>
            </a:pPr>
            <a:r>
              <a:rPr lang="en-US" sz="3050" b="1" spc="-35" dirty="0">
                <a:latin typeface="Barlow"/>
              </a:rPr>
              <a:t>For Focused Searching:</a:t>
            </a:r>
          </a:p>
          <a:p>
            <a:pPr marL="1657350" indent="-106363" algn="l">
              <a:lnSpc>
                <a:spcPct val="130000"/>
              </a:lnSpc>
              <a:spcBef>
                <a:spcPts val="1800"/>
              </a:spcBef>
              <a:buNone/>
            </a:pPr>
            <a:r>
              <a:rPr lang="en-US" sz="3050" b="1" spc="-35" dirty="0">
                <a:latin typeface="Barlow"/>
              </a:rPr>
              <a:t>Database-Specific Tools</a:t>
            </a:r>
          </a:p>
          <a:p>
            <a:pPr marL="2174875" indent="-623888" algn="l">
              <a:lnSpc>
                <a:spcPct val="140000"/>
              </a:lnSpc>
              <a:spcBef>
                <a:spcPts val="1800"/>
              </a:spcBef>
              <a:buFont typeface="Arial" panose="020B0604020202020204" pitchFamily="34" charset="0"/>
              <a:buChar char="•"/>
            </a:pPr>
            <a:r>
              <a:rPr lang="en-US" sz="3050" spc="-35" dirty="0">
                <a:latin typeface="Barlow"/>
              </a:rPr>
              <a:t>Subject headings to align searches with database taxonomy</a:t>
            </a:r>
          </a:p>
          <a:p>
            <a:pPr marL="2174875" indent="-623888" algn="l">
              <a:lnSpc>
                <a:spcPct val="140000"/>
              </a:lnSpc>
              <a:spcBef>
                <a:spcPts val="1800"/>
              </a:spcBef>
              <a:buFont typeface="Arial" panose="020B0604020202020204" pitchFamily="34" charset="0"/>
              <a:buChar char="•"/>
            </a:pPr>
            <a:r>
              <a:rPr lang="en-US" sz="3050" spc="-35" dirty="0">
                <a:latin typeface="Barlow"/>
              </a:rPr>
              <a:t>Thesaurus terms for synonyms or related concepts</a:t>
            </a:r>
          </a:p>
          <a:p>
            <a:pPr marL="2174875" indent="-623888" algn="l">
              <a:lnSpc>
                <a:spcPct val="140000"/>
              </a:lnSpc>
              <a:spcBef>
                <a:spcPts val="1800"/>
              </a:spcBef>
              <a:buFont typeface="Arial" panose="020B0604020202020204" pitchFamily="34" charset="0"/>
              <a:buChar char="•"/>
            </a:pPr>
            <a:r>
              <a:rPr lang="en-US" sz="3050" spc="-35" dirty="0">
                <a:latin typeface="Barlow"/>
              </a:rPr>
              <a:t>Citation tracking to follow influential sources</a:t>
            </a:r>
          </a:p>
          <a:p>
            <a:pPr marL="2174875" indent="-623888" algn="l">
              <a:lnSpc>
                <a:spcPct val="140000"/>
              </a:lnSpc>
              <a:spcBef>
                <a:spcPts val="1800"/>
              </a:spcBef>
              <a:buFont typeface="Arial" panose="020B0604020202020204" pitchFamily="34" charset="0"/>
              <a:buChar char="•"/>
            </a:pPr>
            <a:r>
              <a:rPr lang="en-US" sz="3050" spc="-35" dirty="0">
                <a:latin typeface="Barlow"/>
              </a:rPr>
              <a:t>Search filters for date, language, source type, or geographic focus</a:t>
            </a:r>
          </a:p>
        </p:txBody>
      </p:sp>
      <p:sp>
        <p:nvSpPr>
          <p:cNvPr id="3" name="object 3">
            <a:extLst>
              <a:ext uri="{FF2B5EF4-FFF2-40B4-BE49-F238E27FC236}">
                <a16:creationId xmlns:a16="http://schemas.microsoft.com/office/drawing/2014/main" id="{E81C8CE9-407A-F7AF-9A56-DE9C5F6AA935}"/>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B84C96AC-CC01-023D-C27D-0B9B49A1A081}"/>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lang="en-US" sz="5600" b="1" dirty="0"/>
              <a:t>2</a:t>
            </a:r>
            <a:r>
              <a:rPr sz="5600" b="1" dirty="0"/>
              <a:t>.	</a:t>
            </a:r>
            <a:r>
              <a:rPr lang="en-US" sz="5600" b="1" dirty="0"/>
              <a:t> Select Effective Search Methods</a:t>
            </a:r>
            <a:r>
              <a:rPr lang="en-US" sz="3050" i="1" spc="-35" dirty="0">
                <a:latin typeface="Barlow"/>
              </a:rPr>
              <a:t> continued</a:t>
            </a:r>
          </a:p>
        </p:txBody>
      </p:sp>
      <p:sp>
        <p:nvSpPr>
          <p:cNvPr id="10" name="object 10">
            <a:extLst>
              <a:ext uri="{FF2B5EF4-FFF2-40B4-BE49-F238E27FC236}">
                <a16:creationId xmlns:a16="http://schemas.microsoft.com/office/drawing/2014/main" id="{65B3D358-753C-D12E-3596-D885C6AFC681}"/>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1A440334-355E-B7DA-1F87-169C49E0BD6A}"/>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030809CA-8330-2DA9-E5D8-B2214880524F}"/>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BE1C551A-AE02-1AE3-8D82-E56AF48DF51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51D47365-9ABD-0CEF-C53D-542E88114E46}"/>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15</a:t>
            </a:fld>
            <a:endParaRPr spc="-25" dirty="0"/>
          </a:p>
        </p:txBody>
      </p:sp>
      <p:sp>
        <p:nvSpPr>
          <p:cNvPr id="15" name="object 15">
            <a:extLst>
              <a:ext uri="{FF2B5EF4-FFF2-40B4-BE49-F238E27FC236}">
                <a16:creationId xmlns:a16="http://schemas.microsoft.com/office/drawing/2014/main" id="{6F1D9617-B569-E022-D46C-F7AE2D93D983}"/>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DF59A123-D465-4E6B-39A0-8885B6EBE240}"/>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5" name="object 5">
            <a:extLst>
              <a:ext uri="{FF2B5EF4-FFF2-40B4-BE49-F238E27FC236}">
                <a16:creationId xmlns:a16="http://schemas.microsoft.com/office/drawing/2014/main" id="{6F0586AE-864A-3B84-2223-2BA383DE549B}"/>
              </a:ext>
            </a:extLst>
          </p:cNvPr>
          <p:cNvSpPr/>
          <p:nvPr/>
        </p:nvSpPr>
        <p:spPr>
          <a:xfrm>
            <a:off x="1597660" y="4811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4161440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71ACD-856E-C507-F29B-6CAC2D53092F}"/>
            </a:ext>
          </a:extLst>
        </p:cNvPr>
        <p:cNvGrpSpPr/>
        <p:nvPr/>
      </p:nvGrpSpPr>
      <p:grpSpPr>
        <a:xfrm>
          <a:off x="0" y="0"/>
          <a:ext cx="0" cy="0"/>
          <a:chOff x="0" y="0"/>
          <a:chExt cx="0" cy="0"/>
        </a:xfrm>
      </p:grpSpPr>
      <p:sp>
        <p:nvSpPr>
          <p:cNvPr id="8" name="Rounded Rectangle 7">
            <a:extLst>
              <a:ext uri="{FF2B5EF4-FFF2-40B4-BE49-F238E27FC236}">
                <a16:creationId xmlns:a16="http://schemas.microsoft.com/office/drawing/2014/main" id="{0CBB884A-8495-157E-3B05-45A63B92097C}"/>
              </a:ext>
            </a:extLst>
          </p:cNvPr>
          <p:cNvSpPr/>
          <p:nvPr/>
        </p:nvSpPr>
        <p:spPr>
          <a:xfrm>
            <a:off x="1567402" y="3992869"/>
            <a:ext cx="17624846" cy="3510180"/>
          </a:xfrm>
          <a:prstGeom prst="roundRect">
            <a:avLst>
              <a:gd name="adj" fmla="val 7443"/>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a:extLst>
              <a:ext uri="{FF2B5EF4-FFF2-40B4-BE49-F238E27FC236}">
                <a16:creationId xmlns:a16="http://schemas.microsoft.com/office/drawing/2014/main" id="{71F30B63-3D88-A65A-9A1B-4181C4981F37}"/>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ACCB8FD5-222B-168E-C219-B21AEAB573FF}"/>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lang="en-US" sz="5600" b="1" dirty="0"/>
              <a:t>2</a:t>
            </a:r>
            <a:r>
              <a:rPr sz="5600" b="1" dirty="0"/>
              <a:t>.	</a:t>
            </a:r>
            <a:r>
              <a:rPr lang="en-US" sz="5600" b="1" dirty="0"/>
              <a:t> Select Effective Search Methods</a:t>
            </a:r>
            <a:r>
              <a:rPr lang="en-US" sz="3050" i="1" spc="-35" dirty="0">
                <a:latin typeface="Barlow"/>
              </a:rPr>
              <a:t> continued</a:t>
            </a:r>
          </a:p>
        </p:txBody>
      </p:sp>
      <p:sp>
        <p:nvSpPr>
          <p:cNvPr id="10" name="object 10">
            <a:extLst>
              <a:ext uri="{FF2B5EF4-FFF2-40B4-BE49-F238E27FC236}">
                <a16:creationId xmlns:a16="http://schemas.microsoft.com/office/drawing/2014/main" id="{B22053F3-95C1-425A-56DB-94FF60D8DC04}"/>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39D7B69B-89BC-DCAF-0BF8-C45E8703ED48}"/>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02E8CF9A-8BC4-1E8C-1F7B-652C46A09EFE}"/>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C8EA15BC-DB18-6251-3ED3-159DF4D6D896}"/>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2C28147A-2202-F2D1-11B6-8D1BBB362857}"/>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16</a:t>
            </a:fld>
            <a:endParaRPr spc="-25" dirty="0"/>
          </a:p>
        </p:txBody>
      </p:sp>
      <p:sp>
        <p:nvSpPr>
          <p:cNvPr id="15" name="object 15">
            <a:extLst>
              <a:ext uri="{FF2B5EF4-FFF2-40B4-BE49-F238E27FC236}">
                <a16:creationId xmlns:a16="http://schemas.microsoft.com/office/drawing/2014/main" id="{A1DD32B0-72D4-D06C-315C-FB5AFBA7FF0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496518EA-C346-A187-F95D-2F81F5E111F2}"/>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16" name="TextBox 15">
            <a:extLst>
              <a:ext uri="{FF2B5EF4-FFF2-40B4-BE49-F238E27FC236}">
                <a16:creationId xmlns:a16="http://schemas.microsoft.com/office/drawing/2014/main" id="{989AFE99-F631-29B7-077B-D83C11F4E5D7}"/>
              </a:ext>
            </a:extLst>
          </p:cNvPr>
          <p:cNvSpPr txBox="1"/>
          <p:nvPr/>
        </p:nvSpPr>
        <p:spPr>
          <a:xfrm>
            <a:off x="1788292" y="4178145"/>
            <a:ext cx="17255358" cy="3163943"/>
          </a:xfrm>
          <a:prstGeom prst="rect">
            <a:avLst/>
          </a:prstGeom>
          <a:noFill/>
        </p:spPr>
        <p:txBody>
          <a:bodyPr wrap="square">
            <a:spAutoFit/>
          </a:bodyPr>
          <a:lstStyle/>
          <a:p>
            <a:pPr>
              <a:buNone/>
            </a:pPr>
            <a:r>
              <a:rPr lang="en-US" sz="3050" b="1" spc="-35" dirty="0">
                <a:latin typeface="Barlow"/>
              </a:rPr>
              <a:t>Example: Exploratory Searching</a:t>
            </a:r>
          </a:p>
          <a:p>
            <a:pPr marL="457200" indent="-446088" algn="l">
              <a:lnSpc>
                <a:spcPct val="150000"/>
              </a:lnSpc>
              <a:spcBef>
                <a:spcPts val="900"/>
              </a:spcBef>
              <a:buFont typeface="Arial" panose="020B0604020202020204" pitchFamily="34" charset="0"/>
              <a:buChar char="•"/>
            </a:pPr>
            <a:r>
              <a:rPr lang="en-US" sz="3050" spc="-35" dirty="0">
                <a:latin typeface="Barlow"/>
              </a:rPr>
              <a:t>Initial Search: “climate change impacts”</a:t>
            </a:r>
          </a:p>
          <a:p>
            <a:pPr marL="457200" indent="-446088" algn="l">
              <a:lnSpc>
                <a:spcPct val="150000"/>
              </a:lnSpc>
              <a:spcBef>
                <a:spcPts val="1800"/>
              </a:spcBef>
              <a:buFont typeface="Arial" panose="020B0604020202020204" pitchFamily="34" charset="0"/>
              <a:buChar char="•"/>
            </a:pPr>
            <a:r>
              <a:rPr lang="en-US" sz="3050" spc="-35" dirty="0">
                <a:latin typeface="Barlow"/>
              </a:rPr>
              <a:t>Following Threads: Notice results on agriculture → Refine to “climate change AND agriculture”</a:t>
            </a:r>
          </a:p>
          <a:p>
            <a:pPr marL="457200" indent="-446088" algn="l">
              <a:lnSpc>
                <a:spcPct val="150000"/>
              </a:lnSpc>
              <a:spcBef>
                <a:spcPts val="1800"/>
              </a:spcBef>
              <a:buFont typeface="Arial" panose="020B0604020202020204" pitchFamily="34" charset="0"/>
              <a:buChar char="•"/>
            </a:pPr>
            <a:r>
              <a:rPr lang="en-US" sz="3050" spc="-35" dirty="0">
                <a:latin typeface="Barlow"/>
              </a:rPr>
              <a:t>Discovering Subtopics: Identify drought resistance as a focus → Search for “drought resistant crops”</a:t>
            </a:r>
          </a:p>
        </p:txBody>
      </p:sp>
    </p:spTree>
    <p:extLst>
      <p:ext uri="{BB962C8B-B14F-4D97-AF65-F5344CB8AC3E}">
        <p14:creationId xmlns:p14="http://schemas.microsoft.com/office/powerpoint/2010/main" val="7090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25250-BE1A-B21C-C146-07DD1F64D072}"/>
            </a:ext>
          </a:extLst>
        </p:cNvPr>
        <p:cNvGrpSpPr/>
        <p:nvPr/>
      </p:nvGrpSpPr>
      <p:grpSpPr>
        <a:xfrm>
          <a:off x="0" y="0"/>
          <a:ext cx="0" cy="0"/>
          <a:chOff x="0" y="0"/>
          <a:chExt cx="0" cy="0"/>
        </a:xfrm>
      </p:grpSpPr>
      <p:sp>
        <p:nvSpPr>
          <p:cNvPr id="8" name="Rounded Rectangle 7">
            <a:extLst>
              <a:ext uri="{FF2B5EF4-FFF2-40B4-BE49-F238E27FC236}">
                <a16:creationId xmlns:a16="http://schemas.microsoft.com/office/drawing/2014/main" id="{0F8ABF55-DDA9-D371-D2A3-C64833774ED9}"/>
              </a:ext>
            </a:extLst>
          </p:cNvPr>
          <p:cNvSpPr/>
          <p:nvPr/>
        </p:nvSpPr>
        <p:spPr>
          <a:xfrm>
            <a:off x="1567402" y="3992869"/>
            <a:ext cx="17624846" cy="4502043"/>
          </a:xfrm>
          <a:prstGeom prst="roundRect">
            <a:avLst>
              <a:gd name="adj" fmla="val 5098"/>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a:extLst>
              <a:ext uri="{FF2B5EF4-FFF2-40B4-BE49-F238E27FC236}">
                <a16:creationId xmlns:a16="http://schemas.microsoft.com/office/drawing/2014/main" id="{3887D0E7-4657-26AD-1E6E-96765AE8FC93}"/>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68C3BD5F-29B2-3D6E-7FBE-8F31E48EFC5A}"/>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lang="en-US" sz="5600" b="1" dirty="0"/>
              <a:t>2</a:t>
            </a:r>
            <a:r>
              <a:rPr sz="5600" b="1" dirty="0"/>
              <a:t>.	</a:t>
            </a:r>
            <a:r>
              <a:rPr lang="en-US" sz="5600" b="1" dirty="0"/>
              <a:t> Select Effective Search Methods</a:t>
            </a:r>
            <a:r>
              <a:rPr lang="en-US" sz="3050" i="1" spc="-35" dirty="0">
                <a:latin typeface="Barlow"/>
              </a:rPr>
              <a:t> continued</a:t>
            </a:r>
          </a:p>
        </p:txBody>
      </p:sp>
      <p:sp>
        <p:nvSpPr>
          <p:cNvPr id="10" name="object 10">
            <a:extLst>
              <a:ext uri="{FF2B5EF4-FFF2-40B4-BE49-F238E27FC236}">
                <a16:creationId xmlns:a16="http://schemas.microsoft.com/office/drawing/2014/main" id="{1BB05CBC-940E-9EDE-E666-85B7A113C9D6}"/>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AF2A6C93-8AE2-5D47-C74E-D037255CE403}"/>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3EB39C96-E663-2A19-A04E-3F3F3844107A}"/>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5AB18319-9C38-E49F-538E-C66049A7F25D}"/>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3755F9A0-7011-FA3F-A9F5-DC5BBF40DBDF}"/>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17</a:t>
            </a:fld>
            <a:endParaRPr spc="-25" dirty="0"/>
          </a:p>
        </p:txBody>
      </p:sp>
      <p:sp>
        <p:nvSpPr>
          <p:cNvPr id="15" name="object 15">
            <a:extLst>
              <a:ext uri="{FF2B5EF4-FFF2-40B4-BE49-F238E27FC236}">
                <a16:creationId xmlns:a16="http://schemas.microsoft.com/office/drawing/2014/main" id="{0E2471AC-78DC-D226-3E8F-B188028F6592}"/>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4D27C0E8-23A5-B18C-AFA3-553E17F02BF7}"/>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16" name="TextBox 15">
            <a:extLst>
              <a:ext uri="{FF2B5EF4-FFF2-40B4-BE49-F238E27FC236}">
                <a16:creationId xmlns:a16="http://schemas.microsoft.com/office/drawing/2014/main" id="{5591EC08-162F-78CD-611D-242FEB2352E2}"/>
              </a:ext>
            </a:extLst>
          </p:cNvPr>
          <p:cNvSpPr txBox="1"/>
          <p:nvPr/>
        </p:nvSpPr>
        <p:spPr>
          <a:xfrm>
            <a:off x="1788292" y="4178145"/>
            <a:ext cx="17255358" cy="4107406"/>
          </a:xfrm>
          <a:prstGeom prst="rect">
            <a:avLst/>
          </a:prstGeom>
          <a:noFill/>
        </p:spPr>
        <p:txBody>
          <a:bodyPr wrap="square">
            <a:spAutoFit/>
          </a:bodyPr>
          <a:lstStyle/>
          <a:p>
            <a:pPr algn="l">
              <a:spcBef>
                <a:spcPts val="900"/>
              </a:spcBef>
              <a:buNone/>
            </a:pPr>
            <a:r>
              <a:rPr lang="en-US" sz="3050" b="1" spc="-35" dirty="0">
                <a:latin typeface="Barlow"/>
              </a:rPr>
              <a:t>Example: Focused Research</a:t>
            </a:r>
          </a:p>
          <a:p>
            <a:pPr marL="457200" indent="-446088" algn="l">
              <a:lnSpc>
                <a:spcPct val="140000"/>
              </a:lnSpc>
              <a:spcBef>
                <a:spcPts val="900"/>
              </a:spcBef>
              <a:buFont typeface="Arial" panose="020B0604020202020204" pitchFamily="34" charset="0"/>
              <a:buChar char="•"/>
            </a:pPr>
            <a:r>
              <a:rPr lang="en-US" sz="3050" spc="-35" dirty="0">
                <a:latin typeface="Barlow"/>
              </a:rPr>
              <a:t>Basic: </a:t>
            </a:r>
            <a:r>
              <a:rPr lang="en-US" sz="3050" i="1" spc="-35" dirty="0">
                <a:latin typeface="Barlow"/>
              </a:rPr>
              <a:t>social media </a:t>
            </a:r>
            <a:r>
              <a:rPr lang="en-US" sz="3050" spc="-35" dirty="0">
                <a:latin typeface="Barlow"/>
              </a:rPr>
              <a:t>AND </a:t>
            </a:r>
            <a:r>
              <a:rPr lang="en-US" sz="3050" i="1" spc="-35" dirty="0">
                <a:latin typeface="Barlow"/>
              </a:rPr>
              <a:t>anxiety</a:t>
            </a:r>
            <a:r>
              <a:rPr lang="en-US" sz="3050" spc="-35" dirty="0">
                <a:latin typeface="Barlow"/>
              </a:rPr>
              <a:t> for general articles with both terms</a:t>
            </a:r>
          </a:p>
          <a:p>
            <a:pPr marL="457200" indent="-446088" algn="l">
              <a:lnSpc>
                <a:spcPct val="140000"/>
              </a:lnSpc>
              <a:spcBef>
                <a:spcPts val="900"/>
              </a:spcBef>
              <a:buFont typeface="Arial" panose="020B0604020202020204" pitchFamily="34" charset="0"/>
              <a:buChar char="•"/>
            </a:pPr>
            <a:r>
              <a:rPr lang="en-US" sz="3050" spc="-35" dirty="0">
                <a:latin typeface="Barlow"/>
              </a:rPr>
              <a:t>Advanced: (</a:t>
            </a:r>
            <a:r>
              <a:rPr lang="en-US" sz="3050" i="1" spc="-35" dirty="0">
                <a:latin typeface="Barlow"/>
              </a:rPr>
              <a:t>social media </a:t>
            </a:r>
            <a:r>
              <a:rPr lang="en-US" sz="3050" spc="-35" dirty="0">
                <a:latin typeface="Barlow"/>
              </a:rPr>
              <a:t>OR </a:t>
            </a:r>
            <a:r>
              <a:rPr lang="en-US" sz="3050" i="1" spc="-35" dirty="0">
                <a:latin typeface="Barlow"/>
              </a:rPr>
              <a:t>social networking sites</a:t>
            </a:r>
            <a:r>
              <a:rPr lang="en-US" sz="3050" spc="-35" dirty="0">
                <a:latin typeface="Barlow"/>
              </a:rPr>
              <a:t>) AND (</a:t>
            </a:r>
            <a:r>
              <a:rPr lang="en-US" sz="3050" i="1" spc="-35" dirty="0">
                <a:latin typeface="Barlow"/>
              </a:rPr>
              <a:t>anxiety</a:t>
            </a:r>
            <a:r>
              <a:rPr lang="en-US" sz="3050" spc="-35" dirty="0">
                <a:latin typeface="Barlow"/>
              </a:rPr>
              <a:t> OR </a:t>
            </a:r>
            <a:r>
              <a:rPr lang="en-US" sz="3050" i="1" spc="-35" dirty="0">
                <a:latin typeface="Barlow"/>
              </a:rPr>
              <a:t>depression</a:t>
            </a:r>
            <a:r>
              <a:rPr lang="en-US" sz="3050" spc="-35" dirty="0">
                <a:latin typeface="Barlow"/>
              </a:rPr>
              <a:t>) NEAR/5 </a:t>
            </a:r>
            <a:r>
              <a:rPr lang="en-US" sz="3050" spc="-35" dirty="0" err="1">
                <a:latin typeface="Barlow"/>
              </a:rPr>
              <a:t>adolescen</a:t>
            </a:r>
            <a:r>
              <a:rPr lang="en-US" sz="3050" spc="-35" dirty="0">
                <a:latin typeface="Barlow"/>
              </a:rPr>
              <a:t>* </a:t>
            </a:r>
            <a:br>
              <a:rPr lang="en-US" sz="3050" spc="-35" dirty="0">
                <a:latin typeface="Barlow"/>
              </a:rPr>
            </a:br>
            <a:r>
              <a:rPr lang="en-US" sz="3050" spc="-35" dirty="0">
                <a:latin typeface="Barlow"/>
              </a:rPr>
              <a:t>to find related terms near adolescent</a:t>
            </a:r>
          </a:p>
          <a:p>
            <a:pPr marL="457200" indent="-446088" algn="l">
              <a:lnSpc>
                <a:spcPct val="140000"/>
              </a:lnSpc>
              <a:spcBef>
                <a:spcPts val="900"/>
              </a:spcBef>
              <a:buFont typeface="Arial" panose="020B0604020202020204" pitchFamily="34" charset="0"/>
              <a:buChar char="•"/>
            </a:pPr>
            <a:r>
              <a:rPr lang="en-US" sz="3050" spc="-35" dirty="0">
                <a:latin typeface="Barlow"/>
              </a:rPr>
              <a:t>Field Specific: TI(</a:t>
            </a:r>
            <a:r>
              <a:rPr lang="en-US" sz="3050" i="1" spc="-35" dirty="0">
                <a:latin typeface="Barlow"/>
              </a:rPr>
              <a:t>social media</a:t>
            </a:r>
            <a:r>
              <a:rPr lang="en-US" sz="3050" spc="-35" dirty="0">
                <a:latin typeface="Barlow"/>
              </a:rPr>
              <a:t>) AND SU(</a:t>
            </a:r>
            <a:r>
              <a:rPr lang="en-US" sz="3050" i="1" spc="-35" dirty="0">
                <a:latin typeface="Barlow"/>
              </a:rPr>
              <a:t>mental health</a:t>
            </a:r>
            <a:r>
              <a:rPr lang="en-US" sz="3050" spc="-35" dirty="0">
                <a:latin typeface="Barlow"/>
              </a:rPr>
              <a:t>) AND PY=(2020-2024) to find articles with </a:t>
            </a:r>
            <a:br>
              <a:rPr lang="en-US" sz="3050" spc="-35" dirty="0">
                <a:latin typeface="Barlow"/>
              </a:rPr>
            </a:br>
            <a:r>
              <a:rPr lang="en-US" sz="3050" i="1" spc="-35" dirty="0">
                <a:latin typeface="Barlow"/>
              </a:rPr>
              <a:t>social media </a:t>
            </a:r>
            <a:r>
              <a:rPr lang="en-US" sz="3050" spc="-35" dirty="0">
                <a:latin typeface="Barlow"/>
              </a:rPr>
              <a:t>in the title, </a:t>
            </a:r>
            <a:r>
              <a:rPr lang="en-US" sz="3050" i="1" spc="-35" dirty="0">
                <a:latin typeface="Barlow"/>
              </a:rPr>
              <a:t>mental health </a:t>
            </a:r>
            <a:r>
              <a:rPr lang="en-US" sz="3050" spc="-35" dirty="0">
                <a:latin typeface="Barlow"/>
              </a:rPr>
              <a:t>as a subject, and published between 2020 and 2024</a:t>
            </a:r>
          </a:p>
        </p:txBody>
      </p:sp>
    </p:spTree>
    <p:extLst>
      <p:ext uri="{BB962C8B-B14F-4D97-AF65-F5344CB8AC3E}">
        <p14:creationId xmlns:p14="http://schemas.microsoft.com/office/powerpoint/2010/main" val="635395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97DFC-621B-F612-27BA-7C80981C57DE}"/>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2662E46F-F74F-4CB3-0DED-9A192E7DDBD3}"/>
              </a:ext>
            </a:extLst>
          </p:cNvPr>
          <p:cNvSpPr txBox="1"/>
          <p:nvPr/>
        </p:nvSpPr>
        <p:spPr>
          <a:xfrm>
            <a:off x="615552" y="3853938"/>
            <a:ext cx="18732898" cy="6409575"/>
          </a:xfrm>
          <a:prstGeom prst="rect">
            <a:avLst/>
          </a:prstGeom>
          <a:noFill/>
        </p:spPr>
        <p:txBody>
          <a:bodyPr wrap="square">
            <a:spAutoFit/>
          </a:bodyPr>
          <a:lstStyle/>
          <a:p>
            <a:pPr marL="2352675" indent="-801688" algn="l">
              <a:lnSpc>
                <a:spcPct val="130000"/>
              </a:lnSpc>
              <a:spcBef>
                <a:spcPts val="1800"/>
              </a:spcBef>
            </a:pPr>
            <a:r>
              <a:rPr lang="en-US" sz="3050" b="1" spc="-35" dirty="0">
                <a:latin typeface="Barlow"/>
              </a:rPr>
              <a:t>Start Broad, Then Narrow</a:t>
            </a:r>
          </a:p>
          <a:p>
            <a:pPr marL="2352675" indent="-801688" algn="l">
              <a:spcBef>
                <a:spcPts val="1800"/>
              </a:spcBef>
              <a:buFont typeface="Arial" panose="020B0604020202020204" pitchFamily="34" charset="0"/>
              <a:buChar char="•"/>
            </a:pPr>
            <a:r>
              <a:rPr lang="en-US" sz="3050" spc="-35" dirty="0">
                <a:latin typeface="Barlow"/>
              </a:rPr>
              <a:t>Begin with main concepts, and expand with related terms.</a:t>
            </a:r>
          </a:p>
          <a:p>
            <a:pPr marL="2352675" indent="-801688" algn="l">
              <a:lnSpc>
                <a:spcPct val="140000"/>
              </a:lnSpc>
              <a:spcBef>
                <a:spcPts val="1800"/>
              </a:spcBef>
              <a:buFont typeface="Arial" panose="020B0604020202020204" pitchFamily="34" charset="0"/>
              <a:buChar char="•"/>
            </a:pPr>
            <a:r>
              <a:rPr lang="en-US" sz="3050" spc="-35" dirty="0">
                <a:latin typeface="Barlow"/>
              </a:rPr>
              <a:t>Add limiting terms gradually to refine results.</a:t>
            </a:r>
          </a:p>
          <a:p>
            <a:pPr marL="2352675" indent="-801688" algn="l">
              <a:lnSpc>
                <a:spcPct val="140000"/>
              </a:lnSpc>
              <a:spcBef>
                <a:spcPts val="1800"/>
              </a:spcBef>
              <a:buFont typeface="Arial" panose="020B0604020202020204" pitchFamily="34" charset="0"/>
              <a:buChar char="•"/>
            </a:pPr>
            <a:r>
              <a:rPr lang="en-US" sz="3050" spc="-35" dirty="0">
                <a:latin typeface="Barlow"/>
              </a:rPr>
              <a:t>Use filters systematically for time, source type, or language.</a:t>
            </a:r>
          </a:p>
          <a:p>
            <a:pPr marL="2352675" indent="-801688" algn="l">
              <a:lnSpc>
                <a:spcPct val="130000"/>
              </a:lnSpc>
              <a:spcBef>
                <a:spcPts val="1800"/>
              </a:spcBef>
            </a:pPr>
            <a:r>
              <a:rPr lang="en-US" sz="3050" b="1" spc="-35" dirty="0">
                <a:latin typeface="Barlow"/>
              </a:rPr>
              <a:t>Monitor Results Quality</a:t>
            </a:r>
          </a:p>
          <a:p>
            <a:pPr marL="2352675" indent="-801688" algn="l">
              <a:spcBef>
                <a:spcPts val="1800"/>
              </a:spcBef>
              <a:buFont typeface="Arial" panose="020B0604020202020204" pitchFamily="34" charset="0"/>
              <a:buChar char="•"/>
            </a:pPr>
            <a:r>
              <a:rPr lang="en-US" sz="3050" spc="-35" dirty="0">
                <a:latin typeface="Barlow"/>
              </a:rPr>
              <a:t>Check relevance of top results, and adjust terms as needed.</a:t>
            </a:r>
          </a:p>
          <a:p>
            <a:pPr marL="2352675" indent="-801688" algn="l">
              <a:lnSpc>
                <a:spcPct val="140000"/>
              </a:lnSpc>
              <a:spcBef>
                <a:spcPts val="1800"/>
              </a:spcBef>
              <a:buFont typeface="Arial" panose="020B0604020202020204" pitchFamily="34" charset="0"/>
              <a:buChar char="•"/>
            </a:pPr>
            <a:r>
              <a:rPr lang="en-US" sz="3050" spc="-35" dirty="0">
                <a:latin typeface="Barlow"/>
              </a:rPr>
              <a:t>Track the number of results to ensure the query is neither too broad nor too narrow.</a:t>
            </a:r>
          </a:p>
          <a:p>
            <a:pPr marL="2352675" indent="-801688" algn="l">
              <a:lnSpc>
                <a:spcPct val="140000"/>
              </a:lnSpc>
              <a:spcBef>
                <a:spcPts val="1800"/>
              </a:spcBef>
              <a:buFont typeface="Arial" panose="020B0604020202020204" pitchFamily="34" charset="0"/>
              <a:buChar char="•"/>
            </a:pPr>
            <a:r>
              <a:rPr lang="en-US" sz="3050" spc="-35" dirty="0">
                <a:latin typeface="Barlow"/>
              </a:rPr>
              <a:t>Note useful keywords or phrases for future searches.</a:t>
            </a:r>
          </a:p>
        </p:txBody>
      </p:sp>
      <p:sp>
        <p:nvSpPr>
          <p:cNvPr id="3" name="object 3">
            <a:extLst>
              <a:ext uri="{FF2B5EF4-FFF2-40B4-BE49-F238E27FC236}">
                <a16:creationId xmlns:a16="http://schemas.microsoft.com/office/drawing/2014/main" id="{3EE76BEE-D65D-5745-04DF-C1597294FA2C}"/>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392D5B2D-5E9D-307E-1779-5108E26308EA}"/>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966788" algn="l"/>
              </a:tabLst>
            </a:pPr>
            <a:r>
              <a:rPr lang="en-US" sz="5600" b="1" dirty="0"/>
              <a:t>3</a:t>
            </a:r>
            <a:r>
              <a:rPr sz="5600" b="1" dirty="0"/>
              <a:t>.	</a:t>
            </a:r>
            <a:r>
              <a:rPr lang="en-US" sz="5600" b="1" dirty="0"/>
              <a:t>Execute Search Strategies</a:t>
            </a:r>
            <a:endParaRPr lang="en-US" sz="3050" i="1" spc="-35" dirty="0">
              <a:latin typeface="Barlow"/>
            </a:endParaRPr>
          </a:p>
        </p:txBody>
      </p:sp>
      <p:sp>
        <p:nvSpPr>
          <p:cNvPr id="10" name="object 10">
            <a:extLst>
              <a:ext uri="{FF2B5EF4-FFF2-40B4-BE49-F238E27FC236}">
                <a16:creationId xmlns:a16="http://schemas.microsoft.com/office/drawing/2014/main" id="{82EE8643-EFC0-C895-189F-96FAE4A9BA42}"/>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5E4832A3-48C9-015B-571A-F3E39682EF90}"/>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EA21C5B5-388E-C613-52FC-69DED4732B46}"/>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2AD33EE1-D307-33A7-1C28-B0D9D9D7E847}"/>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C236BA00-C480-CA17-67CC-53D7DDCD3633}"/>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18</a:t>
            </a:fld>
            <a:endParaRPr spc="-25" dirty="0"/>
          </a:p>
        </p:txBody>
      </p:sp>
      <p:sp>
        <p:nvSpPr>
          <p:cNvPr id="15" name="object 15">
            <a:extLst>
              <a:ext uri="{FF2B5EF4-FFF2-40B4-BE49-F238E27FC236}">
                <a16:creationId xmlns:a16="http://schemas.microsoft.com/office/drawing/2014/main" id="{4FB9B5EB-8863-5A95-C91F-5C8C7C11E538}"/>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C6469736-D656-AE86-3E25-B18C226B665B}"/>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8" name="object 5">
            <a:extLst>
              <a:ext uri="{FF2B5EF4-FFF2-40B4-BE49-F238E27FC236}">
                <a16:creationId xmlns:a16="http://schemas.microsoft.com/office/drawing/2014/main" id="{94C30AF0-B983-1CB3-FA08-30B286F3C6A1}"/>
              </a:ext>
            </a:extLst>
          </p:cNvPr>
          <p:cNvSpPr/>
          <p:nvPr/>
        </p:nvSpPr>
        <p:spPr>
          <a:xfrm>
            <a:off x="1636646" y="400695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9" name="object 5">
            <a:extLst>
              <a:ext uri="{FF2B5EF4-FFF2-40B4-BE49-F238E27FC236}">
                <a16:creationId xmlns:a16="http://schemas.microsoft.com/office/drawing/2014/main" id="{3B942386-44CC-8060-48F9-6AC5DE1E58FF}"/>
              </a:ext>
            </a:extLst>
          </p:cNvPr>
          <p:cNvSpPr/>
          <p:nvPr/>
        </p:nvSpPr>
        <p:spPr>
          <a:xfrm>
            <a:off x="1636646" y="73132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907025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C5EE3-5000-7DE6-ACDE-F59A8ABF8595}"/>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A79E5DF1-93EA-E0C8-39A0-CC259AD4EC7E}"/>
              </a:ext>
            </a:extLst>
          </p:cNvPr>
          <p:cNvSpPr txBox="1"/>
          <p:nvPr/>
        </p:nvSpPr>
        <p:spPr>
          <a:xfrm>
            <a:off x="615552" y="3853938"/>
            <a:ext cx="18732898" cy="5891934"/>
          </a:xfrm>
          <a:prstGeom prst="rect">
            <a:avLst/>
          </a:prstGeom>
          <a:noFill/>
        </p:spPr>
        <p:txBody>
          <a:bodyPr wrap="square">
            <a:spAutoFit/>
          </a:bodyPr>
          <a:lstStyle/>
          <a:p>
            <a:pPr marL="2352675" indent="-801688" algn="l">
              <a:lnSpc>
                <a:spcPct val="130000"/>
              </a:lnSpc>
              <a:spcBef>
                <a:spcPts val="1800"/>
              </a:spcBef>
            </a:pPr>
            <a:r>
              <a:rPr lang="en-US" sz="3050" b="1" spc="-35" dirty="0">
                <a:latin typeface="Barlow"/>
              </a:rPr>
              <a:t>Adjust, Refine, and Evaluate</a:t>
            </a:r>
          </a:p>
          <a:p>
            <a:pPr marL="2174875" indent="-623888" algn="l">
              <a:spcBef>
                <a:spcPts val="1800"/>
              </a:spcBef>
              <a:buFont typeface="Arial" panose="020B0604020202020204" pitchFamily="34" charset="0"/>
              <a:buChar char="•"/>
            </a:pPr>
            <a:r>
              <a:rPr lang="en-US" sz="3050" spc="-35" dirty="0">
                <a:latin typeface="Barlow"/>
              </a:rPr>
              <a:t>Modify terms or phrases to improve accuracy.</a:t>
            </a:r>
          </a:p>
          <a:p>
            <a:pPr marL="2174875" indent="-623888" algn="l">
              <a:lnSpc>
                <a:spcPct val="140000"/>
              </a:lnSpc>
              <a:spcBef>
                <a:spcPts val="1800"/>
              </a:spcBef>
              <a:buFont typeface="Arial" panose="020B0604020202020204" pitchFamily="34" charset="0"/>
              <a:buChar char="•"/>
            </a:pPr>
            <a:r>
              <a:rPr lang="en-US" sz="3050" spc="-35" dirty="0">
                <a:latin typeface="Barlow"/>
              </a:rPr>
              <a:t>Add or remove limiters such as filters or specific fields.</a:t>
            </a:r>
          </a:p>
          <a:p>
            <a:pPr marL="2174875" indent="-623888" algn="l">
              <a:lnSpc>
                <a:spcPct val="140000"/>
              </a:lnSpc>
              <a:spcBef>
                <a:spcPts val="1800"/>
              </a:spcBef>
              <a:buFont typeface="Arial" panose="020B0604020202020204" pitchFamily="34" charset="0"/>
              <a:buChar char="•"/>
            </a:pPr>
            <a:r>
              <a:rPr lang="en-US" sz="3050" spc="-35" dirty="0">
                <a:latin typeface="Barlow"/>
              </a:rPr>
              <a:t>Experiment with alternative keyword combinations.</a:t>
            </a:r>
          </a:p>
          <a:p>
            <a:pPr marL="2174875" indent="-623888" algn="l">
              <a:lnSpc>
                <a:spcPct val="140000"/>
              </a:lnSpc>
              <a:spcBef>
                <a:spcPts val="1800"/>
              </a:spcBef>
              <a:buFont typeface="Arial" panose="020B0604020202020204" pitchFamily="34" charset="0"/>
              <a:buChar char="•"/>
            </a:pPr>
            <a:r>
              <a:rPr lang="en-US" sz="3050" spc="-35" dirty="0">
                <a:latin typeface="Barlow"/>
              </a:rPr>
              <a:t>Note what worked and what didn’t for refining queries.</a:t>
            </a:r>
          </a:p>
          <a:p>
            <a:pPr marL="2174875" indent="-623888" algn="l">
              <a:lnSpc>
                <a:spcPct val="140000"/>
              </a:lnSpc>
              <a:spcBef>
                <a:spcPts val="1800"/>
              </a:spcBef>
              <a:buFont typeface="Arial" panose="020B0604020202020204" pitchFamily="34" charset="0"/>
              <a:buChar char="•"/>
            </a:pPr>
            <a:r>
              <a:rPr lang="en-US" sz="3050" spc="-35" dirty="0">
                <a:latin typeface="Barlow"/>
              </a:rPr>
              <a:t>Evaluate gaps or unexpected patterns, and adjust strategies further, as needed.</a:t>
            </a:r>
          </a:p>
          <a:p>
            <a:pPr marL="2352675" indent="-801688" algn="l">
              <a:lnSpc>
                <a:spcPct val="130000"/>
              </a:lnSpc>
              <a:spcBef>
                <a:spcPts val="1800"/>
              </a:spcBef>
            </a:pPr>
            <a:r>
              <a:rPr lang="en-US" sz="3050" b="1" spc="-35" dirty="0">
                <a:latin typeface="Barlow"/>
              </a:rPr>
              <a:t>Save Searches and Citations for Future Reference</a:t>
            </a:r>
          </a:p>
        </p:txBody>
      </p:sp>
      <p:sp>
        <p:nvSpPr>
          <p:cNvPr id="3" name="object 3">
            <a:extLst>
              <a:ext uri="{FF2B5EF4-FFF2-40B4-BE49-F238E27FC236}">
                <a16:creationId xmlns:a16="http://schemas.microsoft.com/office/drawing/2014/main" id="{675FE2B5-BC40-3B85-46A2-65A8A31DFA41}"/>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DFCD5ECA-2375-ABD2-8A53-F5F301E144BC}"/>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962025" algn="l"/>
              </a:tabLst>
            </a:pPr>
            <a:r>
              <a:rPr lang="en-US" sz="5600" b="1" dirty="0"/>
              <a:t>3</a:t>
            </a:r>
            <a:r>
              <a:rPr sz="5600" b="1" dirty="0"/>
              <a:t>.	</a:t>
            </a:r>
            <a:r>
              <a:rPr lang="en-US" sz="5600" b="1" dirty="0"/>
              <a:t>Execute Search Strategies</a:t>
            </a:r>
            <a:r>
              <a:rPr lang="en-US" sz="3050" i="1" spc="-35" dirty="0">
                <a:latin typeface="Barlow"/>
              </a:rPr>
              <a:t> continued</a:t>
            </a:r>
          </a:p>
        </p:txBody>
      </p:sp>
      <p:sp>
        <p:nvSpPr>
          <p:cNvPr id="5" name="object 5">
            <a:extLst>
              <a:ext uri="{FF2B5EF4-FFF2-40B4-BE49-F238E27FC236}">
                <a16:creationId xmlns:a16="http://schemas.microsoft.com/office/drawing/2014/main" id="{59FCF524-E183-4B01-5B4D-FA6338DD1E54}"/>
              </a:ext>
            </a:extLst>
          </p:cNvPr>
          <p:cNvSpPr/>
          <p:nvPr/>
        </p:nvSpPr>
        <p:spPr>
          <a:xfrm>
            <a:off x="1597660" y="400695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34FF2177-6F79-2156-FB8D-7D9B5AC6461D}"/>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6332FB78-8A7F-67D6-DD83-C548ADED7B8A}"/>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A329FA38-A3D2-C7B9-7EDA-56B36EBA3C90}"/>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FF45AD90-5246-0E3F-B5A8-E4DCB966BE4D}"/>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BB472E8F-675D-5683-2D57-DF87B41D7135}"/>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19</a:t>
            </a:fld>
            <a:endParaRPr spc="-25" dirty="0"/>
          </a:p>
        </p:txBody>
      </p:sp>
      <p:sp>
        <p:nvSpPr>
          <p:cNvPr id="15" name="object 15">
            <a:extLst>
              <a:ext uri="{FF2B5EF4-FFF2-40B4-BE49-F238E27FC236}">
                <a16:creationId xmlns:a16="http://schemas.microsoft.com/office/drawing/2014/main" id="{D13A866B-7A38-2132-A7D9-7B946795A2D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DDC4CBD6-5784-38C8-AAA6-F4B7996CFAF9}"/>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7" name="object 5">
            <a:extLst>
              <a:ext uri="{FF2B5EF4-FFF2-40B4-BE49-F238E27FC236}">
                <a16:creationId xmlns:a16="http://schemas.microsoft.com/office/drawing/2014/main" id="{A05025CA-6414-AE1F-96D8-A7DFA86D4027}"/>
              </a:ext>
            </a:extLst>
          </p:cNvPr>
          <p:cNvSpPr/>
          <p:nvPr/>
        </p:nvSpPr>
        <p:spPr>
          <a:xfrm>
            <a:off x="1597660" y="9044912"/>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4141021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sz="half" idx="3"/>
          </p:nvPr>
        </p:nvSpPr>
        <p:spPr>
          <a:xfrm>
            <a:off x="10227824" y="3122741"/>
            <a:ext cx="9501626" cy="4273606"/>
          </a:xfrm>
          <a:prstGeom prst="rect">
            <a:avLst/>
          </a:prstGeom>
        </p:spPr>
        <p:txBody>
          <a:bodyPr vert="horz" wrap="square" lIns="0" tIns="102235" rIns="0" bIns="0" rtlCol="0">
            <a:spAutoFit/>
          </a:bodyPr>
          <a:lstStyle/>
          <a:p>
            <a:pPr marL="527050" indent="-514350">
              <a:spcBef>
                <a:spcPts val="1575"/>
              </a:spcBef>
              <a:buFont typeface="+mj-lt"/>
              <a:buAutoNum type="arabicPeriod"/>
              <a:tabLst>
                <a:tab pos="388620" algn="l"/>
              </a:tabLst>
            </a:pPr>
            <a:r>
              <a:rPr lang="en-US" spc="-45" dirty="0"/>
              <a:t>Define Your Research Area</a:t>
            </a:r>
          </a:p>
          <a:p>
            <a:pPr>
              <a:spcBef>
                <a:spcPts val="645"/>
              </a:spcBef>
              <a:tabLst>
                <a:tab pos="320040" algn="l"/>
              </a:tabLst>
            </a:pPr>
            <a:r>
              <a:rPr lang="en-US" sz="2600" b="0" dirty="0">
                <a:solidFill>
                  <a:srgbClr val="306CB5"/>
                </a:solidFill>
                <a:latin typeface="Barlow"/>
              </a:rPr>
              <a:t>slides 5–9</a:t>
            </a:r>
          </a:p>
          <a:p>
            <a:pPr marL="527050" indent="-514350">
              <a:spcBef>
                <a:spcPts val="1000"/>
              </a:spcBef>
              <a:buFont typeface="+mj-lt"/>
              <a:buAutoNum type="arabicPeriod" startAt="2"/>
              <a:tabLst>
                <a:tab pos="388620" algn="l"/>
              </a:tabLst>
            </a:pPr>
            <a:r>
              <a:rPr lang="en-US" spc="-45" dirty="0"/>
              <a:t>Select Effective Search Methods</a:t>
            </a:r>
          </a:p>
          <a:p>
            <a:pPr>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a:t>
            </a:r>
            <a:r>
              <a:rPr lang="en-US" sz="2600" b="0" dirty="0">
                <a:solidFill>
                  <a:srgbClr val="306CB5"/>
                </a:solidFill>
                <a:latin typeface="Barlow"/>
              </a:rPr>
              <a:t>es 10–17</a:t>
            </a:r>
            <a:endParaRPr sz="2600" b="0" dirty="0">
              <a:solidFill>
                <a:srgbClr val="306CB5"/>
              </a:solidFill>
              <a:latin typeface="Barlow"/>
            </a:endParaRPr>
          </a:p>
          <a:p>
            <a:pPr marL="527050" indent="-514350">
              <a:spcBef>
                <a:spcPts val="1000"/>
              </a:spcBef>
              <a:buFont typeface="+mj-lt"/>
              <a:buAutoNum type="arabicPeriod" startAt="3"/>
              <a:tabLst>
                <a:tab pos="388620" algn="l"/>
              </a:tabLst>
            </a:pPr>
            <a:r>
              <a:rPr lang="en-US" spc="-45" dirty="0"/>
              <a:t>Execute Search Strategies</a:t>
            </a:r>
          </a:p>
          <a:p>
            <a:pPr>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s 18 and 19</a:t>
            </a:r>
            <a:endParaRPr sz="2600" b="0" dirty="0">
              <a:solidFill>
                <a:srgbClr val="306CB5"/>
              </a:solidFill>
              <a:latin typeface="Barlow"/>
            </a:endParaRPr>
          </a:p>
          <a:p>
            <a:pPr marL="527050" indent="-514350">
              <a:lnSpc>
                <a:spcPct val="100000"/>
              </a:lnSpc>
              <a:spcBef>
                <a:spcPts val="1000"/>
              </a:spcBef>
              <a:buFont typeface="+mj-lt"/>
              <a:buAutoNum type="arabicPeriod" startAt="4"/>
              <a:tabLst>
                <a:tab pos="388620" algn="l"/>
              </a:tabLst>
            </a:pPr>
            <a:r>
              <a:rPr lang="en-US" spc="-45" dirty="0"/>
              <a:t>Document Search Process</a:t>
            </a:r>
          </a:p>
          <a:p>
            <a:pPr>
              <a:lnSpc>
                <a:spcPct val="100000"/>
              </a:lnSpc>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 20</a:t>
            </a:r>
            <a:endParaRPr sz="2600" b="0" dirty="0">
              <a:solidFill>
                <a:srgbClr val="306CB5"/>
              </a:solidFill>
              <a:latin typeface="Barlow"/>
            </a:endParaRPr>
          </a:p>
        </p:txBody>
      </p:sp>
      <p:sp>
        <p:nvSpPr>
          <p:cNvPr id="31" name="Rectangle 30">
            <a:hlinkClick r:id="rId3" action="ppaction://hlinksldjump"/>
            <a:extLst>
              <a:ext uri="{FF2B5EF4-FFF2-40B4-BE49-F238E27FC236}">
                <a16:creationId xmlns:a16="http://schemas.microsoft.com/office/drawing/2014/main" id="{0F642E1E-C33B-B68A-55C1-0A728C16986B}"/>
              </a:ext>
            </a:extLst>
          </p:cNvPr>
          <p:cNvSpPr/>
          <p:nvPr/>
        </p:nvSpPr>
        <p:spPr>
          <a:xfrm>
            <a:off x="10183215" y="6493589"/>
            <a:ext cx="499198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bject 7"/>
          <p:cNvSpPr txBox="1"/>
          <p:nvPr/>
        </p:nvSpPr>
        <p:spPr>
          <a:xfrm>
            <a:off x="2416545" y="8366495"/>
            <a:ext cx="1880870" cy="1172116"/>
          </a:xfrm>
          <a:prstGeom prst="rect">
            <a:avLst/>
          </a:prstGeom>
        </p:spPr>
        <p:txBody>
          <a:bodyPr vert="horz" wrap="square" lIns="0" tIns="210820" rIns="0" bIns="0" rtlCol="0">
            <a:spAutoFit/>
          </a:bodyPr>
          <a:lstStyle/>
          <a:p>
            <a:pPr marL="12700">
              <a:lnSpc>
                <a:spcPct val="100000"/>
              </a:lnSpc>
              <a:spcBef>
                <a:spcPts val="1660"/>
              </a:spcBef>
            </a:pPr>
            <a:r>
              <a:rPr sz="3050" b="1" spc="-50" dirty="0">
                <a:latin typeface="Barlow"/>
                <a:cs typeface="Barlow"/>
              </a:rPr>
              <a:t>Next</a:t>
            </a:r>
            <a:r>
              <a:rPr sz="3050" b="1" spc="-75" dirty="0">
                <a:latin typeface="Barlow"/>
                <a:cs typeface="Barlow"/>
              </a:rPr>
              <a:t> </a:t>
            </a:r>
            <a:r>
              <a:rPr sz="3050" b="1" spc="-20" dirty="0">
                <a:latin typeface="Barlow"/>
                <a:cs typeface="Barlow"/>
              </a:rPr>
              <a:t>Steps</a:t>
            </a:r>
            <a:endParaRPr lang="en-US" sz="3050" b="1" spc="-20" dirty="0">
              <a:latin typeface="Barlow"/>
              <a:cs typeface="Barlow"/>
            </a:endParaRPr>
          </a:p>
          <a:p>
            <a:pPr marL="12700">
              <a:lnSpc>
                <a:spcPct val="100000"/>
              </a:lnSpc>
              <a:spcBef>
                <a:spcPts val="700"/>
              </a:spcBef>
            </a:pPr>
            <a:r>
              <a:rPr lang="en-US" sz="2600" dirty="0">
                <a:solidFill>
                  <a:srgbClr val="306CB5"/>
                </a:solidFill>
                <a:latin typeface="Barlow"/>
                <a:cs typeface="Barlow"/>
              </a:rPr>
              <a:t>slide</a:t>
            </a:r>
            <a:r>
              <a:rPr lang="en-US" sz="2600" spc="-120" dirty="0">
                <a:solidFill>
                  <a:srgbClr val="306CB5"/>
                </a:solidFill>
                <a:latin typeface="Barlow"/>
                <a:cs typeface="Barlow"/>
              </a:rPr>
              <a:t> </a:t>
            </a:r>
            <a:r>
              <a:rPr lang="en-US" sz="2600" spc="-25" dirty="0">
                <a:solidFill>
                  <a:srgbClr val="306CB5"/>
                </a:solidFill>
                <a:latin typeface="Barlow"/>
                <a:cs typeface="Barlow"/>
              </a:rPr>
              <a:t>23</a:t>
            </a:r>
            <a:endParaRPr lang="en-US" sz="2600" dirty="0">
              <a:latin typeface="Barlow"/>
              <a:cs typeface="Barlow"/>
            </a:endParaRPr>
          </a:p>
        </p:txBody>
      </p:sp>
      <p:sp>
        <p:nvSpPr>
          <p:cNvPr id="6" name="object 6"/>
          <p:cNvSpPr txBox="1"/>
          <p:nvPr/>
        </p:nvSpPr>
        <p:spPr>
          <a:xfrm>
            <a:off x="2416545" y="7130014"/>
            <a:ext cx="2781935" cy="1073150"/>
          </a:xfrm>
          <a:prstGeom prst="rect">
            <a:avLst/>
          </a:prstGeom>
        </p:spPr>
        <p:txBody>
          <a:bodyPr vert="horz" wrap="square" lIns="0" tIns="109220" rIns="0" bIns="0" rtlCol="0">
            <a:spAutoFit/>
          </a:bodyPr>
          <a:lstStyle/>
          <a:p>
            <a:pPr marL="12700">
              <a:lnSpc>
                <a:spcPct val="100000"/>
              </a:lnSpc>
              <a:spcBef>
                <a:spcPts val="860"/>
              </a:spcBef>
            </a:pPr>
            <a:r>
              <a:rPr sz="3050" b="1" spc="-35" dirty="0">
                <a:latin typeface="Barlow"/>
                <a:cs typeface="Barlow"/>
              </a:rPr>
              <a:t>Common</a:t>
            </a:r>
            <a:r>
              <a:rPr sz="3050" b="1" spc="-105" dirty="0">
                <a:latin typeface="Barlow"/>
                <a:cs typeface="Barlow"/>
              </a:rPr>
              <a:t> </a:t>
            </a:r>
            <a:r>
              <a:rPr sz="3050" b="1" spc="-25" dirty="0">
                <a:latin typeface="Barlow"/>
                <a:cs typeface="Barlow"/>
              </a:rPr>
              <a:t>Pitfalls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25" dirty="0">
                <a:solidFill>
                  <a:srgbClr val="306CB5"/>
                </a:solidFill>
                <a:latin typeface="Barlow"/>
                <a:cs typeface="Barlow"/>
              </a:rPr>
              <a:t>22</a:t>
            </a:r>
            <a:endParaRPr sz="2600" dirty="0">
              <a:latin typeface="Barlow"/>
              <a:cs typeface="Barlow"/>
            </a:endParaRPr>
          </a:p>
        </p:txBody>
      </p:sp>
      <p:sp>
        <p:nvSpPr>
          <p:cNvPr id="5" name="object 5"/>
          <p:cNvSpPr txBox="1"/>
          <p:nvPr/>
        </p:nvSpPr>
        <p:spPr>
          <a:xfrm>
            <a:off x="2416545" y="5791835"/>
            <a:ext cx="3980179" cy="1073150"/>
          </a:xfrm>
          <a:prstGeom prst="rect">
            <a:avLst/>
          </a:prstGeom>
        </p:spPr>
        <p:txBody>
          <a:bodyPr vert="horz" wrap="square" lIns="0" tIns="109220" rIns="0" bIns="0" rtlCol="0">
            <a:spAutoFit/>
          </a:bodyPr>
          <a:lstStyle/>
          <a:p>
            <a:pPr marL="12700">
              <a:lnSpc>
                <a:spcPct val="100000"/>
              </a:lnSpc>
              <a:spcBef>
                <a:spcPts val="860"/>
              </a:spcBef>
            </a:pPr>
            <a:r>
              <a:rPr sz="3050" b="1" spc="-20" dirty="0">
                <a:latin typeface="Barlow"/>
                <a:cs typeface="Barlow"/>
              </a:rPr>
              <a:t>Tips</a:t>
            </a:r>
            <a:r>
              <a:rPr sz="3050" b="1" spc="-130" dirty="0">
                <a:latin typeface="Barlow"/>
                <a:cs typeface="Barlow"/>
              </a:rPr>
              <a:t> </a:t>
            </a:r>
            <a:r>
              <a:rPr sz="3050" b="1" dirty="0">
                <a:latin typeface="Barlow"/>
                <a:cs typeface="Barlow"/>
              </a:rPr>
              <a:t>and</a:t>
            </a:r>
            <a:r>
              <a:rPr sz="3050" b="1" spc="-130" dirty="0">
                <a:latin typeface="Barlow"/>
                <a:cs typeface="Barlow"/>
              </a:rPr>
              <a:t> </a:t>
            </a:r>
            <a:r>
              <a:rPr sz="3050" b="1" spc="-20" dirty="0">
                <a:latin typeface="Barlow"/>
                <a:cs typeface="Barlow"/>
              </a:rPr>
              <a:t>Best</a:t>
            </a:r>
            <a:r>
              <a:rPr sz="3050" b="1" spc="-125" dirty="0">
                <a:latin typeface="Barlow"/>
                <a:cs typeface="Barlow"/>
              </a:rPr>
              <a:t> </a:t>
            </a:r>
            <a:r>
              <a:rPr sz="3050" b="1" spc="-25" dirty="0">
                <a:latin typeface="Barlow"/>
                <a:cs typeface="Barlow"/>
              </a:rPr>
              <a:t>Practices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50" dirty="0">
                <a:solidFill>
                  <a:srgbClr val="306CB5"/>
                </a:solidFill>
                <a:latin typeface="Barlow"/>
                <a:cs typeface="Barlow"/>
              </a:rPr>
              <a:t>21</a:t>
            </a:r>
            <a:endParaRPr sz="2600" dirty="0">
              <a:latin typeface="Barlow"/>
              <a:cs typeface="Barlow"/>
            </a:endParaRPr>
          </a:p>
        </p:txBody>
      </p:sp>
      <p:sp>
        <p:nvSpPr>
          <p:cNvPr id="4" name="object 4"/>
          <p:cNvSpPr txBox="1"/>
          <p:nvPr/>
        </p:nvSpPr>
        <p:spPr>
          <a:xfrm>
            <a:off x="2416545" y="3115476"/>
            <a:ext cx="3470910" cy="2411730"/>
          </a:xfrm>
          <a:prstGeom prst="rect">
            <a:avLst/>
          </a:prstGeom>
        </p:spPr>
        <p:txBody>
          <a:bodyPr vert="horz" wrap="square" lIns="0" tIns="109220" rIns="0" bIns="0" rtlCol="0">
            <a:spAutoFit/>
          </a:bodyPr>
          <a:lstStyle/>
          <a:p>
            <a:pPr marL="12700">
              <a:lnSpc>
                <a:spcPct val="100000"/>
              </a:lnSpc>
              <a:spcBef>
                <a:spcPts val="860"/>
              </a:spcBef>
            </a:pPr>
            <a:r>
              <a:rPr sz="3050" b="1" spc="-10" dirty="0">
                <a:latin typeface="Barlow"/>
                <a:cs typeface="Barlow"/>
              </a:rPr>
              <a:t>Overview</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lang="en-US" sz="2600" dirty="0">
                <a:solidFill>
                  <a:srgbClr val="306CB5"/>
                </a:solidFill>
                <a:latin typeface="Barlow"/>
                <a:cs typeface="Barlow"/>
              </a:rPr>
              <a:t>s</a:t>
            </a:r>
            <a:r>
              <a:rPr lang="en-US" sz="2600" spc="-120" dirty="0">
                <a:solidFill>
                  <a:srgbClr val="306CB5"/>
                </a:solidFill>
                <a:latin typeface="Barlow"/>
                <a:cs typeface="Barlow"/>
              </a:rPr>
              <a:t> </a:t>
            </a:r>
            <a:r>
              <a:rPr lang="en-US" sz="2600" spc="-50" dirty="0">
                <a:solidFill>
                  <a:srgbClr val="306CB5"/>
                </a:solidFill>
                <a:latin typeface="Barlow"/>
                <a:cs typeface="Barlow"/>
              </a:rPr>
              <a:t>3 and 4</a:t>
            </a:r>
            <a:endParaRPr sz="2600" dirty="0">
              <a:latin typeface="Barlow"/>
              <a:cs typeface="Barlow"/>
            </a:endParaRPr>
          </a:p>
          <a:p>
            <a:pPr marL="12700">
              <a:lnSpc>
                <a:spcPct val="100000"/>
              </a:lnSpc>
              <a:spcBef>
                <a:spcPts val="3060"/>
              </a:spcBef>
            </a:pPr>
            <a:r>
              <a:rPr sz="3050" b="1" spc="-65" dirty="0">
                <a:latin typeface="Barlow"/>
                <a:cs typeface="Barlow"/>
              </a:rPr>
              <a:t>Step-</a:t>
            </a:r>
            <a:r>
              <a:rPr sz="3050" b="1" spc="-114" dirty="0">
                <a:latin typeface="Barlow"/>
                <a:cs typeface="Barlow"/>
              </a:rPr>
              <a:t>by-</a:t>
            </a:r>
            <a:r>
              <a:rPr sz="3050" b="1" spc="-35" dirty="0">
                <a:latin typeface="Barlow"/>
                <a:cs typeface="Barlow"/>
              </a:rPr>
              <a:t>Step</a:t>
            </a:r>
            <a:r>
              <a:rPr sz="3050" b="1" spc="-40" dirty="0">
                <a:latin typeface="Barlow"/>
                <a:cs typeface="Barlow"/>
              </a:rPr>
              <a:t> </a:t>
            </a:r>
            <a:r>
              <a:rPr sz="3050" b="1" spc="-10" dirty="0">
                <a:latin typeface="Barlow"/>
                <a:cs typeface="Barlow"/>
              </a:rPr>
              <a:t>Guide</a:t>
            </a:r>
            <a:endParaRPr sz="3050" dirty="0">
              <a:latin typeface="Barlow"/>
              <a:cs typeface="Barlow"/>
            </a:endParaRPr>
          </a:p>
          <a:p>
            <a:pPr marL="12700">
              <a:lnSpc>
                <a:spcPct val="100000"/>
              </a:lnSpc>
              <a:spcBef>
                <a:spcPts val="695"/>
              </a:spcBef>
            </a:pPr>
            <a:r>
              <a:rPr sz="2600" spc="-10" dirty="0">
                <a:solidFill>
                  <a:srgbClr val="306CB5"/>
                </a:solidFill>
                <a:latin typeface="Barlow"/>
                <a:cs typeface="Barlow"/>
              </a:rPr>
              <a:t>slides</a:t>
            </a:r>
            <a:r>
              <a:rPr sz="2600" spc="-85" dirty="0">
                <a:solidFill>
                  <a:srgbClr val="306CB5"/>
                </a:solidFill>
                <a:latin typeface="Barlow"/>
                <a:cs typeface="Barlow"/>
              </a:rPr>
              <a:t> </a:t>
            </a:r>
            <a:r>
              <a:rPr lang="en-US" sz="2600" spc="-25" dirty="0">
                <a:solidFill>
                  <a:srgbClr val="306CB5"/>
                </a:solidFill>
                <a:latin typeface="Barlow"/>
                <a:cs typeface="Barlow"/>
              </a:rPr>
              <a:t>5</a:t>
            </a:r>
            <a:r>
              <a:rPr sz="2600" spc="-25" dirty="0">
                <a:solidFill>
                  <a:srgbClr val="306CB5"/>
                </a:solidFill>
                <a:latin typeface="Barlow"/>
                <a:cs typeface="Barlow"/>
              </a:rPr>
              <a:t>–</a:t>
            </a:r>
            <a:r>
              <a:rPr lang="en-US" sz="2600" spc="-50" dirty="0">
                <a:solidFill>
                  <a:srgbClr val="306CB5"/>
                </a:solidFill>
                <a:latin typeface="Barlow"/>
                <a:cs typeface="Barlow"/>
              </a:rPr>
              <a:t>20</a:t>
            </a:r>
            <a:endParaRPr sz="2600" dirty="0">
              <a:latin typeface="Barlow"/>
              <a:cs typeface="Barlow"/>
            </a:endParaRPr>
          </a:p>
        </p:txBody>
      </p:sp>
      <p:sp>
        <p:nvSpPr>
          <p:cNvPr id="27" name="Rectangle 26">
            <a:hlinkClick r:id="rId4" action="ppaction://hlinksldjump"/>
            <a:extLst>
              <a:ext uri="{FF2B5EF4-FFF2-40B4-BE49-F238E27FC236}">
                <a16:creationId xmlns:a16="http://schemas.microsoft.com/office/drawing/2014/main" id="{C6D0BD1A-0770-1B43-23AF-0BA7D727FD70}"/>
              </a:ext>
            </a:extLst>
          </p:cNvPr>
          <p:cNvSpPr/>
          <p:nvPr/>
        </p:nvSpPr>
        <p:spPr>
          <a:xfrm>
            <a:off x="1377716" y="8662904"/>
            <a:ext cx="291970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hlinkClick r:id="rId5" action="ppaction://hlinksldjump"/>
            <a:extLst>
              <a:ext uri="{FF2B5EF4-FFF2-40B4-BE49-F238E27FC236}">
                <a16:creationId xmlns:a16="http://schemas.microsoft.com/office/drawing/2014/main" id="{A06A1CF5-AC1E-D87A-66A4-3BA4F1CA5D69}"/>
              </a:ext>
            </a:extLst>
          </p:cNvPr>
          <p:cNvSpPr/>
          <p:nvPr/>
        </p:nvSpPr>
        <p:spPr>
          <a:xfrm>
            <a:off x="1336295" y="7330880"/>
            <a:ext cx="386218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hlinkClick r:id="rId6" action="ppaction://hlinksldjump"/>
            <a:extLst>
              <a:ext uri="{FF2B5EF4-FFF2-40B4-BE49-F238E27FC236}">
                <a16:creationId xmlns:a16="http://schemas.microsoft.com/office/drawing/2014/main" id="{4FD38CEA-6910-83C3-8B0F-6EDBCCD5CB00}"/>
              </a:ext>
            </a:extLst>
          </p:cNvPr>
          <p:cNvSpPr/>
          <p:nvPr/>
        </p:nvSpPr>
        <p:spPr>
          <a:xfrm>
            <a:off x="1404743" y="5989944"/>
            <a:ext cx="499198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hlinkClick r:id="rId7" action="ppaction://hlinksldjump"/>
            <a:extLst>
              <a:ext uri="{FF2B5EF4-FFF2-40B4-BE49-F238E27FC236}">
                <a16:creationId xmlns:a16="http://schemas.microsoft.com/office/drawing/2014/main" id="{4DE2E081-7852-97CC-C72E-763AB61E7500}"/>
              </a:ext>
            </a:extLst>
          </p:cNvPr>
          <p:cNvSpPr/>
          <p:nvPr/>
        </p:nvSpPr>
        <p:spPr>
          <a:xfrm>
            <a:off x="1336295" y="4639481"/>
            <a:ext cx="455116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hlinkClick r:id="" action="ppaction://hlinkshowjump?jump=nextslide"/>
            <a:extLst>
              <a:ext uri="{FF2B5EF4-FFF2-40B4-BE49-F238E27FC236}">
                <a16:creationId xmlns:a16="http://schemas.microsoft.com/office/drawing/2014/main" id="{FC69A428-CBC3-F548-14EE-02AA47F3105D}"/>
              </a:ext>
            </a:extLst>
          </p:cNvPr>
          <p:cNvSpPr/>
          <p:nvPr/>
        </p:nvSpPr>
        <p:spPr>
          <a:xfrm>
            <a:off x="1361193" y="3298328"/>
            <a:ext cx="2936222"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hlinkClick r:id="rId7" action="ppaction://hlinksldjump"/>
            <a:extLst>
              <a:ext uri="{FF2B5EF4-FFF2-40B4-BE49-F238E27FC236}">
                <a16:creationId xmlns:a16="http://schemas.microsoft.com/office/drawing/2014/main" id="{B2DCAB83-86E1-D22D-9FF2-6C9559ACF1ED}"/>
              </a:ext>
            </a:extLst>
          </p:cNvPr>
          <p:cNvSpPr/>
          <p:nvPr/>
        </p:nvSpPr>
        <p:spPr>
          <a:xfrm>
            <a:off x="10119166" y="3286163"/>
            <a:ext cx="5190684"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p:nvPr/>
        </p:nvSpPr>
        <p:spPr>
          <a:xfrm>
            <a:off x="615553" y="348545"/>
            <a:ext cx="2773045" cy="402590"/>
          </a:xfrm>
          <a:prstGeom prst="rect">
            <a:avLst/>
          </a:prstGeom>
        </p:spPr>
        <p:txBody>
          <a:bodyPr vert="horz" wrap="square" lIns="0" tIns="15240" rIns="0" bIns="0" rtlCol="0">
            <a:spAutoFit/>
          </a:bodyPr>
          <a:lstStyle/>
          <a:p>
            <a:pPr marL="12700">
              <a:lnSpc>
                <a:spcPct val="100000"/>
              </a:lnSpc>
              <a:spcBef>
                <a:spcPts val="120"/>
              </a:spcBef>
            </a:pPr>
            <a:r>
              <a:rPr sz="2450" b="1" dirty="0">
                <a:solidFill>
                  <a:srgbClr val="FFFFFF"/>
                </a:solidFill>
                <a:latin typeface="Barlow"/>
                <a:cs typeface="Barlow"/>
              </a:rPr>
              <a:t>ACADEMIC</a:t>
            </a:r>
            <a:r>
              <a:rPr sz="2450" b="1" spc="-85" dirty="0">
                <a:solidFill>
                  <a:srgbClr val="FFFFFF"/>
                </a:solidFill>
                <a:latin typeface="Barlow"/>
                <a:cs typeface="Barlow"/>
              </a:rPr>
              <a:t> </a:t>
            </a:r>
            <a:r>
              <a:rPr sz="2450" b="1" spc="-10" dirty="0">
                <a:solidFill>
                  <a:srgbClr val="FFFFFF"/>
                </a:solidFill>
                <a:latin typeface="Barlow"/>
                <a:cs typeface="Barlow"/>
              </a:rPr>
              <a:t>TOOLKIT</a:t>
            </a:r>
            <a:endParaRPr sz="2450">
              <a:latin typeface="Barlow"/>
              <a:cs typeface="Barlow"/>
            </a:endParaRPr>
          </a:p>
        </p:txBody>
      </p:sp>
      <p:sp>
        <p:nvSpPr>
          <p:cNvPr id="9" name="object 9"/>
          <p:cNvSpPr txBox="1"/>
          <p:nvPr/>
        </p:nvSpPr>
        <p:spPr>
          <a:xfrm>
            <a:off x="4946955" y="181452"/>
            <a:ext cx="10210496" cy="583493"/>
          </a:xfrm>
          <a:prstGeom prst="rect">
            <a:avLst/>
          </a:prstGeom>
        </p:spPr>
        <p:txBody>
          <a:bodyPr vert="horz" wrap="square" lIns="0" tIns="13970" rIns="0" bIns="0" rtlCol="0">
            <a:spAutoFit/>
          </a:bodyPr>
          <a:lstStyle/>
          <a:p>
            <a:pPr marL="12700" marR="5080" indent="-1588" algn="ctr">
              <a:spcBef>
                <a:spcPts val="110"/>
              </a:spcBef>
              <a:tabLst>
                <a:tab pos="5867400" algn="l"/>
                <a:tab pos="6007100" algn="l"/>
              </a:tabLst>
            </a:pPr>
            <a:r>
              <a:rPr lang="en-US" sz="3700" b="1" dirty="0">
                <a:solidFill>
                  <a:srgbClr val="FFFFFF"/>
                </a:solidFill>
                <a:latin typeface="Barlow"/>
              </a:rPr>
              <a:t>Effective Search Queries</a:t>
            </a:r>
          </a:p>
        </p:txBody>
      </p:sp>
      <p:sp>
        <p:nvSpPr>
          <p:cNvPr id="10" name="object 10" descr="$PPTXTitle"/>
          <p:cNvSpPr txBox="1">
            <a:spLocks noGrp="1"/>
          </p:cNvSpPr>
          <p:nvPr>
            <p:ph type="title"/>
          </p:nvPr>
        </p:nvSpPr>
        <p:spPr>
          <a:xfrm>
            <a:off x="5460760" y="1589345"/>
            <a:ext cx="9182735" cy="1183016"/>
          </a:xfrm>
          <a:prstGeom prst="rect">
            <a:avLst/>
          </a:prstGeom>
        </p:spPr>
        <p:txBody>
          <a:bodyPr vert="horz" wrap="square" lIns="0" tIns="13335" rIns="0" bIns="0" rtlCol="0">
            <a:spAutoFit/>
          </a:bodyPr>
          <a:lstStyle/>
          <a:p>
            <a:pPr marL="12700" algn="ctr">
              <a:lnSpc>
                <a:spcPct val="100000"/>
              </a:lnSpc>
              <a:spcBef>
                <a:spcPts val="105"/>
              </a:spcBef>
            </a:pPr>
            <a:r>
              <a:rPr sz="5600" spc="-10" dirty="0"/>
              <a:t>Interactive</a:t>
            </a:r>
            <a:r>
              <a:rPr sz="5600" spc="-195" dirty="0"/>
              <a:t> </a:t>
            </a:r>
            <a:r>
              <a:rPr sz="5600" dirty="0"/>
              <a:t>Table</a:t>
            </a:r>
            <a:r>
              <a:rPr sz="5600" spc="-195" dirty="0"/>
              <a:t> </a:t>
            </a:r>
            <a:r>
              <a:rPr sz="5600" dirty="0"/>
              <a:t>of</a:t>
            </a:r>
            <a:r>
              <a:rPr sz="5600" spc="-195" dirty="0"/>
              <a:t> </a:t>
            </a:r>
            <a:r>
              <a:rPr sz="5600" spc="-10" dirty="0"/>
              <a:t>Contents</a:t>
            </a:r>
            <a:br>
              <a:rPr lang="en-US" sz="5600" spc="-10" dirty="0"/>
            </a:br>
            <a:r>
              <a:rPr lang="en-US" sz="2000" b="0" spc="-10" dirty="0">
                <a:latin typeface="Barlow" pitchFamily="2" charset="77"/>
              </a:rPr>
              <a:t>(slideshow view only)</a:t>
            </a:r>
            <a:endParaRPr sz="2000" b="0" spc="-10" dirty="0">
              <a:latin typeface="Barlow" pitchFamily="2" charset="77"/>
            </a:endParaRPr>
          </a:p>
        </p:txBody>
      </p:sp>
      <p:grpSp>
        <p:nvGrpSpPr>
          <p:cNvPr id="11" name="object 11"/>
          <p:cNvGrpSpPr/>
          <p:nvPr/>
        </p:nvGrpSpPr>
        <p:grpSpPr>
          <a:xfrm>
            <a:off x="1382156" y="3298328"/>
            <a:ext cx="849630" cy="849630"/>
            <a:chOff x="1382156" y="3298328"/>
            <a:chExt cx="849630" cy="849630"/>
          </a:xfrm>
        </p:grpSpPr>
        <p:sp>
          <p:nvSpPr>
            <p:cNvPr id="12" name="object 12"/>
            <p:cNvSpPr/>
            <p:nvPr/>
          </p:nvSpPr>
          <p:spPr>
            <a:xfrm>
              <a:off x="1382156" y="3298328"/>
              <a:ext cx="849630" cy="849630"/>
            </a:xfrm>
            <a:custGeom>
              <a:avLst/>
              <a:gdLst/>
              <a:ahLst/>
              <a:cxnLst/>
              <a:rect l="l" t="t" r="r" b="b"/>
              <a:pathLst>
                <a:path w="849630" h="849629">
                  <a:moveTo>
                    <a:pt x="692387" y="0"/>
                  </a:moveTo>
                  <a:lnTo>
                    <a:pt x="157167" y="0"/>
                  </a:lnTo>
                  <a:lnTo>
                    <a:pt x="107489" y="8012"/>
                  </a:lnTo>
                  <a:lnTo>
                    <a:pt x="64345" y="30323"/>
                  </a:lnTo>
                  <a:lnTo>
                    <a:pt x="30323" y="64345"/>
                  </a:lnTo>
                  <a:lnTo>
                    <a:pt x="8012" y="107489"/>
                  </a:lnTo>
                  <a:lnTo>
                    <a:pt x="0" y="157167"/>
                  </a:lnTo>
                  <a:lnTo>
                    <a:pt x="0" y="692387"/>
                  </a:lnTo>
                  <a:lnTo>
                    <a:pt x="8012" y="742065"/>
                  </a:lnTo>
                  <a:lnTo>
                    <a:pt x="30323" y="785209"/>
                  </a:lnTo>
                  <a:lnTo>
                    <a:pt x="64345" y="819231"/>
                  </a:lnTo>
                  <a:lnTo>
                    <a:pt x="107489" y="841542"/>
                  </a:lnTo>
                  <a:lnTo>
                    <a:pt x="157167" y="849555"/>
                  </a:lnTo>
                  <a:lnTo>
                    <a:pt x="692387" y="849555"/>
                  </a:lnTo>
                  <a:lnTo>
                    <a:pt x="742065" y="841542"/>
                  </a:lnTo>
                  <a:lnTo>
                    <a:pt x="785209" y="819231"/>
                  </a:lnTo>
                  <a:lnTo>
                    <a:pt x="819231" y="785209"/>
                  </a:lnTo>
                  <a:lnTo>
                    <a:pt x="841542" y="742065"/>
                  </a:lnTo>
                  <a:lnTo>
                    <a:pt x="849555" y="692387"/>
                  </a:lnTo>
                  <a:lnTo>
                    <a:pt x="849555" y="157167"/>
                  </a:lnTo>
                  <a:lnTo>
                    <a:pt x="841542" y="107489"/>
                  </a:lnTo>
                  <a:lnTo>
                    <a:pt x="819231" y="64345"/>
                  </a:lnTo>
                  <a:lnTo>
                    <a:pt x="785209" y="30323"/>
                  </a:lnTo>
                  <a:lnTo>
                    <a:pt x="742065" y="8012"/>
                  </a:lnTo>
                  <a:lnTo>
                    <a:pt x="692387" y="0"/>
                  </a:lnTo>
                  <a:close/>
                </a:path>
              </a:pathLst>
            </a:custGeom>
            <a:solidFill>
              <a:srgbClr val="306CB5"/>
            </a:solidFill>
          </p:spPr>
          <p:txBody>
            <a:bodyPr wrap="square" lIns="0" tIns="0" rIns="0" bIns="0" rtlCol="0"/>
            <a:lstStyle/>
            <a:p>
              <a:endParaRPr/>
            </a:p>
          </p:txBody>
        </p:sp>
        <p:sp>
          <p:nvSpPr>
            <p:cNvPr id="13" name="object 13"/>
            <p:cNvSpPr/>
            <p:nvPr/>
          </p:nvSpPr>
          <p:spPr>
            <a:xfrm>
              <a:off x="1488352" y="3495694"/>
              <a:ext cx="637540" cy="535305"/>
            </a:xfrm>
            <a:custGeom>
              <a:avLst/>
              <a:gdLst/>
              <a:ahLst/>
              <a:cxnLst/>
              <a:rect l="l" t="t" r="r" b="b"/>
              <a:pathLst>
                <a:path w="637539" h="535304">
                  <a:moveTo>
                    <a:pt x="637163" y="0"/>
                  </a:moveTo>
                  <a:lnTo>
                    <a:pt x="0" y="0"/>
                  </a:lnTo>
                  <a:lnTo>
                    <a:pt x="0" y="535219"/>
                  </a:lnTo>
                  <a:lnTo>
                    <a:pt x="637163" y="535219"/>
                  </a:lnTo>
                  <a:lnTo>
                    <a:pt x="637163" y="0"/>
                  </a:lnTo>
                  <a:close/>
                </a:path>
              </a:pathLst>
            </a:custGeom>
            <a:solidFill>
              <a:srgbClr val="FFFFFF"/>
            </a:solidFill>
          </p:spPr>
          <p:txBody>
            <a:bodyPr wrap="square" lIns="0" tIns="0" rIns="0" bIns="0" rtlCol="0"/>
            <a:lstStyle/>
            <a:p>
              <a:endParaRPr/>
            </a:p>
          </p:txBody>
        </p:sp>
        <p:pic>
          <p:nvPicPr>
            <p:cNvPr id="14" name="object 14"/>
            <p:cNvPicPr/>
            <p:nvPr/>
          </p:nvPicPr>
          <p:blipFill>
            <a:blip cstate="print"/>
            <a:stretch>
              <a:fillRect/>
            </a:stretch>
          </p:blipFill>
          <p:spPr>
            <a:xfrm>
              <a:off x="1734727" y="3679387"/>
              <a:ext cx="144414" cy="144424"/>
            </a:xfrm>
            <a:prstGeom prst="rect">
              <a:avLst/>
            </a:prstGeom>
          </p:spPr>
        </p:pic>
        <p:sp>
          <p:nvSpPr>
            <p:cNvPr id="15" name="object 15"/>
            <p:cNvSpPr/>
            <p:nvPr/>
          </p:nvSpPr>
          <p:spPr>
            <a:xfrm>
              <a:off x="1522753" y="3574228"/>
              <a:ext cx="568960" cy="354965"/>
            </a:xfrm>
            <a:custGeom>
              <a:avLst/>
              <a:gdLst/>
              <a:ahLst/>
              <a:cxnLst/>
              <a:rect l="l" t="t" r="r" b="b"/>
              <a:pathLst>
                <a:path w="568960" h="354964">
                  <a:moveTo>
                    <a:pt x="284179" y="0"/>
                  </a:moveTo>
                  <a:lnTo>
                    <a:pt x="236362" y="4121"/>
                  </a:lnTo>
                  <a:lnTo>
                    <a:pt x="190342" y="16152"/>
                  </a:lnTo>
                  <a:lnTo>
                    <a:pt x="146486" y="35590"/>
                  </a:lnTo>
                  <a:lnTo>
                    <a:pt x="105159" y="61933"/>
                  </a:lnTo>
                  <a:lnTo>
                    <a:pt x="66726" y="94680"/>
                  </a:lnTo>
                  <a:lnTo>
                    <a:pt x="31551" y="133328"/>
                  </a:lnTo>
                  <a:lnTo>
                    <a:pt x="0" y="177376"/>
                  </a:lnTo>
                  <a:lnTo>
                    <a:pt x="31551" y="221420"/>
                  </a:lnTo>
                  <a:lnTo>
                    <a:pt x="66726" y="260066"/>
                  </a:lnTo>
                  <a:lnTo>
                    <a:pt x="105159" y="292811"/>
                  </a:lnTo>
                  <a:lnTo>
                    <a:pt x="146486" y="319153"/>
                  </a:lnTo>
                  <a:lnTo>
                    <a:pt x="190342" y="338590"/>
                  </a:lnTo>
                  <a:lnTo>
                    <a:pt x="236362" y="350621"/>
                  </a:lnTo>
                  <a:lnTo>
                    <a:pt x="284179" y="354743"/>
                  </a:lnTo>
                  <a:lnTo>
                    <a:pt x="331997" y="350621"/>
                  </a:lnTo>
                  <a:lnTo>
                    <a:pt x="378016" y="338590"/>
                  </a:lnTo>
                  <a:lnTo>
                    <a:pt x="421872" y="319153"/>
                  </a:lnTo>
                  <a:lnTo>
                    <a:pt x="463199" y="292811"/>
                  </a:lnTo>
                  <a:lnTo>
                    <a:pt x="468918" y="287938"/>
                  </a:lnTo>
                  <a:lnTo>
                    <a:pt x="284179" y="287938"/>
                  </a:lnTo>
                  <a:lnTo>
                    <a:pt x="252547" y="285582"/>
                  </a:lnTo>
                  <a:lnTo>
                    <a:pt x="191056" y="266823"/>
                  </a:lnTo>
                  <a:lnTo>
                    <a:pt x="140283" y="235586"/>
                  </a:lnTo>
                  <a:lnTo>
                    <a:pt x="100389" y="198883"/>
                  </a:lnTo>
                  <a:lnTo>
                    <a:pt x="81903" y="177376"/>
                  </a:lnTo>
                  <a:lnTo>
                    <a:pt x="100389" y="155864"/>
                  </a:lnTo>
                  <a:lnTo>
                    <a:pt x="140283" y="119156"/>
                  </a:lnTo>
                  <a:lnTo>
                    <a:pt x="191056" y="87919"/>
                  </a:lnTo>
                  <a:lnTo>
                    <a:pt x="252547" y="69160"/>
                  </a:lnTo>
                  <a:lnTo>
                    <a:pt x="284179" y="66804"/>
                  </a:lnTo>
                  <a:lnTo>
                    <a:pt x="468916" y="66804"/>
                  </a:lnTo>
                  <a:lnTo>
                    <a:pt x="463199" y="61933"/>
                  </a:lnTo>
                  <a:lnTo>
                    <a:pt x="421872" y="35590"/>
                  </a:lnTo>
                  <a:lnTo>
                    <a:pt x="378016" y="16152"/>
                  </a:lnTo>
                  <a:lnTo>
                    <a:pt x="331997" y="4121"/>
                  </a:lnTo>
                  <a:lnTo>
                    <a:pt x="284179" y="0"/>
                  </a:lnTo>
                  <a:close/>
                </a:path>
                <a:path w="568960" h="354964">
                  <a:moveTo>
                    <a:pt x="468916" y="66804"/>
                  </a:moveTo>
                  <a:lnTo>
                    <a:pt x="284179" y="66804"/>
                  </a:lnTo>
                  <a:lnTo>
                    <a:pt x="315808" y="69160"/>
                  </a:lnTo>
                  <a:lnTo>
                    <a:pt x="346884" y="76209"/>
                  </a:lnTo>
                  <a:lnTo>
                    <a:pt x="406950" y="104258"/>
                  </a:lnTo>
                  <a:lnTo>
                    <a:pt x="448462" y="136408"/>
                  </a:lnTo>
                  <a:lnTo>
                    <a:pt x="486456" y="177376"/>
                  </a:lnTo>
                  <a:lnTo>
                    <a:pt x="467970" y="198883"/>
                  </a:lnTo>
                  <a:lnTo>
                    <a:pt x="428075" y="235586"/>
                  </a:lnTo>
                  <a:lnTo>
                    <a:pt x="377301" y="266823"/>
                  </a:lnTo>
                  <a:lnTo>
                    <a:pt x="315808" y="285582"/>
                  </a:lnTo>
                  <a:lnTo>
                    <a:pt x="284179" y="287938"/>
                  </a:lnTo>
                  <a:lnTo>
                    <a:pt x="468918" y="287938"/>
                  </a:lnTo>
                  <a:lnTo>
                    <a:pt x="501633" y="260066"/>
                  </a:lnTo>
                  <a:lnTo>
                    <a:pt x="536808" y="221420"/>
                  </a:lnTo>
                  <a:lnTo>
                    <a:pt x="568359" y="177376"/>
                  </a:lnTo>
                  <a:lnTo>
                    <a:pt x="536808" y="133328"/>
                  </a:lnTo>
                  <a:lnTo>
                    <a:pt x="501633" y="94680"/>
                  </a:lnTo>
                  <a:lnTo>
                    <a:pt x="468916" y="66804"/>
                  </a:lnTo>
                  <a:close/>
                </a:path>
              </a:pathLst>
            </a:custGeom>
            <a:solidFill>
              <a:srgbClr val="306CB5"/>
            </a:solidFill>
          </p:spPr>
          <p:txBody>
            <a:bodyPr wrap="square" lIns="0" tIns="0" rIns="0" bIns="0" rtlCol="0"/>
            <a:lstStyle/>
            <a:p>
              <a:endParaRPr/>
            </a:p>
          </p:txBody>
        </p:sp>
      </p:grpSp>
      <p:grpSp>
        <p:nvGrpSpPr>
          <p:cNvPr id="16" name="object 16"/>
          <p:cNvGrpSpPr/>
          <p:nvPr/>
        </p:nvGrpSpPr>
        <p:grpSpPr>
          <a:xfrm>
            <a:off x="1377715" y="4650911"/>
            <a:ext cx="854075" cy="838200"/>
            <a:chOff x="1377715" y="4650911"/>
            <a:chExt cx="854075" cy="838200"/>
          </a:xfrm>
        </p:grpSpPr>
        <p:sp>
          <p:nvSpPr>
            <p:cNvPr id="17" name="object 17"/>
            <p:cNvSpPr/>
            <p:nvPr/>
          </p:nvSpPr>
          <p:spPr>
            <a:xfrm>
              <a:off x="1377715" y="4650911"/>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F8941D"/>
            </a:solidFill>
          </p:spPr>
          <p:txBody>
            <a:bodyPr wrap="square" lIns="0" tIns="0" rIns="0" bIns="0" rtlCol="0"/>
            <a:lstStyle/>
            <a:p>
              <a:endParaRPr/>
            </a:p>
          </p:txBody>
        </p:sp>
        <p:sp>
          <p:nvSpPr>
            <p:cNvPr id="18" name="object 18"/>
            <p:cNvSpPr/>
            <p:nvPr/>
          </p:nvSpPr>
          <p:spPr>
            <a:xfrm>
              <a:off x="1489989" y="4715782"/>
              <a:ext cx="629920" cy="708025"/>
            </a:xfrm>
            <a:custGeom>
              <a:avLst/>
              <a:gdLst/>
              <a:ahLst/>
              <a:cxnLst/>
              <a:rect l="l" t="t" r="r" b="b"/>
              <a:pathLst>
                <a:path w="629919" h="708025">
                  <a:moveTo>
                    <a:pt x="576834" y="429158"/>
                  </a:moveTo>
                  <a:lnTo>
                    <a:pt x="573849" y="414401"/>
                  </a:lnTo>
                  <a:lnTo>
                    <a:pt x="565696" y="402361"/>
                  </a:lnTo>
                  <a:lnTo>
                    <a:pt x="553593" y="394246"/>
                  </a:lnTo>
                  <a:lnTo>
                    <a:pt x="538772" y="391274"/>
                  </a:lnTo>
                  <a:lnTo>
                    <a:pt x="523951" y="394246"/>
                  </a:lnTo>
                  <a:lnTo>
                    <a:pt x="511848" y="402361"/>
                  </a:lnTo>
                  <a:lnTo>
                    <a:pt x="503694" y="414401"/>
                  </a:lnTo>
                  <a:lnTo>
                    <a:pt x="500697" y="429158"/>
                  </a:lnTo>
                  <a:lnTo>
                    <a:pt x="500697" y="533895"/>
                  </a:lnTo>
                  <a:lnTo>
                    <a:pt x="121640" y="533895"/>
                  </a:lnTo>
                  <a:lnTo>
                    <a:pt x="147574" y="504228"/>
                  </a:lnTo>
                  <a:lnTo>
                    <a:pt x="155028" y="491147"/>
                  </a:lnTo>
                  <a:lnTo>
                    <a:pt x="156819" y="476745"/>
                  </a:lnTo>
                  <a:lnTo>
                    <a:pt x="153035" y="462711"/>
                  </a:lnTo>
                  <a:lnTo>
                    <a:pt x="118859" y="441502"/>
                  </a:lnTo>
                  <a:lnTo>
                    <a:pt x="110934" y="442328"/>
                  </a:lnTo>
                  <a:lnTo>
                    <a:pt x="7188" y="549389"/>
                  </a:lnTo>
                  <a:lnTo>
                    <a:pt x="3987" y="555218"/>
                  </a:lnTo>
                  <a:lnTo>
                    <a:pt x="3403" y="556158"/>
                  </a:lnTo>
                  <a:lnTo>
                    <a:pt x="3213" y="557009"/>
                  </a:lnTo>
                  <a:lnTo>
                    <a:pt x="2095" y="559638"/>
                  </a:lnTo>
                  <a:lnTo>
                    <a:pt x="1257" y="562305"/>
                  </a:lnTo>
                  <a:lnTo>
                    <a:pt x="0" y="569595"/>
                  </a:lnTo>
                  <a:lnTo>
                    <a:pt x="0" y="572731"/>
                  </a:lnTo>
                  <a:lnTo>
                    <a:pt x="91681" y="694512"/>
                  </a:lnTo>
                  <a:lnTo>
                    <a:pt x="117513" y="707936"/>
                  </a:lnTo>
                  <a:lnTo>
                    <a:pt x="132029" y="706437"/>
                  </a:lnTo>
                  <a:lnTo>
                    <a:pt x="145300" y="699262"/>
                  </a:lnTo>
                  <a:lnTo>
                    <a:pt x="154736" y="687514"/>
                  </a:lnTo>
                  <a:lnTo>
                    <a:pt x="158788" y="673557"/>
                  </a:lnTo>
                  <a:lnTo>
                    <a:pt x="157276" y="659117"/>
                  </a:lnTo>
                  <a:lnTo>
                    <a:pt x="150050" y="645896"/>
                  </a:lnTo>
                  <a:lnTo>
                    <a:pt x="119570" y="609650"/>
                  </a:lnTo>
                  <a:lnTo>
                    <a:pt x="538772" y="609650"/>
                  </a:lnTo>
                  <a:lnTo>
                    <a:pt x="553593" y="606679"/>
                  </a:lnTo>
                  <a:lnTo>
                    <a:pt x="565696" y="598563"/>
                  </a:lnTo>
                  <a:lnTo>
                    <a:pt x="573849" y="586524"/>
                  </a:lnTo>
                  <a:lnTo>
                    <a:pt x="576834" y="571779"/>
                  </a:lnTo>
                  <a:lnTo>
                    <a:pt x="576834" y="429158"/>
                  </a:lnTo>
                  <a:close/>
                </a:path>
                <a:path w="629919" h="708025">
                  <a:moveTo>
                    <a:pt x="629424" y="135216"/>
                  </a:moveTo>
                  <a:lnTo>
                    <a:pt x="537768" y="13423"/>
                  </a:lnTo>
                  <a:lnTo>
                    <a:pt x="511937" y="0"/>
                  </a:lnTo>
                  <a:lnTo>
                    <a:pt x="497420" y="1511"/>
                  </a:lnTo>
                  <a:lnTo>
                    <a:pt x="484149" y="8686"/>
                  </a:lnTo>
                  <a:lnTo>
                    <a:pt x="474700" y="20421"/>
                  </a:lnTo>
                  <a:lnTo>
                    <a:pt x="470649" y="34378"/>
                  </a:lnTo>
                  <a:lnTo>
                    <a:pt x="472160" y="48818"/>
                  </a:lnTo>
                  <a:lnTo>
                    <a:pt x="479374" y="62039"/>
                  </a:lnTo>
                  <a:lnTo>
                    <a:pt x="509854" y="98285"/>
                  </a:lnTo>
                  <a:lnTo>
                    <a:pt x="90665" y="98285"/>
                  </a:lnTo>
                  <a:lnTo>
                    <a:pt x="75844" y="101269"/>
                  </a:lnTo>
                  <a:lnTo>
                    <a:pt x="63741" y="109385"/>
                  </a:lnTo>
                  <a:lnTo>
                    <a:pt x="55587" y="121424"/>
                  </a:lnTo>
                  <a:lnTo>
                    <a:pt x="52590" y="136169"/>
                  </a:lnTo>
                  <a:lnTo>
                    <a:pt x="52590" y="278790"/>
                  </a:lnTo>
                  <a:lnTo>
                    <a:pt x="55587" y="293535"/>
                  </a:lnTo>
                  <a:lnTo>
                    <a:pt x="63741" y="305574"/>
                  </a:lnTo>
                  <a:lnTo>
                    <a:pt x="75844" y="313690"/>
                  </a:lnTo>
                  <a:lnTo>
                    <a:pt x="90665" y="316674"/>
                  </a:lnTo>
                  <a:lnTo>
                    <a:pt x="105486" y="313690"/>
                  </a:lnTo>
                  <a:lnTo>
                    <a:pt x="117589" y="305574"/>
                  </a:lnTo>
                  <a:lnTo>
                    <a:pt x="125742" y="293535"/>
                  </a:lnTo>
                  <a:lnTo>
                    <a:pt x="128727" y="278790"/>
                  </a:lnTo>
                  <a:lnTo>
                    <a:pt x="128727" y="174053"/>
                  </a:lnTo>
                  <a:lnTo>
                    <a:pt x="507784" y="174053"/>
                  </a:lnTo>
                  <a:lnTo>
                    <a:pt x="481863" y="203708"/>
                  </a:lnTo>
                  <a:lnTo>
                    <a:pt x="474395" y="216789"/>
                  </a:lnTo>
                  <a:lnTo>
                    <a:pt x="472617" y="231203"/>
                  </a:lnTo>
                  <a:lnTo>
                    <a:pt x="476389" y="245224"/>
                  </a:lnTo>
                  <a:lnTo>
                    <a:pt x="510578" y="266446"/>
                  </a:lnTo>
                  <a:lnTo>
                    <a:pt x="518502" y="265620"/>
                  </a:lnTo>
                  <a:lnTo>
                    <a:pt x="622249" y="158546"/>
                  </a:lnTo>
                  <a:lnTo>
                    <a:pt x="625449" y="152717"/>
                  </a:lnTo>
                  <a:lnTo>
                    <a:pt x="626021" y="151790"/>
                  </a:lnTo>
                  <a:lnTo>
                    <a:pt x="626224" y="150926"/>
                  </a:lnTo>
                  <a:lnTo>
                    <a:pt x="627341" y="148310"/>
                  </a:lnTo>
                  <a:lnTo>
                    <a:pt x="628180" y="145630"/>
                  </a:lnTo>
                  <a:lnTo>
                    <a:pt x="629424" y="138341"/>
                  </a:lnTo>
                  <a:lnTo>
                    <a:pt x="629424" y="135216"/>
                  </a:lnTo>
                  <a:close/>
                </a:path>
              </a:pathLst>
            </a:custGeom>
            <a:solidFill>
              <a:srgbClr val="FFFFFF"/>
            </a:solidFill>
          </p:spPr>
          <p:txBody>
            <a:bodyPr wrap="square" lIns="0" tIns="0" rIns="0" bIns="0" rtlCol="0"/>
            <a:lstStyle/>
            <a:p>
              <a:endParaRPr/>
            </a:p>
          </p:txBody>
        </p:sp>
      </p:grpSp>
      <p:grpSp>
        <p:nvGrpSpPr>
          <p:cNvPr id="23" name="object 23"/>
          <p:cNvGrpSpPr/>
          <p:nvPr/>
        </p:nvGrpSpPr>
        <p:grpSpPr>
          <a:xfrm>
            <a:off x="1377715" y="8690834"/>
            <a:ext cx="854075" cy="838200"/>
            <a:chOff x="1377715" y="8690834"/>
            <a:chExt cx="854075" cy="838200"/>
          </a:xfrm>
        </p:grpSpPr>
        <p:sp>
          <p:nvSpPr>
            <p:cNvPr id="24" name="object 24"/>
            <p:cNvSpPr/>
            <p:nvPr/>
          </p:nvSpPr>
          <p:spPr>
            <a:xfrm>
              <a:off x="1377715" y="8690834"/>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31B892"/>
            </a:solidFill>
          </p:spPr>
          <p:txBody>
            <a:bodyPr wrap="square" lIns="0" tIns="0" rIns="0" bIns="0" rtlCol="0"/>
            <a:lstStyle/>
            <a:p>
              <a:endParaRPr/>
            </a:p>
          </p:txBody>
        </p:sp>
        <p:sp>
          <p:nvSpPr>
            <p:cNvPr id="25" name="object 25"/>
            <p:cNvSpPr/>
            <p:nvPr/>
          </p:nvSpPr>
          <p:spPr>
            <a:xfrm>
              <a:off x="1555191" y="8921857"/>
              <a:ext cx="485140" cy="401320"/>
            </a:xfrm>
            <a:custGeom>
              <a:avLst/>
              <a:gdLst/>
              <a:ahLst/>
              <a:cxnLst/>
              <a:rect l="l" t="t" r="r" b="b"/>
              <a:pathLst>
                <a:path w="485139" h="401320">
                  <a:moveTo>
                    <a:pt x="200406" y="200406"/>
                  </a:moveTo>
                  <a:lnTo>
                    <a:pt x="0" y="12"/>
                  </a:lnTo>
                  <a:lnTo>
                    <a:pt x="0" y="400824"/>
                  </a:lnTo>
                  <a:lnTo>
                    <a:pt x="200406" y="200406"/>
                  </a:lnTo>
                  <a:close/>
                </a:path>
                <a:path w="485139" h="401320">
                  <a:moveTo>
                    <a:pt x="407835" y="200406"/>
                  </a:moveTo>
                  <a:lnTo>
                    <a:pt x="207429" y="12"/>
                  </a:lnTo>
                  <a:lnTo>
                    <a:pt x="207429" y="400824"/>
                  </a:lnTo>
                  <a:lnTo>
                    <a:pt x="407835" y="200406"/>
                  </a:lnTo>
                  <a:close/>
                </a:path>
                <a:path w="485139" h="401320">
                  <a:moveTo>
                    <a:pt x="484581" y="0"/>
                  </a:moveTo>
                  <a:lnTo>
                    <a:pt x="422770" y="0"/>
                  </a:lnTo>
                  <a:lnTo>
                    <a:pt x="422770" y="400812"/>
                  </a:lnTo>
                  <a:lnTo>
                    <a:pt x="484581" y="400812"/>
                  </a:lnTo>
                  <a:lnTo>
                    <a:pt x="484581" y="0"/>
                  </a:lnTo>
                  <a:close/>
                </a:path>
              </a:pathLst>
            </a:custGeom>
            <a:solidFill>
              <a:srgbClr val="FFFFFF"/>
            </a:solidFill>
          </p:spPr>
          <p:txBody>
            <a:bodyPr wrap="square" lIns="0" tIns="0" rIns="0" bIns="0" rtlCol="0"/>
            <a:lstStyle/>
            <a:p>
              <a:endParaRPr/>
            </a:p>
          </p:txBody>
        </p:sp>
      </p:grpSp>
      <p:sp>
        <p:nvSpPr>
          <p:cNvPr id="40" name="object 40"/>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a:t>
            </a:fld>
            <a:endParaRPr spc="-25" dirty="0"/>
          </a:p>
        </p:txBody>
      </p:sp>
      <p:sp>
        <p:nvSpPr>
          <p:cNvPr id="41" name="object 41"/>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mc:AlternateContent xmlns:mc="http://schemas.openxmlformats.org/markup-compatibility/2006" xmlns:p14="http://schemas.microsoft.com/office/powerpoint/2010/main">
        <mc:Choice Requires="p14">
          <p:contentPart p14:bwMode="auto" r:id="rId8">
            <p14:nvContentPartPr>
              <p14:cNvPr id="48" name="Ink 47">
                <a:extLst>
                  <a:ext uri="{FF2B5EF4-FFF2-40B4-BE49-F238E27FC236}">
                    <a16:creationId xmlns:a16="http://schemas.microsoft.com/office/drawing/2014/main" id="{49B51373-CF4D-8FB5-B0FA-A1ADF96868B4}"/>
                  </a:ext>
                </a:extLst>
              </p14:cNvPr>
              <p14:cNvContentPartPr/>
              <p14:nvPr/>
            </p14:nvContentPartPr>
            <p14:xfrm>
              <a:off x="449712" y="2303208"/>
              <a:ext cx="360" cy="360"/>
            </p14:xfrm>
          </p:contentPart>
        </mc:Choice>
        <mc:Fallback xmlns="">
          <p:pic>
            <p:nvPicPr>
              <p:cNvPr id="48" name="Ink 47">
                <a:extLst>
                  <a:ext uri="{FF2B5EF4-FFF2-40B4-BE49-F238E27FC236}">
                    <a16:creationId xmlns:a16="http://schemas.microsoft.com/office/drawing/2014/main" id="{49B51373-CF4D-8FB5-B0FA-A1ADF96868B4}"/>
                  </a:ext>
                </a:extLst>
              </p:cNvPr>
              <p:cNvPicPr/>
              <p:nvPr/>
            </p:nvPicPr>
            <p:blipFill>
              <a:blip r:embed="rId12"/>
              <a:stretch>
                <a:fillRect/>
              </a:stretch>
            </p:blipFill>
            <p:spPr>
              <a:xfrm>
                <a:off x="443592" y="2297088"/>
                <a:ext cx="12600" cy="12600"/>
              </a:xfrm>
              <a:prstGeom prst="rect">
                <a:avLst/>
              </a:prstGeom>
            </p:spPr>
          </p:pic>
        </mc:Fallback>
      </mc:AlternateContent>
      <p:cxnSp>
        <p:nvCxnSpPr>
          <p:cNvPr id="54" name="Straight Connector 53">
            <a:extLst>
              <a:ext uri="{FF2B5EF4-FFF2-40B4-BE49-F238E27FC236}">
                <a16:creationId xmlns:a16="http://schemas.microsoft.com/office/drawing/2014/main" id="{935DA87C-4352-9B58-8643-74198CADA621}"/>
              </a:ext>
            </a:extLst>
          </p:cNvPr>
          <p:cNvCxnSpPr>
            <a:cxnSpLocks/>
          </p:cNvCxnSpPr>
          <p:nvPr/>
        </p:nvCxnSpPr>
        <p:spPr>
          <a:xfrm>
            <a:off x="5784850" y="4816475"/>
            <a:ext cx="3867050" cy="0"/>
          </a:xfrm>
          <a:prstGeom prst="line">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7" name="Left Bracket 66">
            <a:extLst>
              <a:ext uri="{FF2B5EF4-FFF2-40B4-BE49-F238E27FC236}">
                <a16:creationId xmlns:a16="http://schemas.microsoft.com/office/drawing/2014/main" id="{21AA62CF-FB0A-C78A-B097-5154445F2D4F}"/>
              </a:ext>
            </a:extLst>
          </p:cNvPr>
          <p:cNvSpPr/>
          <p:nvPr/>
        </p:nvSpPr>
        <p:spPr>
          <a:xfrm>
            <a:off x="9747250" y="3495695"/>
            <a:ext cx="390816" cy="3149578"/>
          </a:xfrm>
          <a:prstGeom prst="leftBracket">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dirty="0"/>
          </a:p>
        </p:txBody>
      </p:sp>
      <p:sp>
        <p:nvSpPr>
          <p:cNvPr id="29" name="Rectangle 28">
            <a:hlinkClick r:id="rId13" action="ppaction://hlinksldjump"/>
            <a:extLst>
              <a:ext uri="{FF2B5EF4-FFF2-40B4-BE49-F238E27FC236}">
                <a16:creationId xmlns:a16="http://schemas.microsoft.com/office/drawing/2014/main" id="{51FECEC2-3314-03E6-D31F-BE474DF68D4A}"/>
              </a:ext>
            </a:extLst>
          </p:cNvPr>
          <p:cNvSpPr/>
          <p:nvPr/>
        </p:nvSpPr>
        <p:spPr>
          <a:xfrm>
            <a:off x="10166599" y="4391660"/>
            <a:ext cx="605765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hlinkClick r:id="rId14" action="ppaction://hlinksldjump"/>
            <a:extLst>
              <a:ext uri="{FF2B5EF4-FFF2-40B4-BE49-F238E27FC236}">
                <a16:creationId xmlns:a16="http://schemas.microsoft.com/office/drawing/2014/main" id="{957F20B8-A2E1-53B5-D4DD-0C1810350096}"/>
              </a:ext>
            </a:extLst>
          </p:cNvPr>
          <p:cNvSpPr/>
          <p:nvPr/>
        </p:nvSpPr>
        <p:spPr>
          <a:xfrm>
            <a:off x="10169701" y="5391461"/>
            <a:ext cx="5140149"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A light bulb with a wire wrapped around it&#10;&#10;AI-generated content may be incorrect.">
            <a:extLst>
              <a:ext uri="{FF2B5EF4-FFF2-40B4-BE49-F238E27FC236}">
                <a16:creationId xmlns:a16="http://schemas.microsoft.com/office/drawing/2014/main" id="{56EB2C3F-9807-D0FE-A712-2DDF02781D59}"/>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409768" y="6000169"/>
            <a:ext cx="835581" cy="835581"/>
          </a:xfrm>
          <a:prstGeom prst="rect">
            <a:avLst/>
          </a:prstGeom>
        </p:spPr>
      </p:pic>
      <p:pic>
        <p:nvPicPr>
          <p:cNvPr id="34" name="Picture 33" descr="A red exclamation mark on a white background&#10;&#10;AI-generated content may be incorrect.">
            <a:extLst>
              <a:ext uri="{FF2B5EF4-FFF2-40B4-BE49-F238E27FC236}">
                <a16:creationId xmlns:a16="http://schemas.microsoft.com/office/drawing/2014/main" id="{E63A12DA-F9E4-8C7D-5C08-F57D511FF39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361193" y="7340407"/>
            <a:ext cx="884151" cy="884151"/>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5BD25-EA73-234B-D737-F5D28161448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7202C8C6-825E-9968-8C60-9F86D026E7C8}"/>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073921C3-C01B-C9CA-549D-EC892CA3EF13}"/>
              </a:ext>
            </a:extLst>
          </p:cNvPr>
          <p:cNvSpPr txBox="1"/>
          <p:nvPr/>
        </p:nvSpPr>
        <p:spPr>
          <a:xfrm>
            <a:off x="615553" y="2814438"/>
            <a:ext cx="18911339" cy="7458580"/>
          </a:xfrm>
          <a:prstGeom prst="rect">
            <a:avLst/>
          </a:prstGeom>
        </p:spPr>
        <p:txBody>
          <a:bodyPr vert="horz" wrap="square" lIns="0" tIns="13335" rIns="0" bIns="0" rtlCol="0">
            <a:spAutoFit/>
          </a:bodyPr>
          <a:lstStyle/>
          <a:p>
            <a:pPr marL="12700">
              <a:spcBef>
                <a:spcPts val="105"/>
              </a:spcBef>
              <a:tabLst>
                <a:tab pos="766445" algn="l"/>
              </a:tabLst>
            </a:pPr>
            <a:r>
              <a:rPr lang="en-US" sz="5600" b="1" dirty="0"/>
              <a:t>4.	 Document Search Process</a:t>
            </a:r>
          </a:p>
          <a:p>
            <a:pPr marL="1352550" indent="196850" algn="l">
              <a:lnSpc>
                <a:spcPct val="130000"/>
              </a:lnSpc>
              <a:spcBef>
                <a:spcPts val="1800"/>
              </a:spcBef>
            </a:pPr>
            <a:r>
              <a:rPr lang="en-US" sz="3050" b="1" spc="-35" dirty="0">
                <a:latin typeface="Barlow"/>
              </a:rPr>
              <a:t>Record Search Details</a:t>
            </a:r>
          </a:p>
          <a:p>
            <a:pPr marL="2174875" indent="-623888" algn="l">
              <a:spcBef>
                <a:spcPts val="1800"/>
              </a:spcBef>
              <a:buFont typeface="Arial" panose="020B0604020202020204" pitchFamily="34" charset="0"/>
              <a:buChar char="•"/>
            </a:pPr>
            <a:r>
              <a:rPr lang="en-US" sz="3050" spc="-35" dirty="0">
                <a:latin typeface="Barlow"/>
              </a:rPr>
              <a:t>Record the database name and tools used.</a:t>
            </a:r>
          </a:p>
          <a:p>
            <a:pPr marL="2174875" indent="-623888" algn="l">
              <a:spcBef>
                <a:spcPts val="1800"/>
              </a:spcBef>
              <a:buFont typeface="Arial" panose="020B0604020202020204" pitchFamily="34" charset="0"/>
              <a:buChar char="•"/>
            </a:pPr>
            <a:r>
              <a:rPr lang="en-US" sz="3050" spc="-35" dirty="0">
                <a:latin typeface="Barlow"/>
              </a:rPr>
              <a:t>Track the date and time of each search.</a:t>
            </a:r>
          </a:p>
          <a:p>
            <a:pPr marL="2174875" indent="-623888" algn="l">
              <a:spcBef>
                <a:spcPts val="1800"/>
              </a:spcBef>
              <a:buFont typeface="Arial" panose="020B0604020202020204" pitchFamily="34" charset="0"/>
              <a:buChar char="•"/>
            </a:pPr>
            <a:r>
              <a:rPr lang="en-US" sz="3050" spc="-35" dirty="0">
                <a:latin typeface="Barlow"/>
              </a:rPr>
              <a:t>Log search terms, phrases, and filters applied.</a:t>
            </a:r>
          </a:p>
          <a:p>
            <a:pPr marL="2174875" indent="-623888" algn="l">
              <a:spcBef>
                <a:spcPts val="1800"/>
              </a:spcBef>
              <a:buFont typeface="Arial" panose="020B0604020202020204" pitchFamily="34" charset="0"/>
              <a:buChar char="•"/>
            </a:pPr>
            <a:r>
              <a:rPr lang="en-US" sz="3050" spc="-35" dirty="0">
                <a:latin typeface="Barlow"/>
              </a:rPr>
              <a:t>Note the number of results generated.</a:t>
            </a:r>
          </a:p>
          <a:p>
            <a:pPr marL="1352550" indent="196850" algn="l">
              <a:lnSpc>
                <a:spcPct val="130000"/>
              </a:lnSpc>
              <a:spcBef>
                <a:spcPts val="1800"/>
              </a:spcBef>
            </a:pPr>
            <a:r>
              <a:rPr lang="en-US" sz="3050" b="1" spc="-35" dirty="0">
                <a:latin typeface="Barlow"/>
              </a:rPr>
              <a:t>Track Successful Strategies</a:t>
            </a:r>
          </a:p>
          <a:p>
            <a:pPr marL="2174875" indent="-623888" algn="l">
              <a:spcBef>
                <a:spcPts val="1800"/>
              </a:spcBef>
              <a:buFont typeface="Arial" panose="020B0604020202020204" pitchFamily="34" charset="0"/>
              <a:buChar char="•"/>
            </a:pPr>
            <a:r>
              <a:rPr lang="en-US" sz="3050" spc="-35" dirty="0">
                <a:latin typeface="Barlow"/>
              </a:rPr>
              <a:t>Identify the most productive databases or tools.</a:t>
            </a:r>
          </a:p>
          <a:p>
            <a:pPr marL="2174875" indent="-623888" algn="l">
              <a:spcBef>
                <a:spcPts val="1800"/>
              </a:spcBef>
              <a:buFont typeface="Arial" panose="020B0604020202020204" pitchFamily="34" charset="0"/>
              <a:buChar char="•"/>
            </a:pPr>
            <a:r>
              <a:rPr lang="en-US" sz="3050" spc="-35" dirty="0">
                <a:latin typeface="Barlow"/>
              </a:rPr>
              <a:t>Note useful keyword combinations and filters.</a:t>
            </a:r>
          </a:p>
          <a:p>
            <a:pPr marL="2174875" indent="-623888" algn="l">
              <a:spcBef>
                <a:spcPts val="1800"/>
              </a:spcBef>
              <a:buFont typeface="Arial" panose="020B0604020202020204" pitchFamily="34" charset="0"/>
              <a:buChar char="•"/>
            </a:pPr>
            <a:r>
              <a:rPr lang="en-US" sz="3050" spc="-35" dirty="0">
                <a:latin typeface="Barlow"/>
              </a:rPr>
              <a:t>Save effective search strings and query adjustments.</a:t>
            </a:r>
          </a:p>
        </p:txBody>
      </p:sp>
      <p:sp>
        <p:nvSpPr>
          <p:cNvPr id="10" name="object 10">
            <a:extLst>
              <a:ext uri="{FF2B5EF4-FFF2-40B4-BE49-F238E27FC236}">
                <a16:creationId xmlns:a16="http://schemas.microsoft.com/office/drawing/2014/main" id="{A898371F-A44D-3008-8AE3-3734C323FE1F}"/>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1308637A-B015-BB46-9C19-7475753A0BCF}"/>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9D8E6C8E-7572-B4A6-E322-11F5779FF270}"/>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7AE0A31E-63B0-7237-184A-99BC4AF9306A}"/>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A8E0904D-3DD5-1409-98D3-D9816C8AEDD0}"/>
              </a:ext>
            </a:extLst>
          </p:cNvPr>
          <p:cNvSpPr txBox="1">
            <a:spLocks noGrp="1"/>
          </p:cNvSpPr>
          <p:nvPr>
            <p:ph type="sldNum" sz="quarter" idx="7"/>
          </p:nvPr>
        </p:nvSpPr>
        <p:spPr>
          <a:xfrm>
            <a:off x="19192248" y="10719957"/>
            <a:ext cx="537202"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20</a:t>
            </a:fld>
            <a:endParaRPr spc="-25" dirty="0"/>
          </a:p>
        </p:txBody>
      </p:sp>
      <p:sp>
        <p:nvSpPr>
          <p:cNvPr id="15" name="object 15">
            <a:extLst>
              <a:ext uri="{FF2B5EF4-FFF2-40B4-BE49-F238E27FC236}">
                <a16:creationId xmlns:a16="http://schemas.microsoft.com/office/drawing/2014/main" id="{44B1F101-D708-B2FD-F78A-F5EDFA4FEB78}"/>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9" name="object 5">
            <a:extLst>
              <a:ext uri="{FF2B5EF4-FFF2-40B4-BE49-F238E27FC236}">
                <a16:creationId xmlns:a16="http://schemas.microsoft.com/office/drawing/2014/main" id="{DC2960AB-FF99-A2D9-7579-1B9B0950AC5E}"/>
              </a:ext>
            </a:extLst>
          </p:cNvPr>
          <p:cNvSpPr/>
          <p:nvPr/>
        </p:nvSpPr>
        <p:spPr>
          <a:xfrm>
            <a:off x="1593850" y="76307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2">
            <a:extLst>
              <a:ext uri="{FF2B5EF4-FFF2-40B4-BE49-F238E27FC236}">
                <a16:creationId xmlns:a16="http://schemas.microsoft.com/office/drawing/2014/main" id="{006A6036-BAD4-F36B-F8E5-887484D5A71D}"/>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8" name="object 5">
            <a:extLst>
              <a:ext uri="{FF2B5EF4-FFF2-40B4-BE49-F238E27FC236}">
                <a16:creationId xmlns:a16="http://schemas.microsoft.com/office/drawing/2014/main" id="{62D5BA3C-F3EE-1314-B297-B62E4495E045}"/>
              </a:ext>
            </a:extLst>
          </p:cNvPr>
          <p:cNvSpPr/>
          <p:nvPr/>
        </p:nvSpPr>
        <p:spPr>
          <a:xfrm>
            <a:off x="1593850" y="4016776"/>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1490952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a:spLocks noGrp="1"/>
          </p:cNvSpPr>
          <p:nvPr>
            <p:ph type="body" idx="4294967295"/>
          </p:nvPr>
        </p:nvSpPr>
        <p:spPr>
          <a:xfrm>
            <a:off x="2508251" y="1982119"/>
            <a:ext cx="14858999" cy="6339556"/>
          </a:xfrm>
          <a:prstGeom prst="rect">
            <a:avLst/>
          </a:prstGeom>
        </p:spPr>
        <p:txBody>
          <a:bodyPr vert="horz" wrap="square" lIns="0" tIns="283845" rIns="0" bIns="0" rtlCol="0">
            <a:spAutoFit/>
          </a:bodyPr>
          <a:lstStyle/>
          <a:p>
            <a:pPr>
              <a:lnSpc>
                <a:spcPct val="200000"/>
              </a:lnSpc>
              <a:spcBef>
                <a:spcPts val="900"/>
              </a:spcBef>
            </a:pPr>
            <a:r>
              <a:rPr lang="en-US" dirty="0"/>
              <a:t>Start with broad searches and gradually narrow.</a:t>
            </a:r>
          </a:p>
          <a:p>
            <a:pPr>
              <a:lnSpc>
                <a:spcPct val="200000"/>
              </a:lnSpc>
              <a:spcBef>
                <a:spcPts val="900"/>
              </a:spcBef>
            </a:pPr>
            <a:r>
              <a:rPr lang="en-US" dirty="0"/>
              <a:t>Use thesaurus tools or subject headings.</a:t>
            </a:r>
          </a:p>
          <a:p>
            <a:pPr>
              <a:lnSpc>
                <a:spcPct val="200000"/>
              </a:lnSpc>
              <a:spcBef>
                <a:spcPts val="900"/>
              </a:spcBef>
            </a:pPr>
            <a:r>
              <a:rPr lang="en-US" dirty="0"/>
              <a:t>Try synonyms and related keywords.</a:t>
            </a:r>
          </a:p>
          <a:p>
            <a:pPr>
              <a:lnSpc>
                <a:spcPct val="200000"/>
              </a:lnSpc>
              <a:spcBef>
                <a:spcPts val="900"/>
              </a:spcBef>
            </a:pPr>
            <a:r>
              <a:rPr lang="en-US" dirty="0"/>
              <a:t>Use Boolean operators to refine searches.</a:t>
            </a:r>
          </a:p>
          <a:p>
            <a:pPr>
              <a:lnSpc>
                <a:spcPct val="200000"/>
              </a:lnSpc>
              <a:spcBef>
                <a:spcPts val="900"/>
              </a:spcBef>
            </a:pPr>
            <a:r>
              <a:rPr lang="en-US" dirty="0"/>
              <a:t>Save useful articles and strategies.</a:t>
            </a:r>
          </a:p>
          <a:p>
            <a:pPr>
              <a:lnSpc>
                <a:spcPct val="200000"/>
              </a:lnSpc>
              <a:spcBef>
                <a:spcPts val="900"/>
              </a:spcBef>
            </a:pPr>
            <a:r>
              <a:rPr lang="en-US" dirty="0"/>
              <a:t>Review results for relevance and credibility.</a:t>
            </a:r>
          </a:p>
        </p:txBody>
      </p:sp>
      <p:sp>
        <p:nvSpPr>
          <p:cNvPr id="7" name="object 7"/>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21</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2" name="object 6" descr="$PPTXTitle">
            <a:extLst>
              <a:ext uri="{FF2B5EF4-FFF2-40B4-BE49-F238E27FC236}">
                <a16:creationId xmlns:a16="http://schemas.microsoft.com/office/drawing/2014/main" id="{698DD911-5E8E-4C87-FCC8-7E6032653FFF}"/>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a:t>Tips</a:t>
            </a:r>
            <a:r>
              <a:rPr lang="en-US" spc="-45"/>
              <a:t> </a:t>
            </a:r>
            <a:r>
              <a:rPr lang="en-US"/>
              <a:t>and</a:t>
            </a:r>
            <a:r>
              <a:rPr lang="en-US" spc="-15"/>
              <a:t> </a:t>
            </a:r>
            <a:r>
              <a:rPr lang="en-US"/>
              <a:t>Best</a:t>
            </a:r>
            <a:r>
              <a:rPr lang="en-US" spc="-10"/>
              <a:t> Practices</a:t>
            </a:r>
            <a:endParaRPr lang="en-US" dirty="0">
              <a:latin typeface="Apple Color Emoji"/>
              <a:cs typeface="Apple Color Emoji"/>
            </a:endParaRPr>
          </a:p>
        </p:txBody>
      </p:sp>
      <p:sp>
        <p:nvSpPr>
          <p:cNvPr id="2" name="object 2">
            <a:extLst>
              <a:ext uri="{FF2B5EF4-FFF2-40B4-BE49-F238E27FC236}">
                <a16:creationId xmlns:a16="http://schemas.microsoft.com/office/drawing/2014/main" id="{75BAF558-4B15-742E-3A3D-641EB9C999B2}"/>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pic>
        <p:nvPicPr>
          <p:cNvPr id="5" name="Picture 4" descr="A green check mark in a square&#10;&#10;AI-generated content may be incorrect.">
            <a:extLst>
              <a:ext uri="{FF2B5EF4-FFF2-40B4-BE49-F238E27FC236}">
                <a16:creationId xmlns:a16="http://schemas.microsoft.com/office/drawing/2014/main" id="{3813CD0E-DC24-A337-18BD-594B7C79C9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820" y="2518090"/>
            <a:ext cx="564959" cy="560630"/>
          </a:xfrm>
          <a:prstGeom prst="rect">
            <a:avLst/>
          </a:prstGeom>
        </p:spPr>
      </p:pic>
      <p:pic>
        <p:nvPicPr>
          <p:cNvPr id="9" name="Picture 8" descr="A green check mark in a square&#10;&#10;AI-generated content may be incorrect.">
            <a:extLst>
              <a:ext uri="{FF2B5EF4-FFF2-40B4-BE49-F238E27FC236}">
                <a16:creationId xmlns:a16="http://schemas.microsoft.com/office/drawing/2014/main" id="{1A82419A-AD4E-7D0D-38D6-A5B0EC1412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820" y="3563164"/>
            <a:ext cx="564959" cy="560630"/>
          </a:xfrm>
          <a:prstGeom prst="rect">
            <a:avLst/>
          </a:prstGeom>
        </p:spPr>
      </p:pic>
      <p:pic>
        <p:nvPicPr>
          <p:cNvPr id="10" name="Picture 9" descr="A green check mark in a square&#10;&#10;AI-generated content may be incorrect.">
            <a:extLst>
              <a:ext uri="{FF2B5EF4-FFF2-40B4-BE49-F238E27FC236}">
                <a16:creationId xmlns:a16="http://schemas.microsoft.com/office/drawing/2014/main" id="{D1D9CA74-5B1B-55B2-8985-B938974125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820" y="4608238"/>
            <a:ext cx="564959" cy="560630"/>
          </a:xfrm>
          <a:prstGeom prst="rect">
            <a:avLst/>
          </a:prstGeom>
        </p:spPr>
      </p:pic>
      <p:pic>
        <p:nvPicPr>
          <p:cNvPr id="13" name="Picture 12" descr="A green check mark in a square&#10;&#10;AI-generated content may be incorrect.">
            <a:extLst>
              <a:ext uri="{FF2B5EF4-FFF2-40B4-BE49-F238E27FC236}">
                <a16:creationId xmlns:a16="http://schemas.microsoft.com/office/drawing/2014/main" id="{CE78196B-1D6E-1F4E-89E9-63598BD5C1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820" y="5653312"/>
            <a:ext cx="564959" cy="560630"/>
          </a:xfrm>
          <a:prstGeom prst="rect">
            <a:avLst/>
          </a:prstGeom>
        </p:spPr>
      </p:pic>
      <p:pic>
        <p:nvPicPr>
          <p:cNvPr id="14" name="Picture 13" descr="A green check mark in a square&#10;&#10;AI-generated content may be incorrect.">
            <a:extLst>
              <a:ext uri="{FF2B5EF4-FFF2-40B4-BE49-F238E27FC236}">
                <a16:creationId xmlns:a16="http://schemas.microsoft.com/office/drawing/2014/main" id="{81A589AF-3CC4-142F-6975-3C4BEB6776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820" y="6698386"/>
            <a:ext cx="564959" cy="560630"/>
          </a:xfrm>
          <a:prstGeom prst="rect">
            <a:avLst/>
          </a:prstGeom>
        </p:spPr>
      </p:pic>
      <p:pic>
        <p:nvPicPr>
          <p:cNvPr id="15" name="Picture 14" descr="A green check mark in a square&#10;&#10;AI-generated content may be incorrect.">
            <a:extLst>
              <a:ext uri="{FF2B5EF4-FFF2-40B4-BE49-F238E27FC236}">
                <a16:creationId xmlns:a16="http://schemas.microsoft.com/office/drawing/2014/main" id="{82EAF0B4-8D07-9B52-E8F7-E2C20FFA51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820" y="7743460"/>
            <a:ext cx="564959" cy="560630"/>
          </a:xfrm>
          <a:prstGeom prst="rect">
            <a:avLst/>
          </a:prstGeom>
        </p:spPr>
      </p:pic>
      <p:pic>
        <p:nvPicPr>
          <p:cNvPr id="16" name="Picture 15" descr="A light bulb with a wire wrapped around it&#10;&#10;AI-generated content may be incorrect.">
            <a:extLst>
              <a:ext uri="{FF2B5EF4-FFF2-40B4-BE49-F238E27FC236}">
                <a16:creationId xmlns:a16="http://schemas.microsoft.com/office/drawing/2014/main" id="{27F4B1D8-F384-E53A-FF93-EFCB32FBF1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2508250" y="1920875"/>
            <a:ext cx="15087600" cy="6040500"/>
          </a:xfrm>
          <a:prstGeom prst="rect">
            <a:avLst/>
          </a:prstGeom>
        </p:spPr>
        <p:txBody>
          <a:bodyPr vert="horz" wrap="square" lIns="0" tIns="283845" rIns="0" bIns="0" rtlCol="0">
            <a:spAutoFit/>
          </a:bodyPr>
          <a:lstStyle/>
          <a:p>
            <a:pPr marL="12700" fontAlgn="t">
              <a:lnSpc>
                <a:spcPct val="140000"/>
              </a:lnSpc>
              <a:spcBef>
                <a:spcPts val="1800"/>
              </a:spcBef>
            </a:pPr>
            <a:r>
              <a:rPr lang="en-US" sz="3050" spc="-30" dirty="0">
                <a:latin typeface="Barlow"/>
              </a:rPr>
              <a:t>Using too many terms at once, or using overly specific terms, which can limit results</a:t>
            </a:r>
          </a:p>
          <a:p>
            <a:pPr marL="12700" fontAlgn="t">
              <a:lnSpc>
                <a:spcPct val="140000"/>
              </a:lnSpc>
              <a:spcBef>
                <a:spcPts val="1800"/>
              </a:spcBef>
            </a:pPr>
            <a:r>
              <a:rPr lang="en-US" sz="3050" spc="-30" dirty="0">
                <a:latin typeface="Barlow"/>
              </a:rPr>
              <a:t>Ignoring helpful database features such as subject headings and filters like time period </a:t>
            </a:r>
            <a:br>
              <a:rPr lang="en-US" sz="3050" spc="-30" dirty="0">
                <a:latin typeface="Barlow"/>
              </a:rPr>
            </a:br>
            <a:r>
              <a:rPr lang="en-US" sz="3050" spc="-30" dirty="0">
                <a:latin typeface="Barlow"/>
              </a:rPr>
              <a:t>or source type</a:t>
            </a:r>
          </a:p>
          <a:p>
            <a:pPr marL="12700" fontAlgn="t">
              <a:lnSpc>
                <a:spcPct val="140000"/>
              </a:lnSpc>
              <a:spcBef>
                <a:spcPts val="1800"/>
              </a:spcBef>
            </a:pPr>
            <a:r>
              <a:rPr lang="en-US" sz="3050" spc="-30" dirty="0">
                <a:latin typeface="Barlow"/>
              </a:rPr>
              <a:t>Not trying alternative terms, synonyms, or related keywords</a:t>
            </a:r>
          </a:p>
          <a:p>
            <a:pPr marL="12700" fontAlgn="t">
              <a:lnSpc>
                <a:spcPct val="140000"/>
              </a:lnSpc>
              <a:spcBef>
                <a:spcPts val="1800"/>
              </a:spcBef>
            </a:pPr>
            <a:r>
              <a:rPr lang="en-US" sz="3050" spc="-30" dirty="0">
                <a:latin typeface="Barlow"/>
              </a:rPr>
              <a:t>Skipping advanced search options such as Boolean operators or proximity searches</a:t>
            </a:r>
          </a:p>
          <a:p>
            <a:pPr marL="12700" fontAlgn="t">
              <a:lnSpc>
                <a:spcPct val="140000"/>
              </a:lnSpc>
              <a:spcBef>
                <a:spcPts val="1800"/>
              </a:spcBef>
            </a:pPr>
            <a:r>
              <a:rPr lang="en-US" sz="3050" spc="-30" dirty="0">
                <a:latin typeface="Barlow"/>
              </a:rPr>
              <a:t>Failing to document effective searches or strategies</a:t>
            </a:r>
          </a:p>
          <a:p>
            <a:pPr marL="12700" fontAlgn="t">
              <a:lnSpc>
                <a:spcPct val="140000"/>
              </a:lnSpc>
              <a:spcBef>
                <a:spcPts val="1800"/>
              </a:spcBef>
            </a:pPr>
            <a:r>
              <a:rPr lang="en-US" sz="3050" spc="-30" dirty="0">
                <a:latin typeface="Barlow"/>
              </a:rPr>
              <a:t>Relying on unreliable or noncredible sources</a:t>
            </a:r>
          </a:p>
        </p:txBody>
      </p:sp>
      <p:sp>
        <p:nvSpPr>
          <p:cNvPr id="7" name="object 7"/>
          <p:cNvSpPr txBox="1">
            <a:spLocks noGrp="1"/>
          </p:cNvSpPr>
          <p:nvPr>
            <p:ph type="sldNum" sz="quarter" idx="7"/>
          </p:nvPr>
        </p:nvSpPr>
        <p:spPr>
          <a:xfrm>
            <a:off x="19192248" y="10719957"/>
            <a:ext cx="613402"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22</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3" name="object 6" descr="$PPTXTitle">
            <a:extLst>
              <a:ext uri="{FF2B5EF4-FFF2-40B4-BE49-F238E27FC236}">
                <a16:creationId xmlns:a16="http://schemas.microsoft.com/office/drawing/2014/main" id="{924F55BB-14D4-FAD8-1B49-6EAFEC1367F0}"/>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Common Pitfalls</a:t>
            </a:r>
            <a:endParaRPr lang="en-US" dirty="0">
              <a:latin typeface="Apple Color Emoji"/>
              <a:cs typeface="Apple Color Emoji"/>
            </a:endParaRPr>
          </a:p>
        </p:txBody>
      </p:sp>
      <p:sp>
        <p:nvSpPr>
          <p:cNvPr id="2" name="object 2">
            <a:extLst>
              <a:ext uri="{FF2B5EF4-FFF2-40B4-BE49-F238E27FC236}">
                <a16:creationId xmlns:a16="http://schemas.microsoft.com/office/drawing/2014/main" id="{68D1E45C-1DC4-2EE3-53B8-65F9CAD66885}"/>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pic>
        <p:nvPicPr>
          <p:cNvPr id="5" name="Picture 4" descr="A red exclamation mark on a white background&#10;&#10;AI-generated content may be incorrect.">
            <a:extLst>
              <a:ext uri="{FF2B5EF4-FFF2-40B4-BE49-F238E27FC236}">
                <a16:creationId xmlns:a16="http://schemas.microsoft.com/office/drawing/2014/main" id="{A4F56DFD-2853-583E-0077-D4545902BE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pic>
        <p:nvPicPr>
          <p:cNvPr id="10" name="Picture 9" descr="A close-up of a cross&#10;&#10;AI-generated content may be incorrect.">
            <a:extLst>
              <a:ext uri="{FF2B5EF4-FFF2-40B4-BE49-F238E27FC236}">
                <a16:creationId xmlns:a16="http://schemas.microsoft.com/office/drawing/2014/main" id="{651981FD-15A7-F5B0-74F5-B40D8C4EC1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2378075"/>
            <a:ext cx="457299" cy="444906"/>
          </a:xfrm>
          <a:prstGeom prst="rect">
            <a:avLst/>
          </a:prstGeom>
        </p:spPr>
      </p:pic>
      <p:pic>
        <p:nvPicPr>
          <p:cNvPr id="12" name="Picture 11" descr="A close-up of a cross&#10;&#10;AI-generated content may be incorrect.">
            <a:extLst>
              <a:ext uri="{FF2B5EF4-FFF2-40B4-BE49-F238E27FC236}">
                <a16:creationId xmlns:a16="http://schemas.microsoft.com/office/drawing/2014/main" id="{0C61ED40-4E68-4E04-463C-1F7B016107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3292475"/>
            <a:ext cx="457299" cy="444906"/>
          </a:xfrm>
          <a:prstGeom prst="rect">
            <a:avLst/>
          </a:prstGeom>
        </p:spPr>
      </p:pic>
      <p:pic>
        <p:nvPicPr>
          <p:cNvPr id="14" name="Picture 13" descr="A close-up of a cross&#10;&#10;AI-generated content may be incorrect.">
            <a:extLst>
              <a:ext uri="{FF2B5EF4-FFF2-40B4-BE49-F238E27FC236}">
                <a16:creationId xmlns:a16="http://schemas.microsoft.com/office/drawing/2014/main" id="{4EDBCA43-6C28-3727-FA4F-8DC055F10D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4816475"/>
            <a:ext cx="457299" cy="444906"/>
          </a:xfrm>
          <a:prstGeom prst="rect">
            <a:avLst/>
          </a:prstGeom>
        </p:spPr>
      </p:pic>
      <p:pic>
        <p:nvPicPr>
          <p:cNvPr id="16" name="Picture 15" descr="A close-up of a cross&#10;&#10;AI-generated content may be incorrect.">
            <a:extLst>
              <a:ext uri="{FF2B5EF4-FFF2-40B4-BE49-F238E27FC236}">
                <a16:creationId xmlns:a16="http://schemas.microsoft.com/office/drawing/2014/main" id="{C5EC05DC-9B10-17A2-4DC6-0AB2473B6A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5693752"/>
            <a:ext cx="457299" cy="444906"/>
          </a:xfrm>
          <a:prstGeom prst="rect">
            <a:avLst/>
          </a:prstGeom>
        </p:spPr>
      </p:pic>
      <p:pic>
        <p:nvPicPr>
          <p:cNvPr id="20" name="Picture 19" descr="A close-up of a cross&#10;&#10;AI-generated content may be incorrect.">
            <a:extLst>
              <a:ext uri="{FF2B5EF4-FFF2-40B4-BE49-F238E27FC236}">
                <a16:creationId xmlns:a16="http://schemas.microsoft.com/office/drawing/2014/main" id="{29FC0041-8C38-EA8F-225E-BA14E334E5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6571029"/>
            <a:ext cx="457299" cy="444906"/>
          </a:xfrm>
          <a:prstGeom prst="rect">
            <a:avLst/>
          </a:prstGeom>
        </p:spPr>
      </p:pic>
      <p:pic>
        <p:nvPicPr>
          <p:cNvPr id="21" name="Picture 20" descr="A close-up of a cross&#10;&#10;AI-generated content may be incorrect.">
            <a:extLst>
              <a:ext uri="{FF2B5EF4-FFF2-40B4-BE49-F238E27FC236}">
                <a16:creationId xmlns:a16="http://schemas.microsoft.com/office/drawing/2014/main" id="{04FC8C44-3868-4936-02D1-F72A5CEBE6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7448306"/>
            <a:ext cx="457299" cy="444906"/>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txBox="1"/>
          <p:nvPr/>
        </p:nvSpPr>
        <p:spPr>
          <a:xfrm>
            <a:off x="1788292" y="2814439"/>
            <a:ext cx="16112357" cy="3399713"/>
          </a:xfrm>
          <a:prstGeom prst="rect">
            <a:avLst/>
          </a:prstGeom>
        </p:spPr>
        <p:txBody>
          <a:bodyPr vert="horz" wrap="square" lIns="0" tIns="12700" rIns="0" bIns="0" rtlCol="0">
            <a:spAutoFit/>
          </a:bodyPr>
          <a:lstStyle/>
          <a:p>
            <a:pPr marL="567055" indent="-514350">
              <a:lnSpc>
                <a:spcPct val="130000"/>
              </a:lnSpc>
              <a:spcBef>
                <a:spcPts val="800"/>
              </a:spcBef>
              <a:buAutoNum type="arabicPeriod"/>
              <a:tabLst>
                <a:tab pos="567055" algn="l"/>
              </a:tabLst>
            </a:pPr>
            <a:r>
              <a:rPr lang="en-US" sz="3050" spc="-25" dirty="0">
                <a:latin typeface="Barlow"/>
              </a:rPr>
              <a:t>Practice basic Boolean operators to refine search queries.</a:t>
            </a:r>
          </a:p>
          <a:p>
            <a:pPr marL="567055" indent="-514350">
              <a:lnSpc>
                <a:spcPct val="130000"/>
              </a:lnSpc>
              <a:spcBef>
                <a:spcPts val="800"/>
              </a:spcBef>
              <a:buAutoNum type="arabicPeriod"/>
              <a:tabLst>
                <a:tab pos="567055" algn="l"/>
              </a:tabLst>
            </a:pPr>
            <a:r>
              <a:rPr lang="en-US" sz="3050" spc="-25" dirty="0">
                <a:latin typeface="Barlow"/>
              </a:rPr>
              <a:t>Learn and experiment with advanced database features like filters and proximity searches.</a:t>
            </a:r>
          </a:p>
          <a:p>
            <a:pPr marL="567055" indent="-514350">
              <a:lnSpc>
                <a:spcPct val="130000"/>
              </a:lnSpc>
              <a:spcBef>
                <a:spcPts val="800"/>
              </a:spcBef>
              <a:buAutoNum type="arabicPeriod"/>
              <a:tabLst>
                <a:tab pos="567055" algn="l"/>
              </a:tabLst>
            </a:pPr>
            <a:r>
              <a:rPr lang="en-US" sz="3050" spc="-25" dirty="0">
                <a:latin typeface="Barlow"/>
              </a:rPr>
              <a:t>Create a system to document effective search strategies and results.</a:t>
            </a:r>
          </a:p>
          <a:p>
            <a:pPr marL="567055" indent="-514350">
              <a:lnSpc>
                <a:spcPct val="130000"/>
              </a:lnSpc>
              <a:spcBef>
                <a:spcPts val="800"/>
              </a:spcBef>
              <a:buAutoNum type="arabicPeriod"/>
              <a:tabLst>
                <a:tab pos="567055" algn="l"/>
              </a:tabLst>
            </a:pPr>
            <a:r>
              <a:rPr lang="en-US" sz="3050" spc="-25" dirty="0">
                <a:latin typeface="Barlow"/>
              </a:rPr>
              <a:t>Schedule a consultation with a librarian for personalized guidance.</a:t>
            </a:r>
          </a:p>
          <a:p>
            <a:pPr marL="567055" indent="-514350">
              <a:lnSpc>
                <a:spcPct val="130000"/>
              </a:lnSpc>
              <a:spcBef>
                <a:spcPts val="800"/>
              </a:spcBef>
              <a:buAutoNum type="arabicPeriod"/>
              <a:tabLst>
                <a:tab pos="567055" algn="l"/>
              </a:tabLst>
            </a:pPr>
            <a:r>
              <a:rPr lang="en-US" sz="3050" spc="-25" dirty="0">
                <a:latin typeface="Barlow"/>
              </a:rPr>
              <a:t>Explore additional resources, such as library guides or research workshops, to enhance skills.</a:t>
            </a:r>
          </a:p>
        </p:txBody>
      </p:sp>
      <p:grpSp>
        <p:nvGrpSpPr>
          <p:cNvPr id="6" name="object 6"/>
          <p:cNvGrpSpPr/>
          <p:nvPr/>
        </p:nvGrpSpPr>
        <p:grpSpPr>
          <a:xfrm>
            <a:off x="628251" y="963322"/>
            <a:ext cx="1057275" cy="1036955"/>
            <a:chOff x="628251" y="963322"/>
            <a:chExt cx="1057275" cy="1036955"/>
          </a:xfrm>
        </p:grpSpPr>
        <p:sp>
          <p:nvSpPr>
            <p:cNvPr id="7" name="object 7"/>
            <p:cNvSpPr/>
            <p:nvPr/>
          </p:nvSpPr>
          <p:spPr>
            <a:xfrm>
              <a:off x="628251" y="963322"/>
              <a:ext cx="1057275" cy="1036955"/>
            </a:xfrm>
            <a:custGeom>
              <a:avLst/>
              <a:gdLst/>
              <a:ahLst/>
              <a:cxnLst/>
              <a:rect l="l" t="t" r="r" b="b"/>
              <a:pathLst>
                <a:path w="1057275" h="1036955">
                  <a:moveTo>
                    <a:pt x="955426" y="0"/>
                  </a:moveTo>
                  <a:lnTo>
                    <a:pt x="101400" y="0"/>
                  </a:lnTo>
                  <a:lnTo>
                    <a:pt x="61932" y="7928"/>
                  </a:lnTo>
                  <a:lnTo>
                    <a:pt x="29700" y="29550"/>
                  </a:lnTo>
                  <a:lnTo>
                    <a:pt x="7968" y="61618"/>
                  </a:lnTo>
                  <a:lnTo>
                    <a:pt x="0" y="100886"/>
                  </a:lnTo>
                  <a:lnTo>
                    <a:pt x="0" y="935730"/>
                  </a:lnTo>
                  <a:lnTo>
                    <a:pt x="7968" y="974999"/>
                  </a:lnTo>
                  <a:lnTo>
                    <a:pt x="29700" y="1007067"/>
                  </a:lnTo>
                  <a:lnTo>
                    <a:pt x="61932" y="1028689"/>
                  </a:lnTo>
                  <a:lnTo>
                    <a:pt x="101400" y="1036617"/>
                  </a:lnTo>
                  <a:lnTo>
                    <a:pt x="955426" y="1036617"/>
                  </a:lnTo>
                  <a:lnTo>
                    <a:pt x="994894" y="1028689"/>
                  </a:lnTo>
                  <a:lnTo>
                    <a:pt x="1027125" y="1007067"/>
                  </a:lnTo>
                  <a:lnTo>
                    <a:pt x="1048857" y="974999"/>
                  </a:lnTo>
                  <a:lnTo>
                    <a:pt x="1056826" y="935730"/>
                  </a:lnTo>
                  <a:lnTo>
                    <a:pt x="1056826" y="100886"/>
                  </a:lnTo>
                  <a:lnTo>
                    <a:pt x="1048857" y="61618"/>
                  </a:lnTo>
                  <a:lnTo>
                    <a:pt x="1027125" y="29550"/>
                  </a:lnTo>
                  <a:lnTo>
                    <a:pt x="994894" y="7928"/>
                  </a:lnTo>
                  <a:lnTo>
                    <a:pt x="955426" y="0"/>
                  </a:lnTo>
                  <a:close/>
                </a:path>
              </a:pathLst>
            </a:custGeom>
            <a:solidFill>
              <a:srgbClr val="31B892"/>
            </a:solidFill>
          </p:spPr>
          <p:txBody>
            <a:bodyPr wrap="square" lIns="0" tIns="0" rIns="0" bIns="0" rtlCol="0"/>
            <a:lstStyle/>
            <a:p>
              <a:endParaRPr/>
            </a:p>
          </p:txBody>
        </p:sp>
        <p:sp>
          <p:nvSpPr>
            <p:cNvPr id="8" name="object 8"/>
            <p:cNvSpPr/>
            <p:nvPr/>
          </p:nvSpPr>
          <p:spPr>
            <a:xfrm>
              <a:off x="847890" y="1249215"/>
              <a:ext cx="600075" cy="496570"/>
            </a:xfrm>
            <a:custGeom>
              <a:avLst/>
              <a:gdLst/>
              <a:ahLst/>
              <a:cxnLst/>
              <a:rect l="l" t="t" r="r" b="b"/>
              <a:pathLst>
                <a:path w="600075" h="496569">
                  <a:moveTo>
                    <a:pt x="247992" y="248005"/>
                  </a:moveTo>
                  <a:lnTo>
                    <a:pt x="0" y="0"/>
                  </a:lnTo>
                  <a:lnTo>
                    <a:pt x="0" y="496011"/>
                  </a:lnTo>
                  <a:lnTo>
                    <a:pt x="247992" y="248005"/>
                  </a:lnTo>
                  <a:close/>
                </a:path>
                <a:path w="600075" h="496569">
                  <a:moveTo>
                    <a:pt x="504698" y="248005"/>
                  </a:moveTo>
                  <a:lnTo>
                    <a:pt x="256692" y="0"/>
                  </a:lnTo>
                  <a:lnTo>
                    <a:pt x="256692" y="496011"/>
                  </a:lnTo>
                  <a:lnTo>
                    <a:pt x="504698" y="248005"/>
                  </a:lnTo>
                  <a:close/>
                </a:path>
                <a:path w="600075" h="496569">
                  <a:moveTo>
                    <a:pt x="599668" y="0"/>
                  </a:moveTo>
                  <a:lnTo>
                    <a:pt x="523176" y="0"/>
                  </a:lnTo>
                  <a:lnTo>
                    <a:pt x="523176" y="495998"/>
                  </a:lnTo>
                  <a:lnTo>
                    <a:pt x="599668" y="495998"/>
                  </a:lnTo>
                  <a:lnTo>
                    <a:pt x="599668" y="0"/>
                  </a:lnTo>
                  <a:close/>
                </a:path>
              </a:pathLst>
            </a:custGeom>
            <a:solidFill>
              <a:srgbClr val="FFFFFF"/>
            </a:solidFill>
          </p:spPr>
          <p:txBody>
            <a:bodyPr wrap="square" lIns="0" tIns="0" rIns="0" bIns="0" rtlCol="0"/>
            <a:lstStyle/>
            <a:p>
              <a:endParaRPr/>
            </a:p>
          </p:txBody>
        </p:sp>
      </p:grpSp>
      <p:sp>
        <p:nvSpPr>
          <p:cNvPr id="9" name="object 9"/>
          <p:cNvSpPr txBox="1">
            <a:spLocks noGrp="1"/>
          </p:cNvSpPr>
          <p:nvPr>
            <p:ph type="sldNum" sz="quarter" idx="7"/>
          </p:nvPr>
        </p:nvSpPr>
        <p:spPr>
          <a:xfrm>
            <a:off x="19192248" y="10719957"/>
            <a:ext cx="537202"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23</a:t>
            </a:fld>
            <a:endParaRPr spc="-25" dirty="0"/>
          </a:p>
        </p:txBody>
      </p:sp>
      <p:sp>
        <p:nvSpPr>
          <p:cNvPr id="10" name="object 1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1" name="object 6" descr="$PPTXTitle">
            <a:extLst>
              <a:ext uri="{FF2B5EF4-FFF2-40B4-BE49-F238E27FC236}">
                <a16:creationId xmlns:a16="http://schemas.microsoft.com/office/drawing/2014/main" id="{A88D8722-5477-2DBB-CD9D-664375C1DCD8}"/>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Next Steps</a:t>
            </a:r>
            <a:endParaRPr lang="en-US" dirty="0">
              <a:latin typeface="Apple Color Emoji"/>
              <a:cs typeface="Apple Color Emoji"/>
            </a:endParaRPr>
          </a:p>
        </p:txBody>
      </p:sp>
      <p:sp>
        <p:nvSpPr>
          <p:cNvPr id="2" name="object 2">
            <a:extLst>
              <a:ext uri="{FF2B5EF4-FFF2-40B4-BE49-F238E27FC236}">
                <a16:creationId xmlns:a16="http://schemas.microsoft.com/office/drawing/2014/main" id="{42A37A57-32B7-3272-06C5-E91C408848E4}"/>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6" name="object 6"/>
          <p:cNvSpPr/>
          <p:nvPr/>
        </p:nvSpPr>
        <p:spPr>
          <a:xfrm>
            <a:off x="637267" y="2553443"/>
            <a:ext cx="3013075" cy="2254885"/>
          </a:xfrm>
          <a:custGeom>
            <a:avLst/>
            <a:gdLst/>
            <a:ahLst/>
            <a:cxnLst/>
            <a:rect l="l" t="t" r="r" b="b"/>
            <a:pathLst>
              <a:path w="3013075" h="2254885">
                <a:moveTo>
                  <a:pt x="144309" y="0"/>
                </a:moveTo>
                <a:lnTo>
                  <a:pt x="98699" y="7356"/>
                </a:lnTo>
                <a:lnTo>
                  <a:pt x="59084" y="27842"/>
                </a:lnTo>
                <a:lnTo>
                  <a:pt x="27845" y="59080"/>
                </a:lnTo>
                <a:lnTo>
                  <a:pt x="7357" y="98695"/>
                </a:lnTo>
                <a:lnTo>
                  <a:pt x="0" y="144309"/>
                </a:lnTo>
                <a:lnTo>
                  <a:pt x="0" y="2110469"/>
                </a:lnTo>
                <a:lnTo>
                  <a:pt x="7357" y="2156079"/>
                </a:lnTo>
                <a:lnTo>
                  <a:pt x="27845" y="2195690"/>
                </a:lnTo>
                <a:lnTo>
                  <a:pt x="59084" y="2226927"/>
                </a:lnTo>
                <a:lnTo>
                  <a:pt x="98699" y="2247412"/>
                </a:lnTo>
                <a:lnTo>
                  <a:pt x="144309" y="2254769"/>
                </a:lnTo>
                <a:lnTo>
                  <a:pt x="2868300" y="2254769"/>
                </a:lnTo>
                <a:lnTo>
                  <a:pt x="2913910" y="2247412"/>
                </a:lnTo>
                <a:lnTo>
                  <a:pt x="2953524" y="2226927"/>
                </a:lnTo>
                <a:lnTo>
                  <a:pt x="2984764" y="2195690"/>
                </a:lnTo>
                <a:lnTo>
                  <a:pt x="3005252" y="2156079"/>
                </a:lnTo>
                <a:lnTo>
                  <a:pt x="3012609" y="2110469"/>
                </a:lnTo>
                <a:lnTo>
                  <a:pt x="3012609" y="144309"/>
                </a:lnTo>
                <a:lnTo>
                  <a:pt x="3005252" y="98695"/>
                </a:lnTo>
                <a:lnTo>
                  <a:pt x="2984764" y="59080"/>
                </a:lnTo>
                <a:lnTo>
                  <a:pt x="2953524" y="27842"/>
                </a:lnTo>
                <a:lnTo>
                  <a:pt x="2913910" y="7356"/>
                </a:lnTo>
                <a:lnTo>
                  <a:pt x="2868300" y="0"/>
                </a:lnTo>
                <a:lnTo>
                  <a:pt x="144309" y="0"/>
                </a:lnTo>
                <a:close/>
              </a:path>
            </a:pathLst>
          </a:custGeom>
          <a:blipFill dpi="0" rotWithShape="1">
            <a:blip r:embed="rId2">
              <a:extLst>
                <a:ext uri="{28A0092B-C50C-407E-A947-70E740481C1C}">
                  <a14:useLocalDpi xmlns:a14="http://schemas.microsoft.com/office/drawing/2010/main" val="0"/>
                </a:ext>
              </a:extLst>
            </a:blip>
            <a:srcRect/>
            <a:stretch>
              <a:fillRect/>
            </a:stretch>
          </a:blipFill>
          <a:ln w="18041">
            <a:solidFill>
              <a:srgbClr val="306CB5"/>
            </a:solidFill>
          </a:ln>
        </p:spPr>
        <p:txBody>
          <a:bodyPr wrap="square" lIns="0" tIns="0" rIns="0" bIns="0" rtlCol="0"/>
          <a:lstStyle/>
          <a:p>
            <a:endParaRPr/>
          </a:p>
        </p:txBody>
      </p:sp>
      <p:sp>
        <p:nvSpPr>
          <p:cNvPr id="7" name="object 7"/>
          <p:cNvSpPr txBox="1"/>
          <p:nvPr/>
        </p:nvSpPr>
        <p:spPr>
          <a:xfrm>
            <a:off x="615552" y="4835949"/>
            <a:ext cx="2883297" cy="139141"/>
          </a:xfrm>
          <a:prstGeom prst="rect">
            <a:avLst/>
          </a:prstGeom>
        </p:spPr>
        <p:txBody>
          <a:bodyPr vert="horz" wrap="square" lIns="0" tIns="15875" rIns="0" bIns="0" rtlCol="0">
            <a:spAutoFit/>
          </a:bodyPr>
          <a:lstStyle/>
          <a:p>
            <a:pPr marL="12700">
              <a:spcBef>
                <a:spcPts val="125"/>
              </a:spcBef>
            </a:pPr>
            <a:r>
              <a:rPr lang="en-US" sz="800" dirty="0">
                <a:latin typeface="Barlow"/>
              </a:rPr>
              <a:t>© </a:t>
            </a:r>
            <a:r>
              <a:rPr lang="en-US" sz="800" dirty="0" err="1">
                <a:latin typeface="Barlow"/>
              </a:rPr>
              <a:t>inarek</a:t>
            </a:r>
            <a:r>
              <a:rPr lang="en-US" sz="800" dirty="0">
                <a:latin typeface="Barlow"/>
              </a:rPr>
              <a:t>—iStock / Getty Images Plus/Getty Images</a:t>
            </a:r>
          </a:p>
        </p:txBody>
      </p:sp>
      <p:sp>
        <p:nvSpPr>
          <p:cNvPr id="8" name="object 8"/>
          <p:cNvSpPr txBox="1"/>
          <p:nvPr/>
        </p:nvSpPr>
        <p:spPr>
          <a:xfrm>
            <a:off x="1788292" y="1187034"/>
            <a:ext cx="2701158" cy="545021"/>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dirty="0">
              <a:latin typeface="Barlow"/>
              <a:cs typeface="Barlow"/>
            </a:endParaRPr>
          </a:p>
        </p:txBody>
      </p:sp>
      <p:grpSp>
        <p:nvGrpSpPr>
          <p:cNvPr id="9" name="object 9"/>
          <p:cNvGrpSpPr/>
          <p:nvPr/>
        </p:nvGrpSpPr>
        <p:grpSpPr>
          <a:xfrm>
            <a:off x="628253" y="963321"/>
            <a:ext cx="1036955" cy="1036955"/>
            <a:chOff x="628253" y="963321"/>
            <a:chExt cx="1036955" cy="1036955"/>
          </a:xfrm>
        </p:grpSpPr>
        <p:sp>
          <p:nvSpPr>
            <p:cNvPr id="10" name="object 10"/>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1" name="object 11"/>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2" name="object 12"/>
            <p:cNvPicPr/>
            <p:nvPr/>
          </p:nvPicPr>
          <p:blipFill>
            <a:blip cstate="print"/>
            <a:stretch>
              <a:fillRect/>
            </a:stretch>
          </p:blipFill>
          <p:spPr>
            <a:xfrm>
              <a:off x="1058449" y="1428286"/>
              <a:ext cx="176225" cy="176225"/>
            </a:xfrm>
            <a:prstGeom prst="rect">
              <a:avLst/>
            </a:prstGeom>
          </p:spPr>
        </p:pic>
        <p:sp>
          <p:nvSpPr>
            <p:cNvPr id="13" name="object 13"/>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3</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TextBox 16">
            <a:extLst>
              <a:ext uri="{FF2B5EF4-FFF2-40B4-BE49-F238E27FC236}">
                <a16:creationId xmlns:a16="http://schemas.microsoft.com/office/drawing/2014/main" id="{6C771C15-415C-3ACE-5774-3D29CEB6D77B}"/>
              </a:ext>
            </a:extLst>
          </p:cNvPr>
          <p:cNvSpPr txBox="1"/>
          <p:nvPr/>
        </p:nvSpPr>
        <p:spPr>
          <a:xfrm>
            <a:off x="3956050" y="2149475"/>
            <a:ext cx="14859000" cy="5798767"/>
          </a:xfrm>
          <a:prstGeom prst="rect">
            <a:avLst/>
          </a:prstGeom>
          <a:noFill/>
        </p:spPr>
        <p:txBody>
          <a:bodyPr wrap="square">
            <a:spAutoFit/>
          </a:bodyPr>
          <a:lstStyle/>
          <a:p>
            <a:pPr marR="5080">
              <a:lnSpc>
                <a:spcPct val="157500"/>
              </a:lnSpc>
              <a:spcBef>
                <a:spcPts val="2050"/>
              </a:spcBef>
            </a:pPr>
            <a:r>
              <a:rPr lang="en-US" sz="4000" dirty="0">
                <a:latin typeface="Barlow"/>
              </a:rPr>
              <a:t>This Academic Toolkit provides key strategies for mastering academic search techniques. From constructing effective queries to navigating databases and refining results, it empowers students to optimize their research process. By honing these skills, learners can uncover relevant, high-quality sources and enhance their academic success across disciplines.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a:extLst>
              <a:ext uri="{FF2B5EF4-FFF2-40B4-BE49-F238E27FC236}">
                <a16:creationId xmlns:a16="http://schemas.microsoft.com/office/drawing/2014/main" id="{FDEAA88C-96DF-3492-C5DF-BA1C6628A195}"/>
              </a:ext>
            </a:extLst>
          </p:cNvPr>
          <p:cNvSpPr/>
          <p:nvPr/>
        </p:nvSpPr>
        <p:spPr>
          <a:xfrm>
            <a:off x="9290050" y="2487641"/>
            <a:ext cx="10142604" cy="7662833"/>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Rounded Rectangle 19">
            <a:extLst>
              <a:ext uri="{FF2B5EF4-FFF2-40B4-BE49-F238E27FC236}">
                <a16:creationId xmlns:a16="http://schemas.microsoft.com/office/drawing/2014/main" id="{8E27BEDD-6859-1BA4-2E0F-EC4551D8934E}"/>
              </a:ext>
            </a:extLst>
          </p:cNvPr>
          <p:cNvSpPr/>
          <p:nvPr/>
        </p:nvSpPr>
        <p:spPr>
          <a:xfrm>
            <a:off x="635874" y="2481521"/>
            <a:ext cx="8196976" cy="7662833"/>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671445" y="2487642"/>
            <a:ext cx="9149080" cy="6183630"/>
          </a:xfrm>
          <a:custGeom>
            <a:avLst/>
            <a:gdLst/>
            <a:ahLst/>
            <a:cxnLst/>
            <a:rect l="l" t="t" r="r" b="b"/>
            <a:pathLst>
              <a:path w="9149080" h="6183630">
                <a:moveTo>
                  <a:pt x="8981401" y="0"/>
                </a:moveTo>
                <a:lnTo>
                  <a:pt x="167534" y="0"/>
                </a:lnTo>
                <a:lnTo>
                  <a:pt x="122995" y="5984"/>
                </a:lnTo>
                <a:lnTo>
                  <a:pt x="82974" y="22872"/>
                </a:lnTo>
                <a:lnTo>
                  <a:pt x="49067" y="49067"/>
                </a:lnTo>
                <a:lnTo>
                  <a:pt x="22872" y="82974"/>
                </a:lnTo>
                <a:lnTo>
                  <a:pt x="5984" y="122995"/>
                </a:lnTo>
                <a:lnTo>
                  <a:pt x="0" y="167534"/>
                </a:lnTo>
                <a:lnTo>
                  <a:pt x="0" y="6015565"/>
                </a:lnTo>
                <a:lnTo>
                  <a:pt x="5984" y="6060104"/>
                </a:lnTo>
                <a:lnTo>
                  <a:pt x="22872" y="6100125"/>
                </a:lnTo>
                <a:lnTo>
                  <a:pt x="49067" y="6134031"/>
                </a:lnTo>
                <a:lnTo>
                  <a:pt x="82974" y="6160227"/>
                </a:lnTo>
                <a:lnTo>
                  <a:pt x="122995" y="6177115"/>
                </a:lnTo>
                <a:lnTo>
                  <a:pt x="167534" y="6183099"/>
                </a:lnTo>
                <a:lnTo>
                  <a:pt x="8981401" y="6183099"/>
                </a:lnTo>
                <a:lnTo>
                  <a:pt x="9025937" y="6177115"/>
                </a:lnTo>
                <a:lnTo>
                  <a:pt x="9065957" y="6160227"/>
                </a:lnTo>
                <a:lnTo>
                  <a:pt x="9099864" y="6134031"/>
                </a:lnTo>
                <a:lnTo>
                  <a:pt x="9126061" y="6100125"/>
                </a:lnTo>
                <a:lnTo>
                  <a:pt x="9142951" y="6060104"/>
                </a:lnTo>
                <a:lnTo>
                  <a:pt x="9148936" y="6015565"/>
                </a:lnTo>
                <a:lnTo>
                  <a:pt x="9148936" y="167534"/>
                </a:lnTo>
                <a:lnTo>
                  <a:pt x="9142951" y="122995"/>
                </a:lnTo>
                <a:lnTo>
                  <a:pt x="9126061" y="82974"/>
                </a:lnTo>
                <a:lnTo>
                  <a:pt x="9099864" y="49067"/>
                </a:lnTo>
                <a:lnTo>
                  <a:pt x="9065957" y="22872"/>
                </a:lnTo>
                <a:lnTo>
                  <a:pt x="9025937" y="5984"/>
                </a:lnTo>
                <a:lnTo>
                  <a:pt x="8981401" y="0"/>
                </a:lnTo>
                <a:close/>
              </a:path>
            </a:pathLst>
          </a:custGeom>
          <a:noFill/>
        </p:spPr>
        <p:txBody>
          <a:bodyPr wrap="square" lIns="0" tIns="0" rIns="0" bIns="0" rtlCol="0"/>
          <a:lstStyle/>
          <a:p>
            <a:endParaRPr/>
          </a:p>
        </p:txBody>
      </p:sp>
      <p:sp>
        <p:nvSpPr>
          <p:cNvPr id="5" name="object 5"/>
          <p:cNvSpPr txBox="1"/>
          <p:nvPr/>
        </p:nvSpPr>
        <p:spPr>
          <a:xfrm>
            <a:off x="984251" y="2515248"/>
            <a:ext cx="9217274" cy="7067256"/>
          </a:xfrm>
          <a:prstGeom prst="rect">
            <a:avLst/>
          </a:prstGeom>
        </p:spPr>
        <p:txBody>
          <a:bodyPr vert="horz" wrap="square" lIns="0" tIns="194310" rIns="0" bIns="0" rtlCol="0">
            <a:spAutoFit/>
          </a:bodyPr>
          <a:lstStyle/>
          <a:p>
            <a:pPr marL="28575" algn="l">
              <a:lnSpc>
                <a:spcPct val="100000"/>
              </a:lnSpc>
              <a:spcBef>
                <a:spcPts val="1530"/>
              </a:spcBef>
              <a:tabLst>
                <a:tab pos="1598613" algn="l"/>
              </a:tabLst>
            </a:pPr>
            <a:r>
              <a:rPr lang="en-US" sz="5600" b="1" spc="-65" dirty="0">
                <a:latin typeface="Barlow"/>
                <a:cs typeface="Barlow"/>
              </a:rPr>
              <a:t>	</a:t>
            </a:r>
            <a:r>
              <a:rPr sz="5600" b="1" spc="-65" dirty="0">
                <a:latin typeface="Barlow"/>
                <a:cs typeface="Barlow"/>
              </a:rPr>
              <a:t>Key</a:t>
            </a:r>
            <a:r>
              <a:rPr sz="5600" b="1" spc="-204" dirty="0">
                <a:latin typeface="Barlow"/>
                <a:cs typeface="Barlow"/>
              </a:rPr>
              <a:t> </a:t>
            </a:r>
            <a:r>
              <a:rPr sz="5600" b="1" spc="-10" dirty="0">
                <a:latin typeface="Barlow"/>
                <a:cs typeface="Barlow"/>
              </a:rPr>
              <a:t>Concepts</a:t>
            </a:r>
            <a:endParaRPr sz="5600" dirty="0">
              <a:latin typeface="Barlow"/>
              <a:cs typeface="Barlow"/>
            </a:endParaRPr>
          </a:p>
          <a:p>
            <a:pPr marL="465138" marR="1391285" indent="-452438">
              <a:lnSpc>
                <a:spcPct val="117100"/>
              </a:lnSpc>
              <a:spcBef>
                <a:spcPts val="500"/>
              </a:spcBef>
              <a:buChar char="•"/>
            </a:pPr>
            <a:r>
              <a:rPr lang="en-US" sz="3050" dirty="0">
                <a:latin typeface="Barlow"/>
              </a:rPr>
              <a:t>Defining the search goal</a:t>
            </a:r>
          </a:p>
          <a:p>
            <a:pPr marL="465138" marR="1391285" indent="-452438">
              <a:lnSpc>
                <a:spcPct val="117100"/>
              </a:lnSpc>
              <a:spcBef>
                <a:spcPts val="500"/>
              </a:spcBef>
              <a:buChar char="•"/>
            </a:pPr>
            <a:r>
              <a:rPr lang="en-US" sz="3050" dirty="0">
                <a:latin typeface="Barlow"/>
              </a:rPr>
              <a:t>Breaking topics into specific keywords</a:t>
            </a:r>
          </a:p>
          <a:p>
            <a:pPr marL="465138" marR="1391285" indent="-452438">
              <a:lnSpc>
                <a:spcPct val="117100"/>
              </a:lnSpc>
              <a:spcBef>
                <a:spcPts val="500"/>
              </a:spcBef>
              <a:buChar char="•"/>
            </a:pPr>
            <a:r>
              <a:rPr lang="en-US" sz="3050" dirty="0">
                <a:latin typeface="Barlow"/>
              </a:rPr>
              <a:t>Using subject-specific vocabulary</a:t>
            </a:r>
          </a:p>
          <a:p>
            <a:pPr marL="465138" marR="1391285" indent="-452438">
              <a:lnSpc>
                <a:spcPct val="117100"/>
              </a:lnSpc>
              <a:spcBef>
                <a:spcPts val="500"/>
              </a:spcBef>
              <a:buChar char="•"/>
            </a:pPr>
            <a:r>
              <a:rPr lang="en-US" sz="3050" dirty="0">
                <a:latin typeface="Barlow"/>
              </a:rPr>
              <a:t>Using database tools effectively</a:t>
            </a:r>
          </a:p>
          <a:p>
            <a:pPr marL="465138" marR="1391285" indent="-452438">
              <a:lnSpc>
                <a:spcPct val="117100"/>
              </a:lnSpc>
              <a:spcBef>
                <a:spcPts val="500"/>
              </a:spcBef>
              <a:buChar char="•"/>
            </a:pPr>
            <a:r>
              <a:rPr lang="en-US" sz="3050" dirty="0">
                <a:latin typeface="Barlow"/>
              </a:rPr>
              <a:t>Following citation trails to find related sources</a:t>
            </a:r>
          </a:p>
          <a:p>
            <a:pPr marL="465138" marR="1391285" indent="-452438">
              <a:lnSpc>
                <a:spcPct val="117100"/>
              </a:lnSpc>
              <a:spcBef>
                <a:spcPts val="500"/>
              </a:spcBef>
              <a:buChar char="•"/>
            </a:pPr>
            <a:r>
              <a:rPr lang="en-US" sz="3050" dirty="0">
                <a:latin typeface="Barlow"/>
              </a:rPr>
              <a:t>Adjusting queries for better outcomes</a:t>
            </a:r>
          </a:p>
          <a:p>
            <a:pPr marL="465138" marR="1391285" indent="-452438">
              <a:lnSpc>
                <a:spcPct val="117100"/>
              </a:lnSpc>
              <a:spcBef>
                <a:spcPts val="500"/>
              </a:spcBef>
              <a:buChar char="•"/>
            </a:pPr>
            <a:r>
              <a:rPr lang="en-US" sz="3050" dirty="0">
                <a:latin typeface="Barlow"/>
              </a:rPr>
              <a:t>Refining results with filters</a:t>
            </a:r>
          </a:p>
          <a:p>
            <a:pPr marL="465138" marR="1391285" indent="-452438">
              <a:lnSpc>
                <a:spcPct val="117100"/>
              </a:lnSpc>
              <a:spcBef>
                <a:spcPts val="500"/>
              </a:spcBef>
              <a:buChar char="•"/>
            </a:pPr>
            <a:r>
              <a:rPr lang="en-US" sz="3050" dirty="0">
                <a:latin typeface="Barlow"/>
              </a:rPr>
              <a:t>Organizing and saving results</a:t>
            </a:r>
          </a:p>
          <a:p>
            <a:pPr marL="465138" marR="1391285" indent="-452438">
              <a:lnSpc>
                <a:spcPct val="117100"/>
              </a:lnSpc>
              <a:spcBef>
                <a:spcPts val="500"/>
              </a:spcBef>
              <a:buChar char="•"/>
            </a:pPr>
            <a:r>
              <a:rPr lang="en-US" sz="3050" dirty="0">
                <a:latin typeface="Barlow"/>
              </a:rPr>
              <a:t>Evaluating relevance and quality of results</a:t>
            </a:r>
          </a:p>
        </p:txBody>
      </p:sp>
      <p:sp>
        <p:nvSpPr>
          <p:cNvPr id="8" name="object 8"/>
          <p:cNvSpPr txBox="1"/>
          <p:nvPr/>
        </p:nvSpPr>
        <p:spPr>
          <a:xfrm>
            <a:off x="9671050" y="2504777"/>
            <a:ext cx="10433050" cy="7424020"/>
          </a:xfrm>
          <a:prstGeom prst="rect">
            <a:avLst/>
          </a:prstGeom>
          <a:noFill/>
        </p:spPr>
        <p:txBody>
          <a:bodyPr vert="horz" wrap="square" lIns="0" tIns="194310" rIns="0" bIns="0" rtlCol="0">
            <a:spAutoFit/>
          </a:bodyPr>
          <a:lstStyle/>
          <a:p>
            <a:pPr marL="346075" algn="l">
              <a:lnSpc>
                <a:spcPct val="100000"/>
              </a:lnSpc>
              <a:spcBef>
                <a:spcPts val="1530"/>
              </a:spcBef>
              <a:tabLst>
                <a:tab pos="2962275" algn="l"/>
              </a:tabLst>
            </a:pPr>
            <a:r>
              <a:rPr lang="en-US" sz="5600" b="1" spc="-10" dirty="0">
                <a:latin typeface="Barlow"/>
                <a:cs typeface="Barlow"/>
              </a:rPr>
              <a:t>	</a:t>
            </a:r>
            <a:r>
              <a:rPr sz="5600" b="1" spc="-10" dirty="0">
                <a:latin typeface="Barlow"/>
                <a:cs typeface="Barlow"/>
              </a:rPr>
              <a:t>Resources</a:t>
            </a:r>
            <a:endParaRPr sz="5600" dirty="0">
              <a:latin typeface="Barlow"/>
              <a:cs typeface="Barlow"/>
            </a:endParaRPr>
          </a:p>
          <a:p>
            <a:pPr marL="465138" marR="1391285" indent="-452438">
              <a:lnSpc>
                <a:spcPct val="117100"/>
              </a:lnSpc>
              <a:spcBef>
                <a:spcPts val="500"/>
              </a:spcBef>
              <a:buChar char="•"/>
            </a:pPr>
            <a:r>
              <a:rPr sz="3050" dirty="0">
                <a:latin typeface="Barlow"/>
              </a:rPr>
              <a:t>Use resources like </a:t>
            </a:r>
            <a:r>
              <a:rPr sz="3050" dirty="0">
                <a:solidFill>
                  <a:schemeClr val="accent1"/>
                </a:solidFill>
                <a:latin typeface="Barlow"/>
                <a:hlinkClick r:id="rId2">
                  <a:extLst>
                    <a:ext uri="{A12FA001-AC4F-418D-AE19-62706E023703}">
                      <ahyp:hlinkClr xmlns:ahyp="http://schemas.microsoft.com/office/drawing/2018/hyperlinkcolor" val="tx"/>
                    </a:ext>
                  </a:extLst>
                </a:hlinkClick>
              </a:rPr>
              <a:t>Britannica Academic</a:t>
            </a:r>
            <a:r>
              <a:rPr lang="en-US" sz="3050" dirty="0">
                <a:latin typeface="Barlow"/>
              </a:rPr>
              <a:t> </a:t>
            </a:r>
            <a:r>
              <a:rPr sz="3050" dirty="0">
                <a:latin typeface="Barlow"/>
              </a:rPr>
              <a:t>and </a:t>
            </a:r>
            <a:br>
              <a:rPr lang="en-US" sz="3050" dirty="0">
                <a:latin typeface="Barlow"/>
              </a:rPr>
            </a:br>
            <a:r>
              <a:rPr sz="3050" dirty="0">
                <a:latin typeface="Barlow"/>
              </a:rPr>
              <a:t>faculty support.</a:t>
            </a:r>
          </a:p>
          <a:p>
            <a:pPr marL="465138" marR="1391285" indent="-452438">
              <a:lnSpc>
                <a:spcPct val="117100"/>
              </a:lnSpc>
              <a:spcBef>
                <a:spcPts val="500"/>
              </a:spcBef>
              <a:buChar char="•"/>
            </a:pPr>
            <a:r>
              <a:rPr lang="en-US" sz="3050" dirty="0">
                <a:latin typeface="Barlow"/>
              </a:rPr>
              <a:t>Consult with research librarians about advanced search features.</a:t>
            </a:r>
          </a:p>
          <a:p>
            <a:pPr marL="465138" marR="1391285" indent="-452438">
              <a:lnSpc>
                <a:spcPct val="117100"/>
              </a:lnSpc>
              <a:spcBef>
                <a:spcPts val="500"/>
              </a:spcBef>
              <a:buChar char="•"/>
            </a:pPr>
            <a:r>
              <a:rPr lang="en-US" sz="3050" dirty="0">
                <a:latin typeface="Barlow"/>
              </a:rPr>
              <a:t>Explore subject-specific databases for targeted research.</a:t>
            </a:r>
          </a:p>
          <a:p>
            <a:pPr marL="465138" marR="1391285" indent="-452438">
              <a:lnSpc>
                <a:spcPct val="117100"/>
              </a:lnSpc>
              <a:spcBef>
                <a:spcPts val="500"/>
              </a:spcBef>
              <a:buChar char="•"/>
            </a:pPr>
            <a:r>
              <a:rPr lang="en-US" sz="3050" dirty="0">
                <a:latin typeface="Barlow"/>
              </a:rPr>
              <a:t>Utilize citation management tools to track sources.</a:t>
            </a:r>
          </a:p>
          <a:p>
            <a:pPr marL="465138" marR="1391285" indent="-452438">
              <a:lnSpc>
                <a:spcPct val="117100"/>
              </a:lnSpc>
              <a:spcBef>
                <a:spcPts val="500"/>
              </a:spcBef>
              <a:buChar char="•"/>
            </a:pPr>
            <a:r>
              <a:rPr lang="en-US" sz="3050" dirty="0">
                <a:latin typeface="Barlow"/>
              </a:rPr>
              <a:t>Access institutional guides or tutorials on database navigation.</a:t>
            </a:r>
          </a:p>
          <a:p>
            <a:pPr marL="465138" marR="1391285" indent="-452438">
              <a:lnSpc>
                <a:spcPct val="117100"/>
              </a:lnSpc>
              <a:spcBef>
                <a:spcPts val="500"/>
              </a:spcBef>
              <a:buChar char="•"/>
            </a:pPr>
            <a:r>
              <a:rPr lang="en-US" sz="3050" dirty="0">
                <a:latin typeface="Barlow"/>
              </a:rPr>
              <a:t>Leverage advanced search features in academic search engines.</a:t>
            </a:r>
          </a:p>
        </p:txBody>
      </p:sp>
      <p:grpSp>
        <p:nvGrpSpPr>
          <p:cNvPr id="10" name="object 10"/>
          <p:cNvGrpSpPr/>
          <p:nvPr/>
        </p:nvGrpSpPr>
        <p:grpSpPr>
          <a:xfrm>
            <a:off x="628253" y="963321"/>
            <a:ext cx="1036955" cy="1036955"/>
            <a:chOff x="628253" y="963321"/>
            <a:chExt cx="1036955" cy="1036955"/>
          </a:xfrm>
        </p:grpSpPr>
        <p:sp>
          <p:nvSpPr>
            <p:cNvPr id="11" name="object 11"/>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2" name="object 12"/>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3" name="object 13"/>
            <p:cNvPicPr/>
            <p:nvPr/>
          </p:nvPicPr>
          <p:blipFill>
            <a:blip cstate="print"/>
            <a:stretch>
              <a:fillRect/>
            </a:stretch>
          </p:blipFill>
          <p:spPr>
            <a:xfrm>
              <a:off x="1058449" y="1428286"/>
              <a:ext cx="176225" cy="176225"/>
            </a:xfrm>
            <a:prstGeom prst="rect">
              <a:avLst/>
            </a:prstGeom>
          </p:spPr>
        </p:pic>
        <p:sp>
          <p:nvSpPr>
            <p:cNvPr id="14" name="object 14"/>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5" name="object 15"/>
          <p:cNvSpPr txBox="1"/>
          <p:nvPr/>
        </p:nvSpPr>
        <p:spPr>
          <a:xfrm>
            <a:off x="1788292" y="1187034"/>
            <a:ext cx="1839595"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a:latin typeface="Barlow"/>
              <a:cs typeface="Barlow"/>
            </a:endParaRPr>
          </a:p>
        </p:txBody>
      </p:sp>
      <p:sp>
        <p:nvSpPr>
          <p:cNvPr id="16" name="object 16"/>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4</a:t>
            </a:fld>
            <a:endParaRPr spc="-25" dirty="0"/>
          </a:p>
        </p:txBody>
      </p:sp>
      <p:sp>
        <p:nvSpPr>
          <p:cNvPr id="17" name="object 17"/>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2">
            <a:extLst>
              <a:ext uri="{FF2B5EF4-FFF2-40B4-BE49-F238E27FC236}">
                <a16:creationId xmlns:a16="http://schemas.microsoft.com/office/drawing/2014/main" id="{683F2AFA-258B-499F-3EAD-5B9BA3B17947}"/>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id="{DFA0D1D3-32EE-09A2-059E-990155C5062B}"/>
              </a:ext>
            </a:extLst>
          </p:cNvPr>
          <p:cNvSpPr txBox="1"/>
          <p:nvPr/>
        </p:nvSpPr>
        <p:spPr>
          <a:xfrm>
            <a:off x="615552" y="3853938"/>
            <a:ext cx="18732898" cy="3327193"/>
          </a:xfrm>
          <a:prstGeom prst="rect">
            <a:avLst/>
          </a:prstGeom>
          <a:noFill/>
        </p:spPr>
        <p:txBody>
          <a:bodyPr wrap="square">
            <a:spAutoFit/>
          </a:bodyPr>
          <a:lstStyle/>
          <a:p>
            <a:pPr marL="1944688" indent="-454025" algn="l">
              <a:lnSpc>
                <a:spcPct val="140000"/>
              </a:lnSpc>
              <a:spcBef>
                <a:spcPts val="1800"/>
              </a:spcBef>
            </a:pPr>
            <a:r>
              <a:rPr lang="en-US" sz="3050" spc="-35" dirty="0">
                <a:latin typeface="Barlow"/>
              </a:rPr>
              <a:t>Identify your main topic or a specific research question to guide your focus.</a:t>
            </a:r>
          </a:p>
          <a:p>
            <a:pPr marL="1946275" indent="-454025" algn="l">
              <a:lnSpc>
                <a:spcPct val="140000"/>
              </a:lnSpc>
              <a:spcBef>
                <a:spcPts val="1800"/>
              </a:spcBef>
              <a:buFont typeface="Arial" panose="020B0604020202020204" pitchFamily="34" charset="0"/>
              <a:buChar char="•"/>
            </a:pPr>
            <a:r>
              <a:rPr lang="en-US" sz="3050" spc="-35" dirty="0">
                <a:latin typeface="Barlow"/>
              </a:rPr>
              <a:t>Select a general area of interest (e.g., climate change, artificial intelligence).</a:t>
            </a:r>
          </a:p>
          <a:p>
            <a:pPr marL="1946275" indent="-454025" algn="l">
              <a:lnSpc>
                <a:spcPct val="140000"/>
              </a:lnSpc>
              <a:spcBef>
                <a:spcPts val="1800"/>
              </a:spcBef>
              <a:buFont typeface="Arial" panose="020B0604020202020204" pitchFamily="34" charset="0"/>
              <a:buChar char="•"/>
            </a:pPr>
            <a:r>
              <a:rPr lang="en-US" sz="3050" spc="-35" dirty="0">
                <a:latin typeface="Barlow"/>
              </a:rPr>
              <a:t>Narrow your focus by listing two or three specific aspects or subtopics that interest you most.</a:t>
            </a:r>
          </a:p>
          <a:p>
            <a:pPr marL="1946275" indent="-454025" algn="l">
              <a:lnSpc>
                <a:spcPct val="140000"/>
              </a:lnSpc>
              <a:spcBef>
                <a:spcPts val="1800"/>
              </a:spcBef>
              <a:buFont typeface="Arial" panose="020B0604020202020204" pitchFamily="34" charset="0"/>
              <a:buChar char="•"/>
            </a:pPr>
            <a:r>
              <a:rPr lang="en-US" sz="3050" spc="-35" dirty="0">
                <a:latin typeface="Barlow"/>
              </a:rPr>
              <a:t>Define the audience or purpose for your research.</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966788" algn="l"/>
              </a:tabLst>
            </a:pPr>
            <a:r>
              <a:rPr lang="en-US" sz="5600" b="1" dirty="0"/>
              <a:t>1.	Define Your Research Area</a:t>
            </a:r>
            <a:endParaRPr lang="en-US" sz="3050" i="1" spc="-35" dirty="0">
              <a:latin typeface="Barlow"/>
            </a:endParaRPr>
          </a:p>
        </p:txBody>
      </p:sp>
      <p:sp>
        <p:nvSpPr>
          <p:cNvPr id="5" name="object 5"/>
          <p:cNvSpPr/>
          <p:nvPr/>
        </p:nvSpPr>
        <p:spPr>
          <a:xfrm>
            <a:off x="1597660" y="4049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5</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6" name="object 2">
            <a:extLst>
              <a:ext uri="{FF2B5EF4-FFF2-40B4-BE49-F238E27FC236}">
                <a16:creationId xmlns:a16="http://schemas.microsoft.com/office/drawing/2014/main" id="{68E4EA59-6A5E-C9DA-AA97-5AE13460A821}"/>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2CA3F-24A4-666E-2A04-023D6906E5BE}"/>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0F8C1952-7EA1-CB7A-9C1D-408C0034B413}"/>
              </a:ext>
            </a:extLst>
          </p:cNvPr>
          <p:cNvSpPr txBox="1"/>
          <p:nvPr/>
        </p:nvSpPr>
        <p:spPr>
          <a:xfrm>
            <a:off x="615552" y="3853938"/>
            <a:ext cx="18732898" cy="4215128"/>
          </a:xfrm>
          <a:prstGeom prst="rect">
            <a:avLst/>
          </a:prstGeom>
          <a:noFill/>
        </p:spPr>
        <p:txBody>
          <a:bodyPr wrap="square">
            <a:spAutoFit/>
          </a:bodyPr>
          <a:lstStyle/>
          <a:p>
            <a:pPr marL="1944688" indent="-454025" algn="l">
              <a:lnSpc>
                <a:spcPct val="140000"/>
              </a:lnSpc>
              <a:spcBef>
                <a:spcPts val="1800"/>
              </a:spcBef>
            </a:pPr>
            <a:r>
              <a:rPr lang="en-US" sz="3050" spc="-35" dirty="0">
                <a:latin typeface="Barlow"/>
              </a:rPr>
              <a:t>Review assignment guidelines to align your query with expectations.</a:t>
            </a:r>
          </a:p>
          <a:p>
            <a:pPr marL="1946275" indent="-454025" algn="l">
              <a:lnSpc>
                <a:spcPct val="140000"/>
              </a:lnSpc>
              <a:spcBef>
                <a:spcPts val="1800"/>
              </a:spcBef>
              <a:buFont typeface="Arial" panose="020B0604020202020204" pitchFamily="34" charset="0"/>
              <a:buChar char="•"/>
            </a:pPr>
            <a:r>
              <a:rPr lang="en-US" sz="3050" spc="-35" dirty="0">
                <a:latin typeface="Barlow"/>
              </a:rPr>
              <a:t>Determine the assignment’s scope, including depth, breadth, and required number of sources.</a:t>
            </a:r>
          </a:p>
          <a:p>
            <a:pPr marL="1946275" indent="-454025" algn="l">
              <a:lnSpc>
                <a:spcPct val="140000"/>
              </a:lnSpc>
              <a:spcBef>
                <a:spcPts val="1800"/>
              </a:spcBef>
              <a:buFont typeface="Arial" panose="020B0604020202020204" pitchFamily="34" charset="0"/>
              <a:buChar char="•"/>
            </a:pPr>
            <a:r>
              <a:rPr lang="en-US" sz="3050" spc="-35" dirty="0">
                <a:latin typeface="Barlow"/>
              </a:rPr>
              <a:t>Confirm whether specific source types, such as scholarly articles or current events, are required.</a:t>
            </a:r>
          </a:p>
          <a:p>
            <a:pPr marL="1946275" indent="-454025" algn="l">
              <a:lnSpc>
                <a:spcPct val="140000"/>
              </a:lnSpc>
              <a:spcBef>
                <a:spcPts val="1800"/>
              </a:spcBef>
              <a:buFont typeface="Arial" panose="020B0604020202020204" pitchFamily="34" charset="0"/>
              <a:buChar char="•"/>
            </a:pPr>
            <a:r>
              <a:rPr lang="en-US" sz="3050" spc="-35" dirty="0">
                <a:latin typeface="Barlow"/>
              </a:rPr>
              <a:t>Note specific requirements such as time periods, citation styles, or formats.</a:t>
            </a:r>
          </a:p>
          <a:p>
            <a:pPr marL="1946275" indent="-454025" algn="l">
              <a:lnSpc>
                <a:spcPct val="140000"/>
              </a:lnSpc>
              <a:spcBef>
                <a:spcPts val="1800"/>
              </a:spcBef>
              <a:buFont typeface="Arial" panose="020B0604020202020204" pitchFamily="34" charset="0"/>
              <a:buChar char="•"/>
            </a:pPr>
            <a:r>
              <a:rPr lang="en-US" sz="3050" spc="-35" dirty="0">
                <a:latin typeface="Barlow"/>
              </a:rPr>
              <a:t>Plan your approach based on deadlines and available resources.</a:t>
            </a:r>
          </a:p>
        </p:txBody>
      </p:sp>
      <p:sp>
        <p:nvSpPr>
          <p:cNvPr id="3" name="object 3">
            <a:extLst>
              <a:ext uri="{FF2B5EF4-FFF2-40B4-BE49-F238E27FC236}">
                <a16:creationId xmlns:a16="http://schemas.microsoft.com/office/drawing/2014/main" id="{C1BD192B-44D3-31FB-33C9-828D0F4F7B58}"/>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55ACCF4C-7C00-4715-F32E-B85B85CBA8F6}"/>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966788" algn="l"/>
              </a:tabLst>
            </a:pPr>
            <a:r>
              <a:rPr lang="en-US" sz="5600" b="1" dirty="0"/>
              <a:t>1.	Define Your Research Area</a:t>
            </a:r>
            <a:r>
              <a:rPr lang="en-US" sz="3050" i="1" spc="-35" dirty="0">
                <a:latin typeface="Barlow"/>
              </a:rPr>
              <a:t> continued</a:t>
            </a:r>
          </a:p>
        </p:txBody>
      </p:sp>
      <p:sp>
        <p:nvSpPr>
          <p:cNvPr id="5" name="object 5">
            <a:extLst>
              <a:ext uri="{FF2B5EF4-FFF2-40B4-BE49-F238E27FC236}">
                <a16:creationId xmlns:a16="http://schemas.microsoft.com/office/drawing/2014/main" id="{AA30177B-5C1E-60A0-6658-A364F87E0F91}"/>
              </a:ext>
            </a:extLst>
          </p:cNvPr>
          <p:cNvSpPr/>
          <p:nvPr/>
        </p:nvSpPr>
        <p:spPr>
          <a:xfrm>
            <a:off x="1597660" y="4049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F3F9AE75-56B9-E149-800C-D788D3C67F64}"/>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2ED20902-D170-CAA0-74DA-0A877B620897}"/>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BBF5978C-87DC-4F6B-1E8C-8D8A4A03DC6C}"/>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05EA8CBC-19F8-AD37-D193-FB24EE3CF026}"/>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8890ABE1-E9F8-D42B-25AF-800EA11718B4}"/>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6</a:t>
            </a:fld>
            <a:endParaRPr spc="-25" dirty="0"/>
          </a:p>
        </p:txBody>
      </p:sp>
      <p:sp>
        <p:nvSpPr>
          <p:cNvPr id="15" name="object 15">
            <a:extLst>
              <a:ext uri="{FF2B5EF4-FFF2-40B4-BE49-F238E27FC236}">
                <a16:creationId xmlns:a16="http://schemas.microsoft.com/office/drawing/2014/main" id="{A5A878F9-2544-9509-4512-9B7A0CF7E4F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6" name="object 2">
            <a:extLst>
              <a:ext uri="{FF2B5EF4-FFF2-40B4-BE49-F238E27FC236}">
                <a16:creationId xmlns:a16="http://schemas.microsoft.com/office/drawing/2014/main" id="{A1262D3E-49F8-449D-54DE-3AB092D9BFC9}"/>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Tree>
    <p:extLst>
      <p:ext uri="{BB962C8B-B14F-4D97-AF65-F5344CB8AC3E}">
        <p14:creationId xmlns:p14="http://schemas.microsoft.com/office/powerpoint/2010/main" val="1199486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8136E-F608-B5BC-3D3B-5E7FAB39441E}"/>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5927DA88-7859-2F09-EBBF-A4AC7BC3CE53}"/>
              </a:ext>
            </a:extLst>
          </p:cNvPr>
          <p:cNvSpPr txBox="1"/>
          <p:nvPr/>
        </p:nvSpPr>
        <p:spPr>
          <a:xfrm>
            <a:off x="615552" y="3853938"/>
            <a:ext cx="18732898" cy="4215128"/>
          </a:xfrm>
          <a:prstGeom prst="rect">
            <a:avLst/>
          </a:prstGeom>
          <a:noFill/>
        </p:spPr>
        <p:txBody>
          <a:bodyPr wrap="square">
            <a:spAutoFit/>
          </a:bodyPr>
          <a:lstStyle/>
          <a:p>
            <a:pPr marL="1944688" indent="-454025" algn="l">
              <a:lnSpc>
                <a:spcPct val="140000"/>
              </a:lnSpc>
              <a:spcBef>
                <a:spcPts val="1800"/>
              </a:spcBef>
            </a:pPr>
            <a:r>
              <a:rPr lang="en-US" sz="3050" spc="-35" dirty="0">
                <a:latin typeface="Barlow"/>
              </a:rPr>
              <a:t>Map out what you already know about the topic.</a:t>
            </a:r>
          </a:p>
          <a:p>
            <a:pPr marL="1946275" indent="-454025" algn="l">
              <a:lnSpc>
                <a:spcPct val="140000"/>
              </a:lnSpc>
              <a:spcBef>
                <a:spcPts val="1800"/>
              </a:spcBef>
              <a:buFont typeface="Arial" panose="020B0604020202020204" pitchFamily="34" charset="0"/>
              <a:buChar char="•"/>
            </a:pPr>
            <a:r>
              <a:rPr lang="en-US" sz="3050" spc="-35" dirty="0">
                <a:latin typeface="Barlow"/>
              </a:rPr>
              <a:t>Write down recent news or examples you remember.</a:t>
            </a:r>
          </a:p>
          <a:p>
            <a:pPr marL="1946275" indent="-454025" algn="l">
              <a:lnSpc>
                <a:spcPct val="140000"/>
              </a:lnSpc>
              <a:spcBef>
                <a:spcPts val="1800"/>
              </a:spcBef>
              <a:buFont typeface="Arial" panose="020B0604020202020204" pitchFamily="34" charset="0"/>
              <a:buChar char="•"/>
            </a:pPr>
            <a:r>
              <a:rPr lang="en-US" sz="3050" spc="-35" dirty="0">
                <a:latin typeface="Barlow"/>
              </a:rPr>
              <a:t>List key terms, ideas, and relevant course concepts.</a:t>
            </a:r>
          </a:p>
          <a:p>
            <a:pPr marL="1946275" indent="-454025" algn="l">
              <a:lnSpc>
                <a:spcPct val="140000"/>
              </a:lnSpc>
              <a:spcBef>
                <a:spcPts val="1800"/>
              </a:spcBef>
              <a:buFont typeface="Arial" panose="020B0604020202020204" pitchFamily="34" charset="0"/>
              <a:buChar char="•"/>
            </a:pPr>
            <a:r>
              <a:rPr lang="en-US" sz="3050" spc="-35" dirty="0">
                <a:latin typeface="Barlow"/>
              </a:rPr>
              <a:t>Note major debates, issues, or unanswered questions.</a:t>
            </a:r>
          </a:p>
          <a:p>
            <a:pPr marL="1946275" indent="-454025" algn="l">
              <a:lnSpc>
                <a:spcPct val="140000"/>
              </a:lnSpc>
              <a:spcBef>
                <a:spcPts val="1800"/>
              </a:spcBef>
              <a:buFont typeface="Arial" panose="020B0604020202020204" pitchFamily="34" charset="0"/>
              <a:buChar char="•"/>
            </a:pPr>
            <a:r>
              <a:rPr lang="en-US" sz="3050" spc="-35" dirty="0">
                <a:latin typeface="Barlow"/>
              </a:rPr>
              <a:t>Identify gaps in knowledge to guide further research.</a:t>
            </a:r>
          </a:p>
        </p:txBody>
      </p:sp>
      <p:sp>
        <p:nvSpPr>
          <p:cNvPr id="3" name="object 3">
            <a:extLst>
              <a:ext uri="{FF2B5EF4-FFF2-40B4-BE49-F238E27FC236}">
                <a16:creationId xmlns:a16="http://schemas.microsoft.com/office/drawing/2014/main" id="{3EF2FA1A-6B31-AA04-8EAC-150E0FCFEB4A}"/>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C52F094D-BC39-7ADF-19F4-E48D8323AFBB}"/>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966788" algn="l"/>
              </a:tabLst>
            </a:pPr>
            <a:r>
              <a:rPr lang="en-US" sz="5600" b="1" dirty="0"/>
              <a:t>1.	Define Your Research Area</a:t>
            </a:r>
            <a:r>
              <a:rPr lang="en-US" sz="3050" i="1" spc="-35" dirty="0">
                <a:latin typeface="Barlow"/>
              </a:rPr>
              <a:t> continued</a:t>
            </a:r>
          </a:p>
        </p:txBody>
      </p:sp>
      <p:sp>
        <p:nvSpPr>
          <p:cNvPr id="5" name="object 5">
            <a:extLst>
              <a:ext uri="{FF2B5EF4-FFF2-40B4-BE49-F238E27FC236}">
                <a16:creationId xmlns:a16="http://schemas.microsoft.com/office/drawing/2014/main" id="{AE91A151-5DB5-97A8-9662-E11E7C8A7FC0}"/>
              </a:ext>
            </a:extLst>
          </p:cNvPr>
          <p:cNvSpPr/>
          <p:nvPr/>
        </p:nvSpPr>
        <p:spPr>
          <a:xfrm>
            <a:off x="1597660" y="4049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76CEAF9E-540D-9819-12F6-D4C0FC7E4D2C}"/>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08EF565E-858F-3279-C2AB-5E2E151F8080}"/>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C1A7E4D7-6D0C-EB0A-7E3D-046C1B5532A0}"/>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CB9C4789-1715-F4E7-C248-F3A5D5667CDF}"/>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DEE9820A-AA2F-186F-157B-412CE12E560A}"/>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7</a:t>
            </a:fld>
            <a:endParaRPr spc="-25" dirty="0"/>
          </a:p>
        </p:txBody>
      </p:sp>
      <p:sp>
        <p:nvSpPr>
          <p:cNvPr id="15" name="object 15">
            <a:extLst>
              <a:ext uri="{FF2B5EF4-FFF2-40B4-BE49-F238E27FC236}">
                <a16:creationId xmlns:a16="http://schemas.microsoft.com/office/drawing/2014/main" id="{8A785AAD-6A6B-2EA6-7521-EC79732933AB}"/>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6" name="object 2">
            <a:extLst>
              <a:ext uri="{FF2B5EF4-FFF2-40B4-BE49-F238E27FC236}">
                <a16:creationId xmlns:a16="http://schemas.microsoft.com/office/drawing/2014/main" id="{01846E1B-6CB8-5477-4735-553C8F407680}"/>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Tree>
    <p:extLst>
      <p:ext uri="{BB962C8B-B14F-4D97-AF65-F5344CB8AC3E}">
        <p14:creationId xmlns:p14="http://schemas.microsoft.com/office/powerpoint/2010/main" val="3030141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7F950-1E01-DA09-75F2-3E671FED3589}"/>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D355A925-ADEB-F0B2-C4D8-87532A1A4478}"/>
              </a:ext>
            </a:extLst>
          </p:cNvPr>
          <p:cNvSpPr txBox="1"/>
          <p:nvPr/>
        </p:nvSpPr>
        <p:spPr>
          <a:xfrm>
            <a:off x="615552" y="3853938"/>
            <a:ext cx="18732898" cy="4215128"/>
          </a:xfrm>
          <a:prstGeom prst="rect">
            <a:avLst/>
          </a:prstGeom>
          <a:noFill/>
        </p:spPr>
        <p:txBody>
          <a:bodyPr wrap="square">
            <a:spAutoFit/>
          </a:bodyPr>
          <a:lstStyle/>
          <a:p>
            <a:pPr marL="1944688" indent="-454025" algn="l">
              <a:lnSpc>
                <a:spcPct val="140000"/>
              </a:lnSpc>
              <a:spcBef>
                <a:spcPts val="1800"/>
              </a:spcBef>
            </a:pPr>
            <a:r>
              <a:rPr lang="en-US" sz="3050" spc="-35" dirty="0">
                <a:latin typeface="Barlow"/>
              </a:rPr>
              <a:t>Identify relationships among ideas, concepts, or events within the topic.</a:t>
            </a:r>
          </a:p>
          <a:p>
            <a:pPr marL="1946275" indent="-454025" algn="l">
              <a:lnSpc>
                <a:spcPct val="140000"/>
              </a:lnSpc>
              <a:spcBef>
                <a:spcPts val="1800"/>
              </a:spcBef>
              <a:buFont typeface="Arial" panose="020B0604020202020204" pitchFamily="34" charset="0"/>
              <a:buChar char="•"/>
            </a:pPr>
            <a:r>
              <a:rPr lang="en-US" sz="3050" spc="-35" dirty="0">
                <a:latin typeface="Barlow"/>
              </a:rPr>
              <a:t>Group similar concepts or ideas together to identify patterns.</a:t>
            </a:r>
          </a:p>
          <a:p>
            <a:pPr marL="1946275" indent="-454025" algn="l">
              <a:lnSpc>
                <a:spcPct val="140000"/>
              </a:lnSpc>
              <a:spcBef>
                <a:spcPts val="1800"/>
              </a:spcBef>
              <a:buFont typeface="Arial" panose="020B0604020202020204" pitchFamily="34" charset="0"/>
              <a:buChar char="•"/>
            </a:pPr>
            <a:r>
              <a:rPr lang="en-US" sz="3050" spc="-35" dirty="0">
                <a:latin typeface="Barlow"/>
              </a:rPr>
              <a:t>Explore how ideas, events, or themes influence one another.</a:t>
            </a:r>
          </a:p>
          <a:p>
            <a:pPr marL="1946275" indent="-454025" algn="l">
              <a:lnSpc>
                <a:spcPct val="140000"/>
              </a:lnSpc>
              <a:spcBef>
                <a:spcPts val="1800"/>
              </a:spcBef>
              <a:buFont typeface="Arial" panose="020B0604020202020204" pitchFamily="34" charset="0"/>
              <a:buChar char="•"/>
            </a:pPr>
            <a:r>
              <a:rPr lang="en-US" sz="3050" spc="-35" dirty="0">
                <a:latin typeface="Barlow"/>
              </a:rPr>
              <a:t>Note gaps in knowledge or unanswered questions for further exploration.</a:t>
            </a:r>
          </a:p>
          <a:p>
            <a:pPr marL="1946275" indent="-454025" algn="l">
              <a:lnSpc>
                <a:spcPct val="140000"/>
              </a:lnSpc>
              <a:spcBef>
                <a:spcPts val="1800"/>
              </a:spcBef>
              <a:buFont typeface="Arial" panose="020B0604020202020204" pitchFamily="34" charset="0"/>
              <a:buChar char="•"/>
            </a:pPr>
            <a:r>
              <a:rPr lang="en-US" sz="3050" spc="-35" dirty="0">
                <a:latin typeface="Barlow"/>
              </a:rPr>
              <a:t>Identify cause-and-effect relationships or broader implications within the topic.</a:t>
            </a:r>
          </a:p>
        </p:txBody>
      </p:sp>
      <p:sp>
        <p:nvSpPr>
          <p:cNvPr id="3" name="object 3">
            <a:extLst>
              <a:ext uri="{FF2B5EF4-FFF2-40B4-BE49-F238E27FC236}">
                <a16:creationId xmlns:a16="http://schemas.microsoft.com/office/drawing/2014/main" id="{C5E1616F-0A5A-40F3-F584-821FFC68E2CC}"/>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239CE563-2A48-85CE-7C81-18DAB19B817F}"/>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966788" algn="l"/>
              </a:tabLst>
            </a:pPr>
            <a:r>
              <a:rPr lang="en-US" sz="5600" b="1" dirty="0"/>
              <a:t>1.	Define Your Research Area</a:t>
            </a:r>
            <a:r>
              <a:rPr lang="en-US" sz="3050" i="1" spc="-35" dirty="0">
                <a:latin typeface="Barlow"/>
              </a:rPr>
              <a:t> continued</a:t>
            </a:r>
          </a:p>
        </p:txBody>
      </p:sp>
      <p:sp>
        <p:nvSpPr>
          <p:cNvPr id="5" name="object 5">
            <a:extLst>
              <a:ext uri="{FF2B5EF4-FFF2-40B4-BE49-F238E27FC236}">
                <a16:creationId xmlns:a16="http://schemas.microsoft.com/office/drawing/2014/main" id="{34C97951-7FBE-6910-C279-B574080990C1}"/>
              </a:ext>
            </a:extLst>
          </p:cNvPr>
          <p:cNvSpPr/>
          <p:nvPr/>
        </p:nvSpPr>
        <p:spPr>
          <a:xfrm>
            <a:off x="1597660" y="4049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68E53345-E4E5-59E9-0DAB-435CFDA47730}"/>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F0A1F76F-7E8F-DB59-62D3-D7EC3DF10DD4}"/>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7001AA81-3DEA-863A-655D-EF5412977049}"/>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423F362E-10CB-35C2-27B1-0E8B86DD16A4}"/>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9EBD62D6-914D-A073-48B5-7023A7391235}"/>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8</a:t>
            </a:fld>
            <a:endParaRPr spc="-25" dirty="0"/>
          </a:p>
        </p:txBody>
      </p:sp>
      <p:sp>
        <p:nvSpPr>
          <p:cNvPr id="15" name="object 15">
            <a:extLst>
              <a:ext uri="{FF2B5EF4-FFF2-40B4-BE49-F238E27FC236}">
                <a16:creationId xmlns:a16="http://schemas.microsoft.com/office/drawing/2014/main" id="{CDA16BF6-FA0A-103D-38B1-399585DA91B9}"/>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6" name="object 2">
            <a:extLst>
              <a:ext uri="{FF2B5EF4-FFF2-40B4-BE49-F238E27FC236}">
                <a16:creationId xmlns:a16="http://schemas.microsoft.com/office/drawing/2014/main" id="{E57D7E7B-0BF1-0F58-1F28-B48B26EA7C72}"/>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Tree>
    <p:extLst>
      <p:ext uri="{BB962C8B-B14F-4D97-AF65-F5344CB8AC3E}">
        <p14:creationId xmlns:p14="http://schemas.microsoft.com/office/powerpoint/2010/main" val="933171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53A27-2E83-1924-4FEE-A3203980B44A}"/>
            </a:ext>
          </a:extLst>
        </p:cNvPr>
        <p:cNvGrpSpPr/>
        <p:nvPr/>
      </p:nvGrpSpPr>
      <p:grpSpPr>
        <a:xfrm>
          <a:off x="0" y="0"/>
          <a:ext cx="0" cy="0"/>
          <a:chOff x="0" y="0"/>
          <a:chExt cx="0" cy="0"/>
        </a:xfrm>
      </p:grpSpPr>
      <p:sp>
        <p:nvSpPr>
          <p:cNvPr id="26" name="TextBox 25">
            <a:extLst>
              <a:ext uri="{FF2B5EF4-FFF2-40B4-BE49-F238E27FC236}">
                <a16:creationId xmlns:a16="http://schemas.microsoft.com/office/drawing/2014/main" id="{A3FF40CD-91D0-C2B8-23BA-1D8B9C698C2E}"/>
              </a:ext>
            </a:extLst>
          </p:cNvPr>
          <p:cNvSpPr txBox="1"/>
          <p:nvPr/>
        </p:nvSpPr>
        <p:spPr>
          <a:xfrm>
            <a:off x="615552" y="3853938"/>
            <a:ext cx="16675498" cy="5298502"/>
          </a:xfrm>
          <a:prstGeom prst="rect">
            <a:avLst/>
          </a:prstGeom>
          <a:noFill/>
        </p:spPr>
        <p:txBody>
          <a:bodyPr wrap="square">
            <a:spAutoFit/>
          </a:bodyPr>
          <a:lstStyle/>
          <a:p>
            <a:pPr marL="1944688" indent="-454025" algn="l">
              <a:lnSpc>
                <a:spcPct val="140000"/>
              </a:lnSpc>
              <a:spcBef>
                <a:spcPts val="1800"/>
              </a:spcBef>
            </a:pPr>
            <a:r>
              <a:rPr lang="en-US" sz="3050" spc="-35" dirty="0">
                <a:latin typeface="Barlow"/>
              </a:rPr>
              <a:t>Define search limits such as time periods, source types, or disciplines.</a:t>
            </a:r>
          </a:p>
          <a:p>
            <a:pPr marL="1944688" indent="-454025" algn="l">
              <a:lnSpc>
                <a:spcPct val="140000"/>
              </a:lnSpc>
              <a:spcBef>
                <a:spcPts val="1800"/>
              </a:spcBef>
              <a:buFont typeface="Arial" panose="020B0604020202020204" pitchFamily="34" charset="0"/>
              <a:buChar char="•"/>
            </a:pPr>
            <a:r>
              <a:rPr lang="en-US" sz="3050" b="1" spc="-35" dirty="0">
                <a:latin typeface="Barlow"/>
              </a:rPr>
              <a:t>Time range: </a:t>
            </a:r>
            <a:r>
              <a:rPr lang="en-US" sz="3050" spc="-35" dirty="0">
                <a:latin typeface="Barlow"/>
              </a:rPr>
              <a:t>current events → past 1–2 years; historical topics → multiple decades; technology → past 3–5 years; established theories → any time period</a:t>
            </a:r>
          </a:p>
          <a:p>
            <a:pPr marL="1944688" indent="-454025" algn="l">
              <a:lnSpc>
                <a:spcPct val="140000"/>
              </a:lnSpc>
              <a:spcBef>
                <a:spcPts val="1800"/>
              </a:spcBef>
              <a:buFont typeface="Arial" panose="020B0604020202020204" pitchFamily="34" charset="0"/>
              <a:buChar char="•"/>
            </a:pPr>
            <a:r>
              <a:rPr lang="en-US" sz="3050" b="1" spc="-35" dirty="0">
                <a:latin typeface="Barlow"/>
              </a:rPr>
              <a:t>Source types: </a:t>
            </a:r>
            <a:r>
              <a:rPr lang="en-US" sz="3050" spc="-35" dirty="0">
                <a:latin typeface="Barlow"/>
              </a:rPr>
              <a:t>academic journals, news articles, government reports, statistical reports, books or textbooks</a:t>
            </a:r>
          </a:p>
          <a:p>
            <a:pPr marL="1944688" indent="-454025" algn="l">
              <a:lnSpc>
                <a:spcPct val="140000"/>
              </a:lnSpc>
              <a:spcBef>
                <a:spcPts val="1800"/>
              </a:spcBef>
              <a:buFont typeface="Arial" panose="020B0604020202020204" pitchFamily="34" charset="0"/>
              <a:buChar char="•"/>
            </a:pPr>
            <a:r>
              <a:rPr lang="en-US" sz="3050" b="1" spc="-35" dirty="0">
                <a:latin typeface="Barlow"/>
              </a:rPr>
              <a:t>Perspective: </a:t>
            </a:r>
            <a:r>
              <a:rPr lang="en-US" sz="3050" spc="-35" dirty="0">
                <a:latin typeface="Barlow"/>
              </a:rPr>
              <a:t>geographic focus (global vs. local), academic discipline or field, cultural context or lens, industry-specific consideration</a:t>
            </a:r>
          </a:p>
        </p:txBody>
      </p:sp>
      <p:sp>
        <p:nvSpPr>
          <p:cNvPr id="3" name="object 3">
            <a:extLst>
              <a:ext uri="{FF2B5EF4-FFF2-40B4-BE49-F238E27FC236}">
                <a16:creationId xmlns:a16="http://schemas.microsoft.com/office/drawing/2014/main" id="{D4BB3431-BC85-9F05-7FC2-E317DEAE9028}"/>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84C83DEE-1D82-10DA-C7B9-539175D2CCB1}"/>
              </a:ext>
            </a:extLst>
          </p:cNvPr>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966788" algn="l"/>
              </a:tabLst>
            </a:pPr>
            <a:r>
              <a:rPr sz="5600" b="1" dirty="0"/>
              <a:t>1.	</a:t>
            </a:r>
            <a:r>
              <a:rPr lang="en-US" sz="5600" b="1" dirty="0"/>
              <a:t>Define Your Research Area</a:t>
            </a:r>
            <a:r>
              <a:rPr lang="en-US" sz="3050" i="1" spc="-35" dirty="0">
                <a:latin typeface="Barlow"/>
              </a:rPr>
              <a:t> continued</a:t>
            </a:r>
          </a:p>
        </p:txBody>
      </p:sp>
      <p:sp>
        <p:nvSpPr>
          <p:cNvPr id="5" name="object 5">
            <a:extLst>
              <a:ext uri="{FF2B5EF4-FFF2-40B4-BE49-F238E27FC236}">
                <a16:creationId xmlns:a16="http://schemas.microsoft.com/office/drawing/2014/main" id="{48AF06E3-3880-07FF-4E60-9B5D6C2D724D}"/>
              </a:ext>
            </a:extLst>
          </p:cNvPr>
          <p:cNvSpPr/>
          <p:nvPr/>
        </p:nvSpPr>
        <p:spPr>
          <a:xfrm>
            <a:off x="1597660" y="4049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74F242D9-C3A1-9487-C2D1-B61641EC00E6}"/>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F979A76A-18CB-A27F-7A88-B1543A050404}"/>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51DBE5D0-5630-D2B7-C81A-E980AC9814D9}"/>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146F083E-A056-E0E6-FF88-72E4222B4092}"/>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00795FFF-6125-E497-A74F-2AE9968B5C6B}"/>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9</a:t>
            </a:fld>
            <a:endParaRPr spc="-25" dirty="0"/>
          </a:p>
        </p:txBody>
      </p:sp>
      <p:sp>
        <p:nvSpPr>
          <p:cNvPr id="15" name="object 15">
            <a:extLst>
              <a:ext uri="{FF2B5EF4-FFF2-40B4-BE49-F238E27FC236}">
                <a16:creationId xmlns:a16="http://schemas.microsoft.com/office/drawing/2014/main" id="{31840D79-9338-170F-998C-CE42540D7A38}"/>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6" name="object 2">
            <a:extLst>
              <a:ext uri="{FF2B5EF4-FFF2-40B4-BE49-F238E27FC236}">
                <a16:creationId xmlns:a16="http://schemas.microsoft.com/office/drawing/2014/main" id="{2495FE7D-0053-B7AA-CD8E-1D64D2EEAAA4}"/>
              </a:ext>
            </a:extLst>
          </p:cNvPr>
          <p:cNvSpPr txBox="1"/>
          <p:nvPr/>
        </p:nvSpPr>
        <p:spPr>
          <a:xfrm>
            <a:off x="5784906" y="118186"/>
            <a:ext cx="8534344"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Effective Search Queries</a:t>
            </a:r>
          </a:p>
        </p:txBody>
      </p:sp>
    </p:spTree>
    <p:extLst>
      <p:ext uri="{BB962C8B-B14F-4D97-AF65-F5344CB8AC3E}">
        <p14:creationId xmlns:p14="http://schemas.microsoft.com/office/powerpoint/2010/main" val="3897638563"/>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FDF5E6"/>
      </a:lt2>
      <a:accent1>
        <a:srgbClr val="306BB4"/>
      </a:accent1>
      <a:accent2>
        <a:srgbClr val="C0504D"/>
      </a:accent2>
      <a:accent3>
        <a:srgbClr val="30B791"/>
      </a:accent3>
      <a:accent4>
        <a:srgbClr val="7B519F"/>
      </a:accent4>
      <a:accent5>
        <a:srgbClr val="E8F2FB"/>
      </a:accent5>
      <a:accent6>
        <a:srgbClr val="F7931C"/>
      </a:accent6>
      <a:hlink>
        <a:srgbClr val="306BB4"/>
      </a:hlink>
      <a:folHlink>
        <a:srgbClr val="7B519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845</TotalTime>
  <Words>1768</Words>
  <Application>Microsoft Macintosh PowerPoint</Application>
  <PresentationFormat>Custom</PresentationFormat>
  <Paragraphs>274</Paragraphs>
  <Slides>23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Apple Color Emoji</vt:lpstr>
      <vt:lpstr>Aptos</vt:lpstr>
      <vt:lpstr>Arial</vt:lpstr>
      <vt:lpstr>Barlow</vt:lpstr>
      <vt:lpstr>Barlow SemiBold</vt:lpstr>
      <vt:lpstr>Office Theme</vt:lpstr>
      <vt:lpstr>ACADEMIC TOOLKIT</vt:lpstr>
      <vt:lpstr>Interactive Table of Contents (slideshow view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Marc Hostetter</cp:lastModifiedBy>
  <cp:revision>239</cp:revision>
  <dcterms:created xsi:type="dcterms:W3CDTF">2026-02-21T00:16:22Z</dcterms:created>
  <dcterms:modified xsi:type="dcterms:W3CDTF">2026-03-05T17:29:03Z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2026-02-20T00:00:00Z</vt:filetime>
  </property>
  <property fmtid="{D5CDD505-2E9C-101B-9397-08002B2CF9AE}" pid="3" name="Creator">
    <vt:lpwstr>Adobe InDesign 21.0 (Macintosh)</vt:lpwstr>
  </property>
  <property fmtid="{D5CDD505-2E9C-101B-9397-08002B2CF9AE}" pid="4" name="LastSaved">
    <vt:filetime>2026-02-21T00:00:00Z</vt:filetime>
  </property>
  <property fmtid="{D5CDD505-2E9C-101B-9397-08002B2CF9AE}" pid="5" name="Producer">
    <vt:lpwstr>Adobe PDF Library 18.0</vt:lpwstr>
  </property>
</Properties>
</file>