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ink/ink1.xml" ContentType="application/inkml+xml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71" r:id="rId12"/>
    <p:sldId id="264" r:id="rId13"/>
    <p:sldId id="272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2"/>
    <p:restoredTop sz="94633"/>
  </p:normalViewPr>
  <p:slideViewPr>
    <p:cSldViewPr>
      <p:cViewPr varScale="1">
        <p:scale>
          <a:sx n="97" d="100"/>
          <a:sy n="97" d="100"/>
        </p:scale>
        <p:origin x="3064" y="5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1T00:25:37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0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74609" y="1421810"/>
            <a:ext cx="5154881" cy="729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2" name="Picture 1" descr="A blue and white logo&#10;&#10;AI-generated content may be incorrect.">
            <a:extLst>
              <a:ext uri="{FF2B5EF4-FFF2-40B4-BE49-F238E27FC236}">
                <a16:creationId xmlns:a16="http://schemas.microsoft.com/office/drawing/2014/main" id="{04660A16-95C9-780D-DB5A-546F2003E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0" y="92075"/>
            <a:ext cx="1359297" cy="447435"/>
          </a:xfrm>
          <a:prstGeom prst="round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47115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20104099" y="0"/>
                </a:moveTo>
                <a:lnTo>
                  <a:pt x="0" y="0"/>
                </a:lnTo>
                <a:lnTo>
                  <a:pt x="0" y="1047088"/>
                </a:lnTo>
                <a:lnTo>
                  <a:pt x="20104099" y="1047088"/>
                </a:lnTo>
                <a:lnTo>
                  <a:pt x="20104099" y="0"/>
                </a:lnTo>
                <a:close/>
              </a:path>
            </a:pathLst>
          </a:custGeom>
          <a:solidFill>
            <a:srgbClr val="30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227824" y="3122741"/>
            <a:ext cx="6720840" cy="6689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chemeClr val="tx1"/>
                </a:solidFill>
                <a:latin typeface="Barlow SemiBold"/>
                <a:cs typeface="Barlow SemiBold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8EE4507B-B4EC-FC26-A984-3BF86C74D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0" y="92075"/>
            <a:ext cx="1359297" cy="447435"/>
          </a:xfrm>
          <a:prstGeom prst="round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628650"/>
          </a:xfrm>
          <a:custGeom>
            <a:avLst/>
            <a:gdLst/>
            <a:ahLst/>
            <a:cxnLst/>
            <a:rect l="l" t="t" r="r" b="b"/>
            <a:pathLst>
              <a:path w="20104100" h="628650">
                <a:moveTo>
                  <a:pt x="20104099" y="0"/>
                </a:moveTo>
                <a:lnTo>
                  <a:pt x="0" y="0"/>
                </a:lnTo>
                <a:lnTo>
                  <a:pt x="0" y="628253"/>
                </a:lnTo>
                <a:lnTo>
                  <a:pt x="20104099" y="628253"/>
                </a:lnTo>
                <a:lnTo>
                  <a:pt x="20104099" y="0"/>
                </a:lnTo>
                <a:close/>
              </a:path>
            </a:pathLst>
          </a:custGeom>
          <a:solidFill>
            <a:srgbClr val="306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166179" y="104708"/>
            <a:ext cx="1309666" cy="4174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620" y="914935"/>
            <a:ext cx="5653405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77821" y="2440894"/>
            <a:ext cx="17355820" cy="759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5553" y="10844559"/>
            <a:ext cx="234886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192248" y="10719957"/>
            <a:ext cx="33464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Barlow"/>
                <a:cs typeface="Barlow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5.xml"/><Relationship Id="rId7" Type="http://schemas.openxmlformats.org/officeDocument/2006/relationships/slide" Target="slide14.xml"/><Relationship Id="rId17" Type="http://schemas.openxmlformats.org/officeDocument/2006/relationships/image" Target="../media/image3.jpg"/><Relationship Id="rId2" Type="http://schemas.openxmlformats.org/officeDocument/2006/relationships/slide" Target="slide7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customXml" Target="../ink/ink1.xml"/><Relationship Id="rId5" Type="http://schemas.openxmlformats.org/officeDocument/2006/relationships/slide" Target="slide16.xml"/><Relationship Id="rId15" Type="http://schemas.openxmlformats.org/officeDocument/2006/relationships/slide" Target="slide10.xml"/><Relationship Id="rId10" Type="http://schemas.openxmlformats.org/officeDocument/2006/relationships/image" Target="../media/image6.png"/><Relationship Id="rId4" Type="http://schemas.openxmlformats.org/officeDocument/2006/relationships/slide" Target="slide17.xml"/><Relationship Id="rId9" Type="http://schemas.openxmlformats.org/officeDocument/2006/relationships/image" Target="../media/image5.png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britannica.com/academic/?view=Graphic_Organizer" TargetMode="External"/><Relationship Id="rId2" Type="http://schemas.openxmlformats.org/officeDocument/2006/relationships/hyperlink" Target="https://academic.eb.com/?target=%2Flevels%2Fcollegiat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britannica.com/academic/?view=Graphic_Organizer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9450" y="3933776"/>
            <a:ext cx="1874519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Mastering Collegiate-Level Note-Taking</a:t>
            </a: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dirty="0">
                <a:solidFill>
                  <a:srgbClr val="FFFFFF"/>
                </a:solidFill>
              </a:rPr>
              <a:t>ACADEMIC</a:t>
            </a:r>
            <a:r>
              <a:rPr sz="4600" spc="-175" dirty="0">
                <a:solidFill>
                  <a:srgbClr val="FFFFFF"/>
                </a:solidFill>
              </a:rPr>
              <a:t> </a:t>
            </a:r>
            <a:r>
              <a:rPr sz="4600" spc="-10" dirty="0">
                <a:solidFill>
                  <a:srgbClr val="FFFFFF"/>
                </a:solidFill>
              </a:rPr>
              <a:t>TOOLKIT</a:t>
            </a:r>
            <a:endParaRPr sz="4600" dirty="0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3F53C91-F0CE-1F5D-B0A4-970D78A7A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4" y="8730620"/>
            <a:ext cx="4211819" cy="1386390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F0AC915-6978-96B2-4425-87154B933DC5}"/>
              </a:ext>
            </a:extLst>
          </p:cNvPr>
          <p:cNvSpPr txBox="1"/>
          <p:nvPr/>
        </p:nvSpPr>
        <p:spPr>
          <a:xfrm>
            <a:off x="450850" y="3902075"/>
            <a:ext cx="19076042" cy="460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Use clear headings and subheadings.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Include relevant diagrams or charts, or note pages in the class presentation or text, that you can refer to later for examples.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Create clear connections between related concepts.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Apply color coding for different types of information, and be consistent with the color system.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Use abbreviations so that you can take notes efficiently.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51706" y="118186"/>
            <a:ext cx="64007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553" y="2814438"/>
            <a:ext cx="12953331" cy="89255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755650" marR="2723515" indent="-743585">
              <a:lnSpc>
                <a:spcPts val="6430"/>
              </a:lnSpc>
              <a:spcBef>
                <a:spcPts val="560"/>
              </a:spcBef>
            </a:pPr>
            <a:r>
              <a:rPr sz="5600" b="1" dirty="0"/>
              <a:t>4. </a:t>
            </a:r>
            <a:r>
              <a:rPr lang="en-US" sz="5600" b="1" dirty="0"/>
              <a:t>Organization of Information</a:t>
            </a:r>
            <a:endParaRPr sz="5600" b="1" dirty="0"/>
          </a:p>
        </p:txBody>
      </p:sp>
      <p:sp>
        <p:nvSpPr>
          <p:cNvPr id="5" name="object 5"/>
          <p:cNvSpPr/>
          <p:nvPr/>
        </p:nvSpPr>
        <p:spPr>
          <a:xfrm>
            <a:off x="1398851" y="40544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8851" y="48926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851" y="63404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8851" y="79406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7" name="object 17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B6FAF288-38CA-5146-A3F9-AFE278A71200}"/>
              </a:ext>
            </a:extLst>
          </p:cNvPr>
          <p:cNvSpPr/>
          <p:nvPr/>
        </p:nvSpPr>
        <p:spPr>
          <a:xfrm>
            <a:off x="1398851" y="71405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62FB1-6181-EEEE-7F64-5D725B0B8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F34B46-8ACA-6013-0706-12E6A8244F4B}"/>
              </a:ext>
            </a:extLst>
          </p:cNvPr>
          <p:cNvSpPr txBox="1"/>
          <p:nvPr/>
        </p:nvSpPr>
        <p:spPr>
          <a:xfrm>
            <a:off x="6851706" y="118186"/>
            <a:ext cx="64007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53BE3D5-44FC-F0CB-A6C0-6825BA152868}"/>
              </a:ext>
            </a:extLst>
          </p:cNvPr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FC5F634-AF14-B928-1D57-972E8EFEAC75}"/>
              </a:ext>
            </a:extLst>
          </p:cNvPr>
          <p:cNvSpPr txBox="1"/>
          <p:nvPr/>
        </p:nvSpPr>
        <p:spPr>
          <a:xfrm>
            <a:off x="615553" y="2814438"/>
            <a:ext cx="16827897" cy="89255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755650" marR="2723515" indent="-743585">
              <a:lnSpc>
                <a:spcPts val="6430"/>
              </a:lnSpc>
              <a:spcBef>
                <a:spcPts val="560"/>
              </a:spcBef>
            </a:pPr>
            <a:r>
              <a:rPr sz="5600" b="1" dirty="0"/>
              <a:t>4. </a:t>
            </a:r>
            <a:r>
              <a:rPr lang="en-US" sz="5600" b="1" dirty="0"/>
              <a:t>Organization of Information</a:t>
            </a:r>
            <a:r>
              <a:rPr lang="en-US" sz="3050" i="1" spc="-35" dirty="0">
                <a:latin typeface="Barlow"/>
              </a:rPr>
              <a:t> continued</a:t>
            </a:r>
            <a:endParaRPr sz="3050" i="1" spc="-35" dirty="0">
              <a:latin typeface="Barlow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5B4D694-D93E-406A-3865-E1416A08DDEF}"/>
              </a:ext>
            </a:extLst>
          </p:cNvPr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16B050F8-7A56-F819-015E-1C563DBEBBFB}"/>
              </a:ext>
            </a:extLst>
          </p:cNvPr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D6CA8CF-E0DF-F580-7C2A-44CBD8504B2F}"/>
                </a:ext>
              </a:extLst>
            </p:cNvPr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59CC8A5-6BAF-6E2B-95C3-FFF1653427F5}"/>
                </a:ext>
              </a:extLst>
            </p:cNvPr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79BE8EC3-1652-6B80-C6E8-C377161AB5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E4E4254-6EF6-9E5B-52F6-7850BD23A1E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0D920E4-D2B2-73C8-5621-386A9936C2A2}"/>
              </a:ext>
            </a:extLst>
          </p:cNvPr>
          <p:cNvSpPr/>
          <p:nvPr/>
        </p:nvSpPr>
        <p:spPr>
          <a:xfrm>
            <a:off x="1451216" y="3989212"/>
            <a:ext cx="15763633" cy="4332463"/>
          </a:xfrm>
          <a:prstGeom prst="roundRect">
            <a:avLst>
              <a:gd name="adj" fmla="val 4192"/>
            </a:avLst>
          </a:prstGeom>
          <a:solidFill>
            <a:schemeClr val="bg2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AA700-113D-622B-74F7-A44494D6555A}"/>
              </a:ext>
            </a:extLst>
          </p:cNvPr>
          <p:cNvSpPr txBox="1"/>
          <p:nvPr/>
        </p:nvSpPr>
        <p:spPr>
          <a:xfrm>
            <a:off x="1679816" y="4082422"/>
            <a:ext cx="7376030" cy="3948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None/>
            </a:pPr>
            <a:r>
              <a:rPr lang="en-US" sz="3050" b="1" spc="-40" dirty="0">
                <a:latin typeface="Barlow"/>
              </a:rPr>
              <a:t>Example: Color Coding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spc="-40" dirty="0">
                <a:latin typeface="Barlow"/>
              </a:rPr>
              <a:t>Red: crucial information/warnings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spc="-40" dirty="0">
                <a:latin typeface="Barlow"/>
              </a:rPr>
              <a:t>Blue: definitions/key terms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spc="-40" dirty="0">
                <a:latin typeface="Barlow"/>
              </a:rPr>
              <a:t>Green: examples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spc="-40" dirty="0">
                <a:latin typeface="Barlow"/>
              </a:rPr>
              <a:t>Purple: formulas/equations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spc="-40" dirty="0">
                <a:latin typeface="Barlow"/>
              </a:rPr>
              <a:t>Orange: dates/historical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005B9-CF87-C56F-E24A-CF53C6FE4D03}"/>
              </a:ext>
            </a:extLst>
          </p:cNvPr>
          <p:cNvSpPr txBox="1"/>
          <p:nvPr/>
        </p:nvSpPr>
        <p:spPr>
          <a:xfrm>
            <a:off x="9219566" y="4730256"/>
            <a:ext cx="7235198" cy="329179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w/ = with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w/o = without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e.g. = for example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i.e. = that is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vs. = versus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→ = leads to/causes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∴ = therefore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≈ = approximately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>
                <a:latin typeface="Barlow"/>
              </a:rPr>
              <a:t>def = definition</a:t>
            </a:r>
          </a:p>
          <a:p>
            <a:pPr algn="l">
              <a:lnSpc>
                <a:spcPct val="140000"/>
              </a:lnSpc>
            </a:pPr>
            <a:r>
              <a:rPr lang="en-US" sz="3050" spc="-40" dirty="0" err="1">
                <a:latin typeface="Barlow"/>
              </a:rPr>
              <a:t>esp</a:t>
            </a:r>
            <a:r>
              <a:rPr lang="en-US" sz="3050" spc="-40" dirty="0">
                <a:latin typeface="Barlow"/>
              </a:rPr>
              <a:t> = especially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46025-FE6A-7CCF-C53C-4143CC4D07F6}"/>
              </a:ext>
            </a:extLst>
          </p:cNvPr>
          <p:cNvCxnSpPr>
            <a:cxnSpLocks/>
          </p:cNvCxnSpPr>
          <p:nvPr/>
        </p:nvCxnSpPr>
        <p:spPr>
          <a:xfrm>
            <a:off x="12419966" y="5035056"/>
            <a:ext cx="0" cy="2895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8C78BE-CED6-D9BE-7918-B62AFA506C1A}"/>
              </a:ext>
            </a:extLst>
          </p:cNvPr>
          <p:cNvSpPr txBox="1"/>
          <p:nvPr/>
        </p:nvSpPr>
        <p:spPr>
          <a:xfrm>
            <a:off x="9219566" y="3846389"/>
            <a:ext cx="10052684" cy="87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050" b="1" spc="-40" dirty="0">
                <a:latin typeface="Barlow"/>
              </a:rPr>
              <a:t>Example: Abbreviations</a:t>
            </a:r>
          </a:p>
        </p:txBody>
      </p:sp>
    </p:spTree>
    <p:extLst>
      <p:ext uri="{BB962C8B-B14F-4D97-AF65-F5344CB8AC3E}">
        <p14:creationId xmlns:p14="http://schemas.microsoft.com/office/powerpoint/2010/main" val="238998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619E858-7B5A-6826-1004-E4A83CE08C49}"/>
              </a:ext>
            </a:extLst>
          </p:cNvPr>
          <p:cNvSpPr txBox="1"/>
          <p:nvPr/>
        </p:nvSpPr>
        <p:spPr>
          <a:xfrm>
            <a:off x="523799" y="4525039"/>
            <a:ext cx="7547052" cy="489935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Read through notes completely.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Highlight unclear points.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Add missing information.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Create summary points.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Write test-style questions.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dirty="0">
                <a:latin typeface="Barlow"/>
              </a:rPr>
              <a:t>Link to or reference textbook pages to refer back to or that include useful examples.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5552" y="1187034"/>
            <a:ext cx="18860291" cy="33481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</a:pP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3450" dirty="0">
              <a:latin typeface="Barlow"/>
              <a:cs typeface="Barlow"/>
            </a:endParaRPr>
          </a:p>
          <a:p>
            <a:pPr marL="756285" indent="-743585">
              <a:buFontTx/>
              <a:buAutoNum type="arabicPeriod" startAt="5"/>
              <a:tabLst>
                <a:tab pos="756285" algn="l"/>
              </a:tabLst>
            </a:pPr>
            <a:r>
              <a:rPr lang="en-US" sz="5600" b="1" spc="-20" dirty="0">
                <a:latin typeface="Barlow"/>
                <a:cs typeface="Barlow"/>
              </a:rPr>
              <a:t>Post-lecture Review and Enhancement</a:t>
            </a:r>
            <a:endParaRPr sz="3050" i="1" spc="-35" dirty="0">
              <a:latin typeface="Barlow"/>
            </a:endParaRPr>
          </a:p>
          <a:p>
            <a:pPr marL="1394460" marR="5080" indent="-10795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25" dirty="0">
                <a:latin typeface="Barlow"/>
              </a:rPr>
              <a:t>Review notes within 24 hours. Consider using a review checklist that supports the key areas to review: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51706" y="118186"/>
            <a:ext cx="64007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8" name="object 8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3EE0DA28-9BE9-B4A4-154F-DA5FF0327162}"/>
              </a:ext>
            </a:extLst>
          </p:cNvPr>
          <p:cNvSpPr/>
          <p:nvPr/>
        </p:nvSpPr>
        <p:spPr>
          <a:xfrm>
            <a:off x="1408334" y="4027199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B15E1-8D9E-9B48-E312-EFCDF8167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36C9F89-5664-3663-4128-FAEEA3F79186}"/>
              </a:ext>
            </a:extLst>
          </p:cNvPr>
          <p:cNvSpPr txBox="1"/>
          <p:nvPr/>
        </p:nvSpPr>
        <p:spPr>
          <a:xfrm>
            <a:off x="506522" y="3866262"/>
            <a:ext cx="16383000" cy="367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4460" marR="5080" indent="-10795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25" dirty="0">
                <a:latin typeface="Barlow"/>
              </a:rPr>
              <a:t>Implement a regular review process to facilitate long-term retention: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Plan periodic review sessions.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Combine notes from all sources.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Create study guides.</a:t>
            </a:r>
            <a:endParaRPr lang="en-US" sz="3050" spc="-25" dirty="0">
              <a:latin typeface="Barlow"/>
            </a:endParaRP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Practice recalling information.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Update summary sections.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4E7D689-E36A-B728-0993-7BBA41EB8BB3}"/>
              </a:ext>
            </a:extLst>
          </p:cNvPr>
          <p:cNvSpPr txBox="1"/>
          <p:nvPr/>
        </p:nvSpPr>
        <p:spPr>
          <a:xfrm>
            <a:off x="615552" y="1187034"/>
            <a:ext cx="18860291" cy="25814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</a:pP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3450" dirty="0">
              <a:latin typeface="Barlow"/>
              <a:cs typeface="Barlow"/>
            </a:endParaRPr>
          </a:p>
          <a:p>
            <a:pPr marL="756285" indent="-743585">
              <a:lnSpc>
                <a:spcPct val="100000"/>
              </a:lnSpc>
              <a:buAutoNum type="arabicPeriod" startAt="5"/>
              <a:tabLst>
                <a:tab pos="756285" algn="l"/>
              </a:tabLst>
            </a:pPr>
            <a:r>
              <a:rPr lang="en-US" sz="5600" b="1" spc="-20" dirty="0">
                <a:latin typeface="Barlow"/>
                <a:cs typeface="Barlow"/>
              </a:rPr>
              <a:t>Post-lecture Review and Enhancement</a:t>
            </a:r>
            <a:r>
              <a:rPr lang="en-US" sz="3050" i="1" spc="-35" dirty="0">
                <a:latin typeface="Barlow"/>
              </a:rPr>
              <a:t> continued</a:t>
            </a:r>
            <a:endParaRPr sz="3050" i="1" spc="-35" dirty="0">
              <a:latin typeface="Barlow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0BBC70B-1BA5-4E83-D412-28693FC68916}"/>
              </a:ext>
            </a:extLst>
          </p:cNvPr>
          <p:cNvSpPr txBox="1"/>
          <p:nvPr/>
        </p:nvSpPr>
        <p:spPr>
          <a:xfrm>
            <a:off x="6851706" y="118186"/>
            <a:ext cx="64007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E50B0E-C58F-FD7A-A274-A78250686860}"/>
              </a:ext>
            </a:extLst>
          </p:cNvPr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6F3B2D89-3E45-5870-9499-735B9CE7D89A}"/>
              </a:ext>
            </a:extLst>
          </p:cNvPr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16B4FD7-9DA9-D90A-AB23-56B8F7012E53}"/>
                </a:ext>
              </a:extLst>
            </p:cNvPr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B14706C-1348-E269-5AE0-76A8753B1A7A}"/>
                </a:ext>
              </a:extLst>
            </p:cNvPr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CD1385A6-6A67-95B9-3E25-59FF353A6B9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8E20E80-55A3-C80A-17D1-E387E5A4298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8D64B37-26AD-377A-DBD7-A32E442373C4}"/>
              </a:ext>
            </a:extLst>
          </p:cNvPr>
          <p:cNvSpPr/>
          <p:nvPr/>
        </p:nvSpPr>
        <p:spPr>
          <a:xfrm>
            <a:off x="1408334" y="4027199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94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15553" y="1187034"/>
            <a:ext cx="13884910" cy="72417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</a:pPr>
            <a:endParaRPr sz="3450" dirty="0">
              <a:latin typeface="Barlow"/>
              <a:cs typeface="Barlow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345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</a:pPr>
            <a:r>
              <a:rPr sz="5600" b="1" dirty="0">
                <a:latin typeface="Barlow"/>
                <a:cs typeface="Barlow"/>
              </a:rPr>
              <a:t>6.</a:t>
            </a:r>
            <a:r>
              <a:rPr sz="5600" b="1" spc="180" dirty="0">
                <a:latin typeface="Barlow"/>
                <a:cs typeface="Barlow"/>
              </a:rPr>
              <a:t> </a:t>
            </a:r>
            <a:r>
              <a:rPr lang="en-US" sz="5600" b="1" dirty="0">
                <a:latin typeface="Barlow"/>
                <a:cs typeface="Barlow"/>
              </a:rPr>
              <a:t>Implementation of Technology</a:t>
            </a:r>
            <a:endParaRPr sz="5600" dirty="0">
              <a:latin typeface="Barlow"/>
              <a:cs typeface="Barlow"/>
            </a:endParaRPr>
          </a:p>
          <a:p>
            <a:pPr marL="1384300" marR="5080" algn="l">
              <a:lnSpc>
                <a:spcPts val="6600"/>
              </a:lnSpc>
              <a:spcBef>
                <a:spcPts val="195"/>
              </a:spcBef>
              <a:buNone/>
            </a:pPr>
            <a:r>
              <a:rPr lang="en-US" sz="3050" spc="-10" dirty="0">
                <a:latin typeface="Barlow"/>
              </a:rPr>
              <a:t>Choose appropriate digital tools that you are</a:t>
            </a:r>
          </a:p>
          <a:p>
            <a:pPr marL="1384300" marR="5080" algn="l">
              <a:spcBef>
                <a:spcPts val="195"/>
              </a:spcBef>
              <a:buNone/>
            </a:pPr>
            <a:r>
              <a:rPr lang="en-US" sz="3050" spc="-10" dirty="0">
                <a:latin typeface="Barlow"/>
              </a:rPr>
              <a:t>knowledgeable about and comfortable using.</a:t>
            </a:r>
          </a:p>
          <a:p>
            <a:pPr marL="1384300" marR="5080" algn="l">
              <a:lnSpc>
                <a:spcPts val="6600"/>
              </a:lnSpc>
              <a:spcBef>
                <a:spcPts val="195"/>
              </a:spcBef>
              <a:buNone/>
            </a:pPr>
            <a:r>
              <a:rPr lang="en-US" sz="3050" spc="-10" dirty="0">
                <a:latin typeface="Barlow"/>
              </a:rPr>
              <a:t>Use cloud storage for accessibility.</a:t>
            </a:r>
          </a:p>
          <a:p>
            <a:pPr marL="1384300" marR="5080" algn="l">
              <a:lnSpc>
                <a:spcPts val="6600"/>
              </a:lnSpc>
              <a:spcBef>
                <a:spcPts val="195"/>
              </a:spcBef>
              <a:buNone/>
            </a:pPr>
            <a:r>
              <a:rPr lang="en-US" sz="3050" spc="-10" dirty="0">
                <a:latin typeface="Barlow"/>
              </a:rPr>
              <a:t>Integrate multimedia elements.</a:t>
            </a:r>
          </a:p>
          <a:p>
            <a:pPr marL="1384300" marR="5080" algn="l">
              <a:lnSpc>
                <a:spcPts val="6600"/>
              </a:lnSpc>
              <a:spcBef>
                <a:spcPts val="195"/>
              </a:spcBef>
              <a:buNone/>
            </a:pPr>
            <a:r>
              <a:rPr lang="en-US" sz="3050" spc="-10" dirty="0">
                <a:latin typeface="Barlow"/>
              </a:rPr>
              <a:t>Maintain a consistent organizational system that</a:t>
            </a:r>
          </a:p>
          <a:p>
            <a:pPr marL="1384300" marR="5080" algn="l">
              <a:spcBef>
                <a:spcPts val="195"/>
              </a:spcBef>
            </a:pPr>
            <a:r>
              <a:rPr lang="en-US" sz="3050" spc="-10" dirty="0">
                <a:latin typeface="Barlow"/>
              </a:rPr>
              <a:t>works for you.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775506" y="118186"/>
            <a:ext cx="65531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8804" y="39782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8804" y="53447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8804" y="62210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9" name="object 9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3A337495-B444-34B7-B0B8-01FC0D0A6E9E}"/>
              </a:ext>
            </a:extLst>
          </p:cNvPr>
          <p:cNvSpPr/>
          <p:nvPr/>
        </p:nvSpPr>
        <p:spPr>
          <a:xfrm>
            <a:off x="1418804" y="70973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5E8586-9D4D-6F53-EEF6-18BC033B3A73}"/>
              </a:ext>
            </a:extLst>
          </p:cNvPr>
          <p:cNvSpPr/>
          <p:nvPr/>
        </p:nvSpPr>
        <p:spPr>
          <a:xfrm>
            <a:off x="11423649" y="2454275"/>
            <a:ext cx="7924801" cy="2971800"/>
          </a:xfrm>
          <a:prstGeom prst="roundRect">
            <a:avLst>
              <a:gd name="adj" fmla="val 6413"/>
            </a:avLst>
          </a:prstGeom>
          <a:solidFill>
            <a:schemeClr val="bg2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CFBA0-89C3-16F2-386A-676C2D310498}"/>
              </a:ext>
            </a:extLst>
          </p:cNvPr>
          <p:cNvSpPr txBox="1"/>
          <p:nvPr/>
        </p:nvSpPr>
        <p:spPr>
          <a:xfrm>
            <a:off x="11728450" y="2682875"/>
            <a:ext cx="7543800" cy="244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50" b="1" dirty="0">
                <a:latin typeface="Barlow"/>
              </a:rPr>
              <a:t>Example: File-Naming Conventions</a:t>
            </a:r>
          </a:p>
          <a:p>
            <a:pPr algn="l">
              <a:lnSpc>
                <a:spcPct val="140000"/>
              </a:lnSpc>
            </a:pPr>
            <a:r>
              <a:rPr lang="en-US" sz="3050" dirty="0">
                <a:latin typeface="Barlow"/>
              </a:rPr>
              <a:t>Date based: 20240915_Physics_Momentum</a:t>
            </a:r>
          </a:p>
          <a:p>
            <a:pPr algn="l">
              <a:lnSpc>
                <a:spcPct val="140000"/>
              </a:lnSpc>
            </a:pPr>
            <a:r>
              <a:rPr lang="en-US" sz="3050" dirty="0">
                <a:latin typeface="Barlow"/>
              </a:rPr>
              <a:t>Sequential: BIO301_W3_Lecture_Mitosis</a:t>
            </a:r>
          </a:p>
          <a:p>
            <a:pPr algn="l">
              <a:lnSpc>
                <a:spcPct val="140000"/>
              </a:lnSpc>
            </a:pPr>
            <a:r>
              <a:rPr lang="en-US" sz="3050" dirty="0">
                <a:latin typeface="Barlow"/>
              </a:rPr>
              <a:t>Topic based: CHEM_Ch4_Bonding_Notes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41E5F46-D2C3-8764-A94A-E855923E051E}"/>
              </a:ext>
            </a:extLst>
          </p:cNvPr>
          <p:cNvSpPr/>
          <p:nvPr/>
        </p:nvSpPr>
        <p:spPr>
          <a:xfrm>
            <a:off x="11423648" y="5730875"/>
            <a:ext cx="7924802" cy="3603317"/>
          </a:xfrm>
          <a:prstGeom prst="roundRect">
            <a:avLst>
              <a:gd name="adj" fmla="val 5099"/>
            </a:avLst>
          </a:prstGeom>
          <a:solidFill>
            <a:schemeClr val="accent5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7BEB85-FA6C-F34F-B769-31F8984175F3}"/>
              </a:ext>
            </a:extLst>
          </p:cNvPr>
          <p:cNvSpPr txBox="1"/>
          <p:nvPr/>
        </p:nvSpPr>
        <p:spPr>
          <a:xfrm>
            <a:off x="11880850" y="5807075"/>
            <a:ext cx="7239000" cy="3291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  <a:buNone/>
            </a:pPr>
            <a:r>
              <a:rPr lang="en-US" sz="3050" b="1" spc="-20" dirty="0">
                <a:latin typeface="Barlow"/>
              </a:rPr>
              <a:t>Note: </a:t>
            </a:r>
            <a:r>
              <a:rPr lang="en-US" sz="3050" i="1" spc="-20" dirty="0">
                <a:latin typeface="Barlow"/>
              </a:rPr>
              <a:t>Consistency in your system is more important than the specific system you choose. Pick an organization method that matches your thinking style, and maintain it throughout the semester.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306" y="118186"/>
            <a:ext cx="59435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2508251" y="2349990"/>
            <a:ext cx="16625390" cy="5469126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algn="l">
              <a:lnSpc>
                <a:spcPct val="150000"/>
              </a:lnSpc>
              <a:buNone/>
            </a:pPr>
            <a:r>
              <a:rPr lang="en-US" dirty="0"/>
              <a:t>Develop a consistent note-taking system.</a:t>
            </a:r>
          </a:p>
          <a:p>
            <a:pPr marL="12700" algn="l">
              <a:lnSpc>
                <a:spcPct val="250000"/>
              </a:lnSpc>
              <a:buNone/>
            </a:pPr>
            <a:r>
              <a:rPr lang="en-US" dirty="0"/>
              <a:t>Focus on understanding, not just recording.</a:t>
            </a:r>
          </a:p>
          <a:p>
            <a:pPr marL="12700" algn="l">
              <a:lnSpc>
                <a:spcPct val="250000"/>
              </a:lnSpc>
              <a:buNone/>
            </a:pPr>
            <a:r>
              <a:rPr lang="en-US" dirty="0"/>
              <a:t>Create clear visual hierarchies.</a:t>
            </a:r>
          </a:p>
          <a:p>
            <a:pPr marL="12700" algn="l">
              <a:lnSpc>
                <a:spcPct val="250000"/>
              </a:lnSpc>
              <a:buNone/>
            </a:pPr>
            <a:r>
              <a:rPr lang="en-US" dirty="0"/>
              <a:t>Review and revise regularly.</a:t>
            </a:r>
          </a:p>
          <a:p>
            <a:pPr marL="12700" algn="l">
              <a:lnSpc>
                <a:spcPct val="250000"/>
              </a:lnSpc>
              <a:buNone/>
            </a:pPr>
            <a:r>
              <a:rPr lang="en-US" dirty="0"/>
              <a:t>Practice active recall during review.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pic>
        <p:nvPicPr>
          <p:cNvPr id="11" name="Picture 10" descr="A light bulb with a wire wrapped around it&#10;&#10;AI-generated content may be incorrect.">
            <a:extLst>
              <a:ext uri="{FF2B5EF4-FFF2-40B4-BE49-F238E27FC236}">
                <a16:creationId xmlns:a16="http://schemas.microsoft.com/office/drawing/2014/main" id="{6715132C-4BE7-0376-9FC6-C8FEAE08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" y="970670"/>
            <a:ext cx="1052080" cy="1052080"/>
          </a:xfrm>
          <a:prstGeom prst="rect">
            <a:avLst/>
          </a:prstGeom>
        </p:spPr>
      </p:pic>
      <p:sp>
        <p:nvSpPr>
          <p:cNvPr id="12" name="object 6" descr="$PPTXTitle">
            <a:extLst>
              <a:ext uri="{FF2B5EF4-FFF2-40B4-BE49-F238E27FC236}">
                <a16:creationId xmlns:a16="http://schemas.microsoft.com/office/drawing/2014/main" id="{698DD911-5E8E-4C87-FCC8-7E6032653FFF}"/>
              </a:ext>
            </a:extLst>
          </p:cNvPr>
          <p:cNvSpPr txBox="1">
            <a:spLocks/>
          </p:cNvSpPr>
          <p:nvPr/>
        </p:nvSpPr>
        <p:spPr>
          <a:xfrm>
            <a:off x="1789985" y="1224095"/>
            <a:ext cx="565340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Barlow"/>
                <a:ea typeface="+mj-ea"/>
                <a:cs typeface="Barlow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/>
              <a:t>Tips</a:t>
            </a:r>
            <a:r>
              <a:rPr lang="en-US" spc="-45"/>
              <a:t> </a:t>
            </a:r>
            <a:r>
              <a:rPr lang="en-US"/>
              <a:t>and</a:t>
            </a:r>
            <a:r>
              <a:rPr lang="en-US" spc="-15"/>
              <a:t> </a:t>
            </a:r>
            <a:r>
              <a:rPr lang="en-US"/>
              <a:t>Best</a:t>
            </a:r>
            <a:r>
              <a:rPr lang="en-US" spc="-10"/>
              <a:t> Practices</a:t>
            </a:r>
            <a:endParaRPr lang="en-US" dirty="0">
              <a:latin typeface="Apple Color Emoji"/>
              <a:cs typeface="Apple Color Emoji"/>
            </a:endParaRPr>
          </a:p>
        </p:txBody>
      </p:sp>
      <p:pic>
        <p:nvPicPr>
          <p:cNvPr id="20" name="Picture 19" descr="A green check mark in a square&#10;&#10;AI-generated content may be incorrect.">
            <a:extLst>
              <a:ext uri="{FF2B5EF4-FFF2-40B4-BE49-F238E27FC236}">
                <a16:creationId xmlns:a16="http://schemas.microsoft.com/office/drawing/2014/main" id="{9277E0F5-21FA-605C-3409-407CD7C3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0" y="2731845"/>
            <a:ext cx="564959" cy="560630"/>
          </a:xfrm>
          <a:prstGeom prst="rect">
            <a:avLst/>
          </a:prstGeom>
        </p:spPr>
      </p:pic>
      <p:pic>
        <p:nvPicPr>
          <p:cNvPr id="21" name="Picture 20" descr="A green check mark in a square&#10;&#10;AI-generated content may be incorrect.">
            <a:extLst>
              <a:ext uri="{FF2B5EF4-FFF2-40B4-BE49-F238E27FC236}">
                <a16:creationId xmlns:a16="http://schemas.microsoft.com/office/drawing/2014/main" id="{E05DE401-01CB-A2A9-1B02-294FA36B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0" y="3855795"/>
            <a:ext cx="564959" cy="560630"/>
          </a:xfrm>
          <a:prstGeom prst="rect">
            <a:avLst/>
          </a:prstGeom>
        </p:spPr>
      </p:pic>
      <p:pic>
        <p:nvPicPr>
          <p:cNvPr id="22" name="Picture 21" descr="A green check mark in a square&#10;&#10;AI-generated content may be incorrect.">
            <a:extLst>
              <a:ext uri="{FF2B5EF4-FFF2-40B4-BE49-F238E27FC236}">
                <a16:creationId xmlns:a16="http://schemas.microsoft.com/office/drawing/2014/main" id="{A46B3D2C-FF96-DD42-F7CF-C8DB53459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0" y="4979745"/>
            <a:ext cx="564959" cy="560630"/>
          </a:xfrm>
          <a:prstGeom prst="rect">
            <a:avLst/>
          </a:prstGeom>
        </p:spPr>
      </p:pic>
      <p:pic>
        <p:nvPicPr>
          <p:cNvPr id="23" name="Picture 22" descr="A green check mark in a square&#10;&#10;AI-generated content may be incorrect.">
            <a:extLst>
              <a:ext uri="{FF2B5EF4-FFF2-40B4-BE49-F238E27FC236}">
                <a16:creationId xmlns:a16="http://schemas.microsoft.com/office/drawing/2014/main" id="{4BC36C55-F845-158B-3BB2-D642126F4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0" y="6103695"/>
            <a:ext cx="564959" cy="560630"/>
          </a:xfrm>
          <a:prstGeom prst="rect">
            <a:avLst/>
          </a:prstGeom>
        </p:spPr>
      </p:pic>
      <p:pic>
        <p:nvPicPr>
          <p:cNvPr id="24" name="Picture 23" descr="A green check mark in a square&#10;&#10;AI-generated content may be incorrect.">
            <a:extLst>
              <a:ext uri="{FF2B5EF4-FFF2-40B4-BE49-F238E27FC236}">
                <a16:creationId xmlns:a16="http://schemas.microsoft.com/office/drawing/2014/main" id="{8C21E73A-8457-9B90-A023-CF53FDFB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20" y="7227645"/>
            <a:ext cx="564959" cy="5606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7906" y="118186"/>
            <a:ext cx="62483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8250" y="1920875"/>
            <a:ext cx="16213276" cy="4980210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marL="12700" algn="l" fontAlgn="t">
              <a:lnSpc>
                <a:spcPct val="200000"/>
              </a:lnSpc>
              <a:buNone/>
            </a:pPr>
            <a:r>
              <a:rPr lang="en-US" sz="3050" spc="-30" dirty="0">
                <a:latin typeface="Barlow"/>
              </a:rPr>
              <a:t>Trying to record everything verbatim</a:t>
            </a:r>
          </a:p>
          <a:p>
            <a:pPr marL="12700" algn="l" fontAlgn="t">
              <a:lnSpc>
                <a:spcPct val="200000"/>
              </a:lnSpc>
              <a:buNone/>
            </a:pPr>
            <a:r>
              <a:rPr lang="en-US" sz="3050" spc="-30" dirty="0">
                <a:latin typeface="Barlow"/>
              </a:rPr>
              <a:t>Using inconsistent formatting</a:t>
            </a:r>
          </a:p>
          <a:p>
            <a:pPr marL="12700" algn="l" fontAlgn="t">
              <a:lnSpc>
                <a:spcPct val="200000"/>
              </a:lnSpc>
              <a:buNone/>
            </a:pPr>
            <a:r>
              <a:rPr lang="en-US" sz="3050" spc="-30" dirty="0">
                <a:latin typeface="Barlow"/>
              </a:rPr>
              <a:t>Neglecting regular review</a:t>
            </a:r>
          </a:p>
          <a:p>
            <a:pPr marL="12700" algn="l" fontAlgn="t">
              <a:lnSpc>
                <a:spcPct val="200000"/>
              </a:lnSpc>
              <a:buNone/>
            </a:pPr>
            <a:r>
              <a:rPr lang="en-US" sz="3050" spc="-30" dirty="0">
                <a:latin typeface="Barlow"/>
              </a:rPr>
              <a:t>Relying excessively on technology</a:t>
            </a:r>
          </a:p>
          <a:p>
            <a:pPr marL="12700" algn="l" fontAlgn="t">
              <a:lnSpc>
                <a:spcPct val="200000"/>
              </a:lnSpc>
              <a:buNone/>
            </a:pPr>
            <a:r>
              <a:rPr lang="en-US" sz="3050" spc="-30" dirty="0">
                <a:latin typeface="Barlow"/>
              </a:rPr>
              <a:t>Missing key concepts while recording details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pic>
        <p:nvPicPr>
          <p:cNvPr id="11" name="Picture 10" descr="A red exclamation mark on a white background&#10;&#10;AI-generated content may be incorrect.">
            <a:extLst>
              <a:ext uri="{FF2B5EF4-FFF2-40B4-BE49-F238E27FC236}">
                <a16:creationId xmlns:a16="http://schemas.microsoft.com/office/drawing/2014/main" id="{C5634C79-2A64-D334-1BC7-707118765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3" y="970670"/>
            <a:ext cx="1052080" cy="1052080"/>
          </a:xfrm>
          <a:prstGeom prst="rect">
            <a:avLst/>
          </a:prstGeom>
        </p:spPr>
      </p:pic>
      <p:sp>
        <p:nvSpPr>
          <p:cNvPr id="13" name="object 6" descr="$PPTXTitle">
            <a:extLst>
              <a:ext uri="{FF2B5EF4-FFF2-40B4-BE49-F238E27FC236}">
                <a16:creationId xmlns:a16="http://schemas.microsoft.com/office/drawing/2014/main" id="{924F55BB-14D4-FAD8-1B49-6EAFEC1367F0}"/>
              </a:ext>
            </a:extLst>
          </p:cNvPr>
          <p:cNvSpPr txBox="1">
            <a:spLocks/>
          </p:cNvSpPr>
          <p:nvPr/>
        </p:nvSpPr>
        <p:spPr>
          <a:xfrm>
            <a:off x="1789985" y="1224095"/>
            <a:ext cx="565340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Barlow"/>
                <a:ea typeface="+mj-ea"/>
                <a:cs typeface="Barlow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Common Pitfalls</a:t>
            </a:r>
            <a:endParaRPr lang="en-US" dirty="0">
              <a:latin typeface="Apple Color Emoji"/>
              <a:cs typeface="Apple Color Emoji"/>
            </a:endParaRPr>
          </a:p>
        </p:txBody>
      </p:sp>
      <p:pic>
        <p:nvPicPr>
          <p:cNvPr id="15" name="Picture 14" descr="A close-up of a cross&#10;&#10;AI-generated content may be incorrect.">
            <a:extLst>
              <a:ext uri="{FF2B5EF4-FFF2-40B4-BE49-F238E27FC236}">
                <a16:creationId xmlns:a16="http://schemas.microsoft.com/office/drawing/2014/main" id="{12BCD3B5-5455-C622-9C13-051A2202F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2" y="2695169"/>
            <a:ext cx="457299" cy="444906"/>
          </a:xfrm>
          <a:prstGeom prst="rect">
            <a:avLst/>
          </a:prstGeom>
        </p:spPr>
      </p:pic>
      <p:pic>
        <p:nvPicPr>
          <p:cNvPr id="17" name="Picture 16" descr="A close-up of a cross&#10;&#10;AI-generated content may be incorrect.">
            <a:extLst>
              <a:ext uri="{FF2B5EF4-FFF2-40B4-BE49-F238E27FC236}">
                <a16:creationId xmlns:a16="http://schemas.microsoft.com/office/drawing/2014/main" id="{9971F43E-84DC-BD3C-045C-0596789BC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2" y="3625546"/>
            <a:ext cx="457299" cy="444906"/>
          </a:xfrm>
          <a:prstGeom prst="rect">
            <a:avLst/>
          </a:prstGeom>
        </p:spPr>
      </p:pic>
      <p:pic>
        <p:nvPicPr>
          <p:cNvPr id="18" name="Picture 17" descr="A close-up of a cross&#10;&#10;AI-generated content may be incorrect.">
            <a:extLst>
              <a:ext uri="{FF2B5EF4-FFF2-40B4-BE49-F238E27FC236}">
                <a16:creationId xmlns:a16="http://schemas.microsoft.com/office/drawing/2014/main" id="{3B9C43EE-5728-B6F4-4402-5A1BCAD9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2" y="4555922"/>
            <a:ext cx="457299" cy="444906"/>
          </a:xfrm>
          <a:prstGeom prst="rect">
            <a:avLst/>
          </a:prstGeom>
        </p:spPr>
      </p:pic>
      <p:pic>
        <p:nvPicPr>
          <p:cNvPr id="19" name="Picture 18" descr="A close-up of a cross&#10;&#10;AI-generated content may be incorrect.">
            <a:extLst>
              <a:ext uri="{FF2B5EF4-FFF2-40B4-BE49-F238E27FC236}">
                <a16:creationId xmlns:a16="http://schemas.microsoft.com/office/drawing/2014/main" id="{723F64CB-AB57-A716-7093-BD77FBA5A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2" y="5486298"/>
            <a:ext cx="457299" cy="444906"/>
          </a:xfrm>
          <a:prstGeom prst="rect">
            <a:avLst/>
          </a:prstGeom>
        </p:spPr>
      </p:pic>
      <p:pic>
        <p:nvPicPr>
          <p:cNvPr id="21" name="Picture 20" descr="A close-up of a cross&#10;&#10;AI-generated content may be incorrect.">
            <a:extLst>
              <a:ext uri="{FF2B5EF4-FFF2-40B4-BE49-F238E27FC236}">
                <a16:creationId xmlns:a16="http://schemas.microsoft.com/office/drawing/2014/main" id="{264246D3-0DE9-8B2E-30B2-EA095DCD9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82" y="6416675"/>
            <a:ext cx="457299" cy="4449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9306" y="118186"/>
            <a:ext cx="67055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8292" y="2814439"/>
            <a:ext cx="17113885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indent="-554355" algn="l">
              <a:lnSpc>
                <a:spcPct val="200000"/>
              </a:lnSpc>
              <a:buAutoNum type="arabicPeriod"/>
              <a:tabLst>
                <a:tab pos="567055" algn="l"/>
              </a:tabLst>
            </a:pPr>
            <a:r>
              <a:rPr lang="en-US" sz="3050" spc="-25" dirty="0">
                <a:latin typeface="Barlow"/>
              </a:rPr>
              <a:t>Evaluate current note-taking practices and identify areas for improvement.</a:t>
            </a:r>
          </a:p>
          <a:p>
            <a:pPr marL="567055" indent="-554355" algn="l">
              <a:lnSpc>
                <a:spcPct val="200000"/>
              </a:lnSpc>
              <a:buAutoNum type="arabicPeriod"/>
              <a:tabLst>
                <a:tab pos="567055" algn="l"/>
              </a:tabLst>
            </a:pPr>
            <a:r>
              <a:rPr lang="en-US" sz="3050" spc="-25" dirty="0">
                <a:latin typeface="Barlow"/>
              </a:rPr>
              <a:t>Experiment with different methods in various courses.</a:t>
            </a:r>
          </a:p>
          <a:p>
            <a:pPr marL="567055" indent="-554355" algn="l">
              <a:lnSpc>
                <a:spcPct val="200000"/>
              </a:lnSpc>
              <a:buAutoNum type="arabicPeriod"/>
              <a:tabLst>
                <a:tab pos="567055" algn="l"/>
              </a:tabLst>
            </a:pPr>
            <a:r>
              <a:rPr lang="en-US" sz="3050" spc="-25" dirty="0">
                <a:latin typeface="Barlow"/>
              </a:rPr>
              <a:t>Establish a regular review and organization system.</a:t>
            </a:r>
          </a:p>
          <a:p>
            <a:pPr marL="567055" indent="-554355" algn="l">
              <a:lnSpc>
                <a:spcPct val="200000"/>
              </a:lnSpc>
              <a:buAutoNum type="arabicPeriod"/>
              <a:tabLst>
                <a:tab pos="567055" algn="l"/>
              </a:tabLst>
            </a:pPr>
            <a:r>
              <a:rPr lang="en-US" sz="3050" spc="-25" dirty="0">
                <a:latin typeface="Barlow"/>
              </a:rPr>
              <a:t>Seek feedback from professors or academic support services.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28251" y="963322"/>
            <a:ext cx="1057275" cy="1036955"/>
            <a:chOff x="628251" y="963322"/>
            <a:chExt cx="1057275" cy="1036955"/>
          </a:xfrm>
        </p:grpSpPr>
        <p:sp>
          <p:nvSpPr>
            <p:cNvPr id="7" name="object 7"/>
            <p:cNvSpPr/>
            <p:nvPr/>
          </p:nvSpPr>
          <p:spPr>
            <a:xfrm>
              <a:off x="628251" y="963322"/>
              <a:ext cx="1057275" cy="1036955"/>
            </a:xfrm>
            <a:custGeom>
              <a:avLst/>
              <a:gdLst/>
              <a:ahLst/>
              <a:cxnLst/>
              <a:rect l="l" t="t" r="r" b="b"/>
              <a:pathLst>
                <a:path w="1057275" h="1036955">
                  <a:moveTo>
                    <a:pt x="955426" y="0"/>
                  </a:moveTo>
                  <a:lnTo>
                    <a:pt x="101400" y="0"/>
                  </a:lnTo>
                  <a:lnTo>
                    <a:pt x="61932" y="7928"/>
                  </a:lnTo>
                  <a:lnTo>
                    <a:pt x="29700" y="29550"/>
                  </a:lnTo>
                  <a:lnTo>
                    <a:pt x="796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68" y="974999"/>
                  </a:lnTo>
                  <a:lnTo>
                    <a:pt x="29700" y="1007067"/>
                  </a:lnTo>
                  <a:lnTo>
                    <a:pt x="61932" y="1028689"/>
                  </a:lnTo>
                  <a:lnTo>
                    <a:pt x="101400" y="1036617"/>
                  </a:lnTo>
                  <a:lnTo>
                    <a:pt x="955426" y="1036617"/>
                  </a:lnTo>
                  <a:lnTo>
                    <a:pt x="994894" y="1028689"/>
                  </a:lnTo>
                  <a:lnTo>
                    <a:pt x="1027125" y="1007067"/>
                  </a:lnTo>
                  <a:lnTo>
                    <a:pt x="1048857" y="974999"/>
                  </a:lnTo>
                  <a:lnTo>
                    <a:pt x="1056826" y="935730"/>
                  </a:lnTo>
                  <a:lnTo>
                    <a:pt x="1056826" y="100886"/>
                  </a:lnTo>
                  <a:lnTo>
                    <a:pt x="1048857" y="61618"/>
                  </a:lnTo>
                  <a:lnTo>
                    <a:pt x="1027125" y="29550"/>
                  </a:lnTo>
                  <a:lnTo>
                    <a:pt x="994894" y="7928"/>
                  </a:lnTo>
                  <a:lnTo>
                    <a:pt x="955426" y="0"/>
                  </a:lnTo>
                  <a:close/>
                </a:path>
              </a:pathLst>
            </a:custGeom>
            <a:solidFill>
              <a:srgbClr val="31B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7890" y="1249215"/>
              <a:ext cx="600075" cy="496570"/>
            </a:xfrm>
            <a:custGeom>
              <a:avLst/>
              <a:gdLst/>
              <a:ahLst/>
              <a:cxnLst/>
              <a:rect l="l" t="t" r="r" b="b"/>
              <a:pathLst>
                <a:path w="600075" h="496569">
                  <a:moveTo>
                    <a:pt x="247992" y="248005"/>
                  </a:moveTo>
                  <a:lnTo>
                    <a:pt x="0" y="0"/>
                  </a:lnTo>
                  <a:lnTo>
                    <a:pt x="0" y="496011"/>
                  </a:lnTo>
                  <a:lnTo>
                    <a:pt x="247992" y="248005"/>
                  </a:lnTo>
                  <a:close/>
                </a:path>
                <a:path w="600075" h="496569">
                  <a:moveTo>
                    <a:pt x="504698" y="248005"/>
                  </a:moveTo>
                  <a:lnTo>
                    <a:pt x="256692" y="0"/>
                  </a:lnTo>
                  <a:lnTo>
                    <a:pt x="256692" y="496011"/>
                  </a:lnTo>
                  <a:lnTo>
                    <a:pt x="504698" y="248005"/>
                  </a:lnTo>
                  <a:close/>
                </a:path>
                <a:path w="600075" h="496569">
                  <a:moveTo>
                    <a:pt x="599668" y="0"/>
                  </a:moveTo>
                  <a:lnTo>
                    <a:pt x="523176" y="0"/>
                  </a:lnTo>
                  <a:lnTo>
                    <a:pt x="523176" y="495998"/>
                  </a:lnTo>
                  <a:lnTo>
                    <a:pt x="599668" y="495998"/>
                  </a:lnTo>
                  <a:lnTo>
                    <a:pt x="599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1" name="object 6" descr="$PPTXTitle">
            <a:extLst>
              <a:ext uri="{FF2B5EF4-FFF2-40B4-BE49-F238E27FC236}">
                <a16:creationId xmlns:a16="http://schemas.microsoft.com/office/drawing/2014/main" id="{A88D8722-5477-2DBB-CD9D-664375C1DCD8}"/>
              </a:ext>
            </a:extLst>
          </p:cNvPr>
          <p:cNvSpPr txBox="1">
            <a:spLocks/>
          </p:cNvSpPr>
          <p:nvPr/>
        </p:nvSpPr>
        <p:spPr>
          <a:xfrm>
            <a:off x="1789985" y="1224095"/>
            <a:ext cx="565340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450" b="1" i="0">
                <a:solidFill>
                  <a:schemeClr val="tx1"/>
                </a:solidFill>
                <a:latin typeface="Barlow"/>
                <a:ea typeface="+mj-ea"/>
                <a:cs typeface="Barlow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dirty="0"/>
              <a:t>Next Steps</a:t>
            </a:r>
            <a:endParaRPr lang="en-US" dirty="0">
              <a:latin typeface="Apple Color Emoji"/>
              <a:cs typeface="Apple Color Emoj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10227824" y="3122741"/>
            <a:ext cx="8053826" cy="6758902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320040" algn="l"/>
              </a:tabLst>
            </a:pPr>
            <a:r>
              <a:rPr lang="en-US" spc="-35" dirty="0"/>
              <a:t>Pre-lecture Preparation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lang="en-US" sz="2600" b="0" dirty="0">
                <a:solidFill>
                  <a:srgbClr val="306CB5"/>
                </a:solidFill>
                <a:latin typeface="Barlow"/>
                <a:cs typeface="Barlow"/>
              </a:rPr>
              <a:t>s</a:t>
            </a:r>
            <a:r>
              <a:rPr sz="2600" b="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b="0" spc="-50" dirty="0">
                <a:solidFill>
                  <a:srgbClr val="306CB5"/>
                </a:solidFill>
                <a:latin typeface="Barlow"/>
                <a:cs typeface="Barlow"/>
              </a:rPr>
              <a:t>5 and 6</a:t>
            </a:r>
            <a:endParaRPr sz="2600" dirty="0">
              <a:latin typeface="Barlow"/>
              <a:cs typeface="Barlow"/>
            </a:endParaRPr>
          </a:p>
          <a:p>
            <a:pPr marL="396875" indent="-384175">
              <a:lnSpc>
                <a:spcPct val="100000"/>
              </a:lnSpc>
              <a:spcBef>
                <a:spcPts val="1575"/>
              </a:spcBef>
              <a:buAutoNum type="arabicPeriod" startAt="2"/>
              <a:tabLst>
                <a:tab pos="396875" algn="l"/>
              </a:tabLst>
            </a:pPr>
            <a:r>
              <a:rPr lang="en-US" spc="-25" dirty="0"/>
              <a:t>Note-Taking Methods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lang="en-US" sz="2600" b="0" dirty="0">
                <a:solidFill>
                  <a:srgbClr val="306CB5"/>
                </a:solidFill>
                <a:latin typeface="Barlow"/>
                <a:cs typeface="Barlow"/>
              </a:rPr>
              <a:t>s</a:t>
            </a:r>
            <a:r>
              <a:rPr sz="2600" b="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b="0" spc="-50" dirty="0">
                <a:solidFill>
                  <a:srgbClr val="306CB5"/>
                </a:solidFill>
                <a:latin typeface="Barlow"/>
                <a:cs typeface="Barlow"/>
              </a:rPr>
              <a:t>7 and 8</a:t>
            </a:r>
            <a:endParaRPr sz="2600" dirty="0">
              <a:latin typeface="Barlow"/>
              <a:cs typeface="Barlow"/>
            </a:endParaRPr>
          </a:p>
          <a:p>
            <a:pPr marL="388620" indent="-375920">
              <a:lnSpc>
                <a:spcPct val="100000"/>
              </a:lnSpc>
              <a:spcBef>
                <a:spcPts val="1575"/>
              </a:spcBef>
              <a:buAutoNum type="arabicPeriod" startAt="3"/>
              <a:tabLst>
                <a:tab pos="388620" algn="l"/>
              </a:tabLst>
            </a:pPr>
            <a:r>
              <a:rPr lang="en-US" spc="-45" dirty="0"/>
              <a:t>Active Listening Strategies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sz="2600" b="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b="0" spc="-50" dirty="0">
                <a:solidFill>
                  <a:srgbClr val="306CB5"/>
                </a:solidFill>
                <a:latin typeface="Barlow"/>
                <a:cs typeface="Barlow"/>
              </a:rPr>
              <a:t>9</a:t>
            </a:r>
            <a:endParaRPr sz="2600" dirty="0">
              <a:latin typeface="Barlow"/>
              <a:cs typeface="Barlow"/>
            </a:endParaRPr>
          </a:p>
          <a:p>
            <a:pPr marL="409575" indent="-396875">
              <a:lnSpc>
                <a:spcPct val="100000"/>
              </a:lnSpc>
              <a:spcBef>
                <a:spcPts val="1575"/>
              </a:spcBef>
              <a:buAutoNum type="arabicPeriod" startAt="4"/>
              <a:tabLst>
                <a:tab pos="409575" algn="l"/>
              </a:tabLst>
            </a:pPr>
            <a:r>
              <a:rPr lang="en-US" spc="-40" dirty="0"/>
              <a:t>Organization of Information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en-US" sz="2600" b="0" dirty="0">
                <a:solidFill>
                  <a:srgbClr val="306CB5"/>
                </a:solidFill>
                <a:latin typeface="Barlow"/>
                <a:cs typeface="Barlow"/>
              </a:rPr>
              <a:t>S</a:t>
            </a: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lide</a:t>
            </a:r>
            <a:r>
              <a:rPr lang="en-US" sz="2600" b="0" spc="-120" dirty="0">
                <a:solidFill>
                  <a:srgbClr val="306CB5"/>
                </a:solidFill>
                <a:latin typeface="Barlow"/>
                <a:cs typeface="Barlow"/>
              </a:rPr>
              <a:t>s 10 and 11</a:t>
            </a:r>
            <a:endParaRPr sz="2600" dirty="0">
              <a:latin typeface="Barlow"/>
              <a:cs typeface="Barlow"/>
            </a:endParaRPr>
          </a:p>
          <a:p>
            <a:pPr marL="388620" indent="-375920">
              <a:lnSpc>
                <a:spcPct val="100000"/>
              </a:lnSpc>
              <a:spcBef>
                <a:spcPts val="1575"/>
              </a:spcBef>
              <a:buAutoNum type="arabicPeriod" startAt="5"/>
              <a:tabLst>
                <a:tab pos="388620" algn="l"/>
              </a:tabLst>
            </a:pPr>
            <a:r>
              <a:rPr lang="en-US" spc="-40" dirty="0"/>
              <a:t>Post-lecture Review and Enhancement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lang="en-US" sz="2600" b="0" dirty="0">
                <a:solidFill>
                  <a:srgbClr val="306CB5"/>
                </a:solidFill>
                <a:latin typeface="Barlow"/>
                <a:cs typeface="Barlow"/>
              </a:rPr>
              <a:t>s</a:t>
            </a:r>
            <a:r>
              <a:rPr sz="2600" b="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b="0" spc="-50" dirty="0">
                <a:solidFill>
                  <a:srgbClr val="306CB5"/>
                </a:solidFill>
                <a:latin typeface="Barlow"/>
                <a:cs typeface="Barlow"/>
              </a:rPr>
              <a:t>12 and 13</a:t>
            </a:r>
            <a:endParaRPr sz="2600" dirty="0">
              <a:latin typeface="Barlow"/>
              <a:cs typeface="Barlow"/>
            </a:endParaRPr>
          </a:p>
          <a:p>
            <a:pPr marL="387985" indent="-375285">
              <a:lnSpc>
                <a:spcPts val="3640"/>
              </a:lnSpc>
              <a:spcBef>
                <a:spcPts val="1575"/>
              </a:spcBef>
              <a:buAutoNum type="arabicPeriod" startAt="6"/>
              <a:tabLst>
                <a:tab pos="387985" algn="l"/>
              </a:tabLst>
            </a:pPr>
            <a:r>
              <a:rPr lang="en-US" spc="-25" dirty="0"/>
              <a:t>Implementation of Technology</a:t>
            </a:r>
            <a:endParaRPr spc="-10" dirty="0"/>
          </a:p>
          <a:p>
            <a:pPr marL="12700">
              <a:lnSpc>
                <a:spcPts val="3100"/>
              </a:lnSpc>
            </a:pPr>
            <a:r>
              <a:rPr sz="2600" b="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sz="2600" b="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b="0" spc="-50" dirty="0">
                <a:solidFill>
                  <a:srgbClr val="306CB5"/>
                </a:solidFill>
                <a:latin typeface="Barlow"/>
                <a:cs typeface="Barlow"/>
              </a:rPr>
              <a:t>14</a:t>
            </a:r>
            <a:endParaRPr sz="2600" dirty="0">
              <a:latin typeface="Barlow"/>
              <a:cs typeface="Barl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6545" y="8366495"/>
            <a:ext cx="1880870" cy="1172116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050" b="1" spc="-50" dirty="0">
                <a:latin typeface="Barlow"/>
                <a:cs typeface="Barlow"/>
              </a:rPr>
              <a:t>Next</a:t>
            </a:r>
            <a:r>
              <a:rPr sz="3050" b="1" spc="-75" dirty="0">
                <a:latin typeface="Barlow"/>
                <a:cs typeface="Barlow"/>
              </a:rPr>
              <a:t> </a:t>
            </a:r>
            <a:r>
              <a:rPr sz="3050" b="1" spc="-20" dirty="0">
                <a:latin typeface="Barlow"/>
                <a:cs typeface="Barlow"/>
              </a:rPr>
              <a:t>Steps</a:t>
            </a:r>
            <a:endParaRPr lang="en-US" sz="3050" b="1" spc="-2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260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lang="en-US" sz="260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spc="-25" dirty="0">
                <a:solidFill>
                  <a:srgbClr val="306CB5"/>
                </a:solidFill>
                <a:latin typeface="Barlow"/>
                <a:cs typeface="Barlow"/>
              </a:rPr>
              <a:t>14</a:t>
            </a:r>
            <a:endParaRPr lang="en-US" sz="2600" dirty="0">
              <a:latin typeface="Barlow"/>
              <a:cs typeface="Barl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545" y="5791835"/>
            <a:ext cx="3980179" cy="10731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050" b="1" spc="-20" dirty="0">
                <a:latin typeface="Barlow"/>
                <a:cs typeface="Barlow"/>
              </a:rPr>
              <a:t>Tips</a:t>
            </a:r>
            <a:r>
              <a:rPr sz="3050" b="1" spc="-130" dirty="0">
                <a:latin typeface="Barlow"/>
                <a:cs typeface="Barlow"/>
              </a:rPr>
              <a:t> </a:t>
            </a:r>
            <a:r>
              <a:rPr sz="3050" b="1" dirty="0">
                <a:latin typeface="Barlow"/>
                <a:cs typeface="Barlow"/>
              </a:rPr>
              <a:t>and</a:t>
            </a:r>
            <a:r>
              <a:rPr sz="3050" b="1" spc="-130" dirty="0">
                <a:latin typeface="Barlow"/>
                <a:cs typeface="Barlow"/>
              </a:rPr>
              <a:t> </a:t>
            </a:r>
            <a:r>
              <a:rPr sz="3050" b="1" spc="-20" dirty="0">
                <a:latin typeface="Barlow"/>
                <a:cs typeface="Barlow"/>
              </a:rPr>
              <a:t>Best</a:t>
            </a:r>
            <a:r>
              <a:rPr sz="3050" b="1" spc="-125" dirty="0">
                <a:latin typeface="Barlow"/>
                <a:cs typeface="Barlow"/>
              </a:rPr>
              <a:t> </a:t>
            </a:r>
            <a:r>
              <a:rPr sz="3050" b="1" spc="-25" dirty="0">
                <a:latin typeface="Barlow"/>
                <a:cs typeface="Barlow"/>
              </a:rPr>
              <a:t>Practices</a:t>
            </a:r>
            <a:endParaRPr sz="305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sz="260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spc="-50" dirty="0">
                <a:solidFill>
                  <a:srgbClr val="306CB5"/>
                </a:solidFill>
                <a:latin typeface="Barlow"/>
                <a:cs typeface="Barlow"/>
              </a:rPr>
              <a:t>12</a:t>
            </a:r>
            <a:endParaRPr sz="2600" dirty="0">
              <a:latin typeface="Barlow"/>
              <a:cs typeface="Barl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545" y="7130014"/>
            <a:ext cx="2781935" cy="10731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050" b="1" spc="-35" dirty="0">
                <a:latin typeface="Barlow"/>
                <a:cs typeface="Barlow"/>
              </a:rPr>
              <a:t>Common</a:t>
            </a:r>
            <a:r>
              <a:rPr sz="3050" b="1" spc="-105" dirty="0">
                <a:latin typeface="Barlow"/>
                <a:cs typeface="Barlow"/>
              </a:rPr>
              <a:t> </a:t>
            </a:r>
            <a:r>
              <a:rPr sz="3050" b="1" spc="-25" dirty="0">
                <a:latin typeface="Barlow"/>
                <a:cs typeface="Barlow"/>
              </a:rPr>
              <a:t>Pitfalls</a:t>
            </a:r>
            <a:endParaRPr sz="305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sz="260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spc="-25" dirty="0">
                <a:solidFill>
                  <a:srgbClr val="306CB5"/>
                </a:solidFill>
                <a:latin typeface="Barlow"/>
                <a:cs typeface="Barlow"/>
              </a:rPr>
              <a:t>13</a:t>
            </a:r>
            <a:endParaRPr sz="2600" dirty="0">
              <a:latin typeface="Barlow"/>
              <a:cs typeface="Barl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6545" y="3115476"/>
            <a:ext cx="3470910" cy="241173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3050" b="1" spc="-10" dirty="0">
                <a:latin typeface="Barlow"/>
                <a:cs typeface="Barlow"/>
              </a:rPr>
              <a:t>Overview</a:t>
            </a:r>
            <a:endParaRPr sz="305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dirty="0">
                <a:solidFill>
                  <a:srgbClr val="306CB5"/>
                </a:solidFill>
                <a:latin typeface="Barlow"/>
                <a:cs typeface="Barlow"/>
              </a:rPr>
              <a:t>slide</a:t>
            </a:r>
            <a:r>
              <a:rPr lang="en-US" sz="2600" dirty="0">
                <a:solidFill>
                  <a:srgbClr val="306CB5"/>
                </a:solidFill>
                <a:latin typeface="Barlow"/>
                <a:cs typeface="Barlow"/>
              </a:rPr>
              <a:t>s</a:t>
            </a:r>
            <a:r>
              <a:rPr lang="en-US" sz="2600" spc="-120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spc="-50" dirty="0">
                <a:solidFill>
                  <a:srgbClr val="306CB5"/>
                </a:solidFill>
                <a:latin typeface="Barlow"/>
                <a:cs typeface="Barlow"/>
              </a:rPr>
              <a:t>3 and 4</a:t>
            </a:r>
            <a:endParaRPr sz="260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3060"/>
              </a:spcBef>
            </a:pPr>
            <a:r>
              <a:rPr sz="3050" b="1" spc="-65" dirty="0">
                <a:latin typeface="Barlow"/>
                <a:cs typeface="Barlow"/>
              </a:rPr>
              <a:t>Step-</a:t>
            </a:r>
            <a:r>
              <a:rPr sz="3050" b="1" spc="-114" dirty="0">
                <a:latin typeface="Barlow"/>
                <a:cs typeface="Barlow"/>
              </a:rPr>
              <a:t>by-</a:t>
            </a:r>
            <a:r>
              <a:rPr sz="3050" b="1" spc="-35" dirty="0">
                <a:latin typeface="Barlow"/>
                <a:cs typeface="Barlow"/>
              </a:rPr>
              <a:t>Step</a:t>
            </a:r>
            <a:r>
              <a:rPr sz="3050" b="1" spc="-40" dirty="0">
                <a:latin typeface="Barlow"/>
                <a:cs typeface="Barlow"/>
              </a:rPr>
              <a:t> </a:t>
            </a:r>
            <a:r>
              <a:rPr sz="3050" b="1" spc="-10" dirty="0">
                <a:latin typeface="Barlow"/>
                <a:cs typeface="Barlow"/>
              </a:rPr>
              <a:t>Guide</a:t>
            </a:r>
            <a:endParaRPr sz="3050" dirty="0">
              <a:latin typeface="Barlow"/>
              <a:cs typeface="Barlo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600" spc="-10" dirty="0">
                <a:solidFill>
                  <a:srgbClr val="306CB5"/>
                </a:solidFill>
                <a:latin typeface="Barlow"/>
                <a:cs typeface="Barlow"/>
              </a:rPr>
              <a:t>slides</a:t>
            </a:r>
            <a:r>
              <a:rPr sz="2600" spc="-85" dirty="0">
                <a:solidFill>
                  <a:srgbClr val="306CB5"/>
                </a:solidFill>
                <a:latin typeface="Barlow"/>
                <a:cs typeface="Barlow"/>
              </a:rPr>
              <a:t> </a:t>
            </a:r>
            <a:r>
              <a:rPr lang="en-US" sz="2600" spc="-25" dirty="0">
                <a:solidFill>
                  <a:srgbClr val="306CB5"/>
                </a:solidFill>
                <a:latin typeface="Barlow"/>
                <a:cs typeface="Barlow"/>
              </a:rPr>
              <a:t>5</a:t>
            </a:r>
            <a:r>
              <a:rPr sz="2600" spc="-25" dirty="0">
                <a:solidFill>
                  <a:srgbClr val="306CB5"/>
                </a:solidFill>
                <a:latin typeface="Barlow"/>
                <a:cs typeface="Barlow"/>
              </a:rPr>
              <a:t>–</a:t>
            </a:r>
            <a:r>
              <a:rPr lang="en-US" sz="2600" spc="-50" dirty="0">
                <a:solidFill>
                  <a:srgbClr val="306CB5"/>
                </a:solidFill>
                <a:latin typeface="Barlow"/>
                <a:cs typeface="Barlow"/>
              </a:rPr>
              <a:t>11</a:t>
            </a:r>
            <a:endParaRPr sz="2600" dirty="0">
              <a:latin typeface="Barlow"/>
              <a:cs typeface="Barlow"/>
            </a:endParaRPr>
          </a:p>
        </p:txBody>
      </p:sp>
      <p:sp>
        <p:nvSpPr>
          <p:cNvPr id="29" name="Rectangle 28">
            <a:hlinkClick r:id="rId2" action="ppaction://hlinksldjump"/>
            <a:extLst>
              <a:ext uri="{FF2B5EF4-FFF2-40B4-BE49-F238E27FC236}">
                <a16:creationId xmlns:a16="http://schemas.microsoft.com/office/drawing/2014/main" id="{51FECEC2-3314-03E6-D31F-BE474DF68D4A}"/>
              </a:ext>
            </a:extLst>
          </p:cNvPr>
          <p:cNvSpPr/>
          <p:nvPr/>
        </p:nvSpPr>
        <p:spPr>
          <a:xfrm>
            <a:off x="10166599" y="4391660"/>
            <a:ext cx="4152651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B2DCAB83-86E1-D22D-9FF2-6C9559ACF1ED}"/>
              </a:ext>
            </a:extLst>
          </p:cNvPr>
          <p:cNvSpPr/>
          <p:nvPr/>
        </p:nvSpPr>
        <p:spPr>
          <a:xfrm>
            <a:off x="10119166" y="3286163"/>
            <a:ext cx="4567670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4" action="ppaction://hlinksldjump"/>
            <a:extLst>
              <a:ext uri="{FF2B5EF4-FFF2-40B4-BE49-F238E27FC236}">
                <a16:creationId xmlns:a16="http://schemas.microsoft.com/office/drawing/2014/main" id="{C6D0BD1A-0770-1B43-23AF-0BA7D727FD70}"/>
              </a:ext>
            </a:extLst>
          </p:cNvPr>
          <p:cNvSpPr/>
          <p:nvPr/>
        </p:nvSpPr>
        <p:spPr>
          <a:xfrm>
            <a:off x="1377716" y="8662904"/>
            <a:ext cx="2919700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  <a:extLst>
              <a:ext uri="{FF2B5EF4-FFF2-40B4-BE49-F238E27FC236}">
                <a16:creationId xmlns:a16="http://schemas.microsoft.com/office/drawing/2014/main" id="{A06A1CF5-AC1E-D87A-66A4-3BA4F1CA5D69}"/>
              </a:ext>
            </a:extLst>
          </p:cNvPr>
          <p:cNvSpPr/>
          <p:nvPr/>
        </p:nvSpPr>
        <p:spPr>
          <a:xfrm>
            <a:off x="1336295" y="7330880"/>
            <a:ext cx="386218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6" action="ppaction://hlinksldjump"/>
            <a:extLst>
              <a:ext uri="{FF2B5EF4-FFF2-40B4-BE49-F238E27FC236}">
                <a16:creationId xmlns:a16="http://schemas.microsoft.com/office/drawing/2014/main" id="{4FD38CEA-6910-83C3-8B0F-6EDBCCD5CB00}"/>
              </a:ext>
            </a:extLst>
          </p:cNvPr>
          <p:cNvSpPr/>
          <p:nvPr/>
        </p:nvSpPr>
        <p:spPr>
          <a:xfrm>
            <a:off x="1404743" y="5989944"/>
            <a:ext cx="4991981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4DE2E081-7852-97CC-C72E-763AB61E7500}"/>
              </a:ext>
            </a:extLst>
          </p:cNvPr>
          <p:cNvSpPr/>
          <p:nvPr/>
        </p:nvSpPr>
        <p:spPr>
          <a:xfrm>
            <a:off x="1336295" y="4639481"/>
            <a:ext cx="4551160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7" action="ppaction://hlinksldjump"/>
            <a:extLst>
              <a:ext uri="{FF2B5EF4-FFF2-40B4-BE49-F238E27FC236}">
                <a16:creationId xmlns:a16="http://schemas.microsoft.com/office/drawing/2014/main" id="{FEACBD8F-4D00-1C8E-3FC5-09051B6030E9}"/>
              </a:ext>
            </a:extLst>
          </p:cNvPr>
          <p:cNvSpPr/>
          <p:nvPr/>
        </p:nvSpPr>
        <p:spPr>
          <a:xfrm>
            <a:off x="10183215" y="8975757"/>
            <a:ext cx="558383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615553" y="348545"/>
            <a:ext cx="27730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2450" b="1" spc="-8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245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2450">
              <a:latin typeface="Barlow"/>
              <a:cs typeface="Barl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6252" y="181452"/>
            <a:ext cx="8991598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37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3700" dirty="0">
              <a:latin typeface="Barlow"/>
              <a:cs typeface="Barlow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5460760" y="1589345"/>
            <a:ext cx="9182735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600" spc="-10" dirty="0"/>
              <a:t>Interactive</a:t>
            </a:r>
            <a:r>
              <a:rPr sz="5600" spc="-195" dirty="0"/>
              <a:t> </a:t>
            </a:r>
            <a:r>
              <a:rPr sz="5600" dirty="0"/>
              <a:t>Table</a:t>
            </a:r>
            <a:r>
              <a:rPr sz="5600" spc="-195" dirty="0"/>
              <a:t> </a:t>
            </a:r>
            <a:r>
              <a:rPr sz="5600" dirty="0"/>
              <a:t>of</a:t>
            </a:r>
            <a:r>
              <a:rPr sz="5600" spc="-195" dirty="0"/>
              <a:t> </a:t>
            </a:r>
            <a:r>
              <a:rPr sz="5600" spc="-10" dirty="0"/>
              <a:t>Contents</a:t>
            </a:r>
            <a:br>
              <a:rPr lang="en-US" sz="5600" spc="-10" dirty="0"/>
            </a:br>
            <a:r>
              <a:rPr lang="en-US" sz="2000" b="0" spc="-10" dirty="0">
                <a:latin typeface="Barlow" pitchFamily="2" charset="77"/>
              </a:rPr>
              <a:t>(slideshow view only)</a:t>
            </a:r>
            <a:endParaRPr sz="5600" b="0" dirty="0">
              <a:latin typeface="Barlow" pitchFamily="2" charset="77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82156" y="3298328"/>
            <a:ext cx="849630" cy="849630"/>
            <a:chOff x="1382156" y="3298328"/>
            <a:chExt cx="849630" cy="849630"/>
          </a:xfrm>
        </p:grpSpPr>
        <p:sp>
          <p:nvSpPr>
            <p:cNvPr id="12" name="object 12"/>
            <p:cNvSpPr/>
            <p:nvPr/>
          </p:nvSpPr>
          <p:spPr>
            <a:xfrm>
              <a:off x="1382156" y="3298328"/>
              <a:ext cx="849630" cy="849630"/>
            </a:xfrm>
            <a:custGeom>
              <a:avLst/>
              <a:gdLst/>
              <a:ahLst/>
              <a:cxnLst/>
              <a:rect l="l" t="t" r="r" b="b"/>
              <a:pathLst>
                <a:path w="849630" h="849629">
                  <a:moveTo>
                    <a:pt x="692387" y="0"/>
                  </a:moveTo>
                  <a:lnTo>
                    <a:pt x="157167" y="0"/>
                  </a:lnTo>
                  <a:lnTo>
                    <a:pt x="107489" y="8012"/>
                  </a:lnTo>
                  <a:lnTo>
                    <a:pt x="64345" y="30323"/>
                  </a:lnTo>
                  <a:lnTo>
                    <a:pt x="30323" y="64345"/>
                  </a:lnTo>
                  <a:lnTo>
                    <a:pt x="8012" y="107489"/>
                  </a:lnTo>
                  <a:lnTo>
                    <a:pt x="0" y="157167"/>
                  </a:lnTo>
                  <a:lnTo>
                    <a:pt x="0" y="692387"/>
                  </a:lnTo>
                  <a:lnTo>
                    <a:pt x="8012" y="742065"/>
                  </a:lnTo>
                  <a:lnTo>
                    <a:pt x="30323" y="785209"/>
                  </a:lnTo>
                  <a:lnTo>
                    <a:pt x="64345" y="819231"/>
                  </a:lnTo>
                  <a:lnTo>
                    <a:pt x="107489" y="841542"/>
                  </a:lnTo>
                  <a:lnTo>
                    <a:pt x="157167" y="849555"/>
                  </a:lnTo>
                  <a:lnTo>
                    <a:pt x="692387" y="849555"/>
                  </a:lnTo>
                  <a:lnTo>
                    <a:pt x="742065" y="841542"/>
                  </a:lnTo>
                  <a:lnTo>
                    <a:pt x="785209" y="819231"/>
                  </a:lnTo>
                  <a:lnTo>
                    <a:pt x="819231" y="785209"/>
                  </a:lnTo>
                  <a:lnTo>
                    <a:pt x="841542" y="742065"/>
                  </a:lnTo>
                  <a:lnTo>
                    <a:pt x="849555" y="692387"/>
                  </a:lnTo>
                  <a:lnTo>
                    <a:pt x="849555" y="157167"/>
                  </a:lnTo>
                  <a:lnTo>
                    <a:pt x="841542" y="107489"/>
                  </a:lnTo>
                  <a:lnTo>
                    <a:pt x="819231" y="64345"/>
                  </a:lnTo>
                  <a:lnTo>
                    <a:pt x="785209" y="30323"/>
                  </a:lnTo>
                  <a:lnTo>
                    <a:pt x="742065" y="8012"/>
                  </a:lnTo>
                  <a:lnTo>
                    <a:pt x="692387" y="0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8352" y="3495694"/>
              <a:ext cx="637540" cy="535305"/>
            </a:xfrm>
            <a:custGeom>
              <a:avLst/>
              <a:gdLst/>
              <a:ahLst/>
              <a:cxnLst/>
              <a:rect l="l" t="t" r="r" b="b"/>
              <a:pathLst>
                <a:path w="637539" h="535304">
                  <a:moveTo>
                    <a:pt x="637163" y="0"/>
                  </a:moveTo>
                  <a:lnTo>
                    <a:pt x="0" y="0"/>
                  </a:lnTo>
                  <a:lnTo>
                    <a:pt x="0" y="535219"/>
                  </a:lnTo>
                  <a:lnTo>
                    <a:pt x="637163" y="535219"/>
                  </a:lnTo>
                  <a:lnTo>
                    <a:pt x="637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4727" y="3679387"/>
              <a:ext cx="144414" cy="1444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22753" y="3574228"/>
              <a:ext cx="568960" cy="354965"/>
            </a:xfrm>
            <a:custGeom>
              <a:avLst/>
              <a:gdLst/>
              <a:ahLst/>
              <a:cxnLst/>
              <a:rect l="l" t="t" r="r" b="b"/>
              <a:pathLst>
                <a:path w="568960" h="354964">
                  <a:moveTo>
                    <a:pt x="284179" y="0"/>
                  </a:moveTo>
                  <a:lnTo>
                    <a:pt x="236362" y="4121"/>
                  </a:lnTo>
                  <a:lnTo>
                    <a:pt x="190342" y="16152"/>
                  </a:lnTo>
                  <a:lnTo>
                    <a:pt x="146486" y="35590"/>
                  </a:lnTo>
                  <a:lnTo>
                    <a:pt x="105159" y="61933"/>
                  </a:lnTo>
                  <a:lnTo>
                    <a:pt x="66726" y="94680"/>
                  </a:lnTo>
                  <a:lnTo>
                    <a:pt x="31551" y="133328"/>
                  </a:lnTo>
                  <a:lnTo>
                    <a:pt x="0" y="177376"/>
                  </a:lnTo>
                  <a:lnTo>
                    <a:pt x="31551" y="221420"/>
                  </a:lnTo>
                  <a:lnTo>
                    <a:pt x="66726" y="260066"/>
                  </a:lnTo>
                  <a:lnTo>
                    <a:pt x="105159" y="292811"/>
                  </a:lnTo>
                  <a:lnTo>
                    <a:pt x="146486" y="319153"/>
                  </a:lnTo>
                  <a:lnTo>
                    <a:pt x="190342" y="338590"/>
                  </a:lnTo>
                  <a:lnTo>
                    <a:pt x="236362" y="350621"/>
                  </a:lnTo>
                  <a:lnTo>
                    <a:pt x="284179" y="354743"/>
                  </a:lnTo>
                  <a:lnTo>
                    <a:pt x="331997" y="350621"/>
                  </a:lnTo>
                  <a:lnTo>
                    <a:pt x="378016" y="338590"/>
                  </a:lnTo>
                  <a:lnTo>
                    <a:pt x="421872" y="319153"/>
                  </a:lnTo>
                  <a:lnTo>
                    <a:pt x="463199" y="292811"/>
                  </a:lnTo>
                  <a:lnTo>
                    <a:pt x="468918" y="287938"/>
                  </a:lnTo>
                  <a:lnTo>
                    <a:pt x="284179" y="287938"/>
                  </a:lnTo>
                  <a:lnTo>
                    <a:pt x="252547" y="285582"/>
                  </a:lnTo>
                  <a:lnTo>
                    <a:pt x="191056" y="266823"/>
                  </a:lnTo>
                  <a:lnTo>
                    <a:pt x="140283" y="235586"/>
                  </a:lnTo>
                  <a:lnTo>
                    <a:pt x="100389" y="198883"/>
                  </a:lnTo>
                  <a:lnTo>
                    <a:pt x="81903" y="177376"/>
                  </a:lnTo>
                  <a:lnTo>
                    <a:pt x="100389" y="155864"/>
                  </a:lnTo>
                  <a:lnTo>
                    <a:pt x="140283" y="119156"/>
                  </a:lnTo>
                  <a:lnTo>
                    <a:pt x="191056" y="87919"/>
                  </a:lnTo>
                  <a:lnTo>
                    <a:pt x="252547" y="69160"/>
                  </a:lnTo>
                  <a:lnTo>
                    <a:pt x="284179" y="66804"/>
                  </a:lnTo>
                  <a:lnTo>
                    <a:pt x="468916" y="66804"/>
                  </a:lnTo>
                  <a:lnTo>
                    <a:pt x="463199" y="61933"/>
                  </a:lnTo>
                  <a:lnTo>
                    <a:pt x="421872" y="35590"/>
                  </a:lnTo>
                  <a:lnTo>
                    <a:pt x="378016" y="16152"/>
                  </a:lnTo>
                  <a:lnTo>
                    <a:pt x="331997" y="4121"/>
                  </a:lnTo>
                  <a:lnTo>
                    <a:pt x="284179" y="0"/>
                  </a:lnTo>
                  <a:close/>
                </a:path>
                <a:path w="568960" h="354964">
                  <a:moveTo>
                    <a:pt x="468916" y="66804"/>
                  </a:moveTo>
                  <a:lnTo>
                    <a:pt x="284179" y="66804"/>
                  </a:lnTo>
                  <a:lnTo>
                    <a:pt x="315808" y="69160"/>
                  </a:lnTo>
                  <a:lnTo>
                    <a:pt x="346884" y="76209"/>
                  </a:lnTo>
                  <a:lnTo>
                    <a:pt x="406950" y="104258"/>
                  </a:lnTo>
                  <a:lnTo>
                    <a:pt x="448462" y="136408"/>
                  </a:lnTo>
                  <a:lnTo>
                    <a:pt x="486456" y="177376"/>
                  </a:lnTo>
                  <a:lnTo>
                    <a:pt x="467970" y="198883"/>
                  </a:lnTo>
                  <a:lnTo>
                    <a:pt x="428075" y="235586"/>
                  </a:lnTo>
                  <a:lnTo>
                    <a:pt x="377301" y="266823"/>
                  </a:lnTo>
                  <a:lnTo>
                    <a:pt x="315808" y="285582"/>
                  </a:lnTo>
                  <a:lnTo>
                    <a:pt x="284179" y="287938"/>
                  </a:lnTo>
                  <a:lnTo>
                    <a:pt x="468918" y="287938"/>
                  </a:lnTo>
                  <a:lnTo>
                    <a:pt x="501633" y="260066"/>
                  </a:lnTo>
                  <a:lnTo>
                    <a:pt x="536808" y="221420"/>
                  </a:lnTo>
                  <a:lnTo>
                    <a:pt x="568359" y="177376"/>
                  </a:lnTo>
                  <a:lnTo>
                    <a:pt x="536808" y="133328"/>
                  </a:lnTo>
                  <a:lnTo>
                    <a:pt x="501633" y="94680"/>
                  </a:lnTo>
                  <a:lnTo>
                    <a:pt x="468916" y="66804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77715" y="4650911"/>
            <a:ext cx="854075" cy="838200"/>
            <a:chOff x="1377715" y="4650911"/>
            <a:chExt cx="854075" cy="838200"/>
          </a:xfrm>
        </p:grpSpPr>
        <p:sp>
          <p:nvSpPr>
            <p:cNvPr id="17" name="object 17"/>
            <p:cNvSpPr/>
            <p:nvPr/>
          </p:nvSpPr>
          <p:spPr>
            <a:xfrm>
              <a:off x="1377715" y="4650911"/>
              <a:ext cx="854075" cy="838200"/>
            </a:xfrm>
            <a:custGeom>
              <a:avLst/>
              <a:gdLst/>
              <a:ahLst/>
              <a:cxnLst/>
              <a:rect l="l" t="t" r="r" b="b"/>
              <a:pathLst>
                <a:path w="854075" h="838200">
                  <a:moveTo>
                    <a:pt x="772060" y="0"/>
                  </a:moveTo>
                  <a:lnTo>
                    <a:pt x="81934" y="0"/>
                  </a:lnTo>
                  <a:lnTo>
                    <a:pt x="50040" y="6406"/>
                  </a:lnTo>
                  <a:lnTo>
                    <a:pt x="23996" y="23878"/>
                  </a:lnTo>
                  <a:lnTo>
                    <a:pt x="6438" y="49792"/>
                  </a:lnTo>
                  <a:lnTo>
                    <a:pt x="0" y="81526"/>
                  </a:lnTo>
                  <a:lnTo>
                    <a:pt x="0" y="756144"/>
                  </a:lnTo>
                  <a:lnTo>
                    <a:pt x="6438" y="787877"/>
                  </a:lnTo>
                  <a:lnTo>
                    <a:pt x="23996" y="813791"/>
                  </a:lnTo>
                  <a:lnTo>
                    <a:pt x="50040" y="831263"/>
                  </a:lnTo>
                  <a:lnTo>
                    <a:pt x="81934" y="837670"/>
                  </a:lnTo>
                  <a:lnTo>
                    <a:pt x="772060" y="837670"/>
                  </a:lnTo>
                  <a:lnTo>
                    <a:pt x="803954" y="831263"/>
                  </a:lnTo>
                  <a:lnTo>
                    <a:pt x="829998" y="813791"/>
                  </a:lnTo>
                  <a:lnTo>
                    <a:pt x="847556" y="787877"/>
                  </a:lnTo>
                  <a:lnTo>
                    <a:pt x="853994" y="756144"/>
                  </a:lnTo>
                  <a:lnTo>
                    <a:pt x="853994" y="81526"/>
                  </a:lnTo>
                  <a:lnTo>
                    <a:pt x="847556" y="49792"/>
                  </a:lnTo>
                  <a:lnTo>
                    <a:pt x="829998" y="23878"/>
                  </a:lnTo>
                  <a:lnTo>
                    <a:pt x="803954" y="6406"/>
                  </a:lnTo>
                  <a:lnTo>
                    <a:pt x="772060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9989" y="4715782"/>
              <a:ext cx="629920" cy="708025"/>
            </a:xfrm>
            <a:custGeom>
              <a:avLst/>
              <a:gdLst/>
              <a:ahLst/>
              <a:cxnLst/>
              <a:rect l="l" t="t" r="r" b="b"/>
              <a:pathLst>
                <a:path w="629919" h="708025">
                  <a:moveTo>
                    <a:pt x="576834" y="429158"/>
                  </a:moveTo>
                  <a:lnTo>
                    <a:pt x="573849" y="414401"/>
                  </a:lnTo>
                  <a:lnTo>
                    <a:pt x="565696" y="402361"/>
                  </a:lnTo>
                  <a:lnTo>
                    <a:pt x="553593" y="394246"/>
                  </a:lnTo>
                  <a:lnTo>
                    <a:pt x="538772" y="391274"/>
                  </a:lnTo>
                  <a:lnTo>
                    <a:pt x="523951" y="394246"/>
                  </a:lnTo>
                  <a:lnTo>
                    <a:pt x="511848" y="402361"/>
                  </a:lnTo>
                  <a:lnTo>
                    <a:pt x="503694" y="414401"/>
                  </a:lnTo>
                  <a:lnTo>
                    <a:pt x="500697" y="429158"/>
                  </a:lnTo>
                  <a:lnTo>
                    <a:pt x="500697" y="533895"/>
                  </a:lnTo>
                  <a:lnTo>
                    <a:pt x="121640" y="533895"/>
                  </a:lnTo>
                  <a:lnTo>
                    <a:pt x="147574" y="504228"/>
                  </a:lnTo>
                  <a:lnTo>
                    <a:pt x="155028" y="491147"/>
                  </a:lnTo>
                  <a:lnTo>
                    <a:pt x="156819" y="476745"/>
                  </a:lnTo>
                  <a:lnTo>
                    <a:pt x="153035" y="462711"/>
                  </a:lnTo>
                  <a:lnTo>
                    <a:pt x="118859" y="441502"/>
                  </a:lnTo>
                  <a:lnTo>
                    <a:pt x="110934" y="442328"/>
                  </a:lnTo>
                  <a:lnTo>
                    <a:pt x="7188" y="549389"/>
                  </a:lnTo>
                  <a:lnTo>
                    <a:pt x="3987" y="555218"/>
                  </a:lnTo>
                  <a:lnTo>
                    <a:pt x="3403" y="556158"/>
                  </a:lnTo>
                  <a:lnTo>
                    <a:pt x="3213" y="557009"/>
                  </a:lnTo>
                  <a:lnTo>
                    <a:pt x="2095" y="559638"/>
                  </a:lnTo>
                  <a:lnTo>
                    <a:pt x="1257" y="562305"/>
                  </a:lnTo>
                  <a:lnTo>
                    <a:pt x="0" y="569595"/>
                  </a:lnTo>
                  <a:lnTo>
                    <a:pt x="0" y="572731"/>
                  </a:lnTo>
                  <a:lnTo>
                    <a:pt x="91681" y="694512"/>
                  </a:lnTo>
                  <a:lnTo>
                    <a:pt x="117513" y="707936"/>
                  </a:lnTo>
                  <a:lnTo>
                    <a:pt x="132029" y="706437"/>
                  </a:lnTo>
                  <a:lnTo>
                    <a:pt x="145300" y="699262"/>
                  </a:lnTo>
                  <a:lnTo>
                    <a:pt x="154736" y="687514"/>
                  </a:lnTo>
                  <a:lnTo>
                    <a:pt x="158788" y="673557"/>
                  </a:lnTo>
                  <a:lnTo>
                    <a:pt x="157276" y="659117"/>
                  </a:lnTo>
                  <a:lnTo>
                    <a:pt x="150050" y="645896"/>
                  </a:lnTo>
                  <a:lnTo>
                    <a:pt x="119570" y="609650"/>
                  </a:lnTo>
                  <a:lnTo>
                    <a:pt x="538772" y="609650"/>
                  </a:lnTo>
                  <a:lnTo>
                    <a:pt x="553593" y="606679"/>
                  </a:lnTo>
                  <a:lnTo>
                    <a:pt x="565696" y="598563"/>
                  </a:lnTo>
                  <a:lnTo>
                    <a:pt x="573849" y="586524"/>
                  </a:lnTo>
                  <a:lnTo>
                    <a:pt x="576834" y="571779"/>
                  </a:lnTo>
                  <a:lnTo>
                    <a:pt x="576834" y="429158"/>
                  </a:lnTo>
                  <a:close/>
                </a:path>
                <a:path w="629919" h="708025">
                  <a:moveTo>
                    <a:pt x="629424" y="135216"/>
                  </a:moveTo>
                  <a:lnTo>
                    <a:pt x="537768" y="13423"/>
                  </a:lnTo>
                  <a:lnTo>
                    <a:pt x="511937" y="0"/>
                  </a:lnTo>
                  <a:lnTo>
                    <a:pt x="497420" y="1511"/>
                  </a:lnTo>
                  <a:lnTo>
                    <a:pt x="484149" y="8686"/>
                  </a:lnTo>
                  <a:lnTo>
                    <a:pt x="474700" y="20421"/>
                  </a:lnTo>
                  <a:lnTo>
                    <a:pt x="470649" y="34378"/>
                  </a:lnTo>
                  <a:lnTo>
                    <a:pt x="472160" y="48818"/>
                  </a:lnTo>
                  <a:lnTo>
                    <a:pt x="479374" y="62039"/>
                  </a:lnTo>
                  <a:lnTo>
                    <a:pt x="509854" y="98285"/>
                  </a:lnTo>
                  <a:lnTo>
                    <a:pt x="90665" y="98285"/>
                  </a:lnTo>
                  <a:lnTo>
                    <a:pt x="75844" y="101269"/>
                  </a:lnTo>
                  <a:lnTo>
                    <a:pt x="63741" y="109385"/>
                  </a:lnTo>
                  <a:lnTo>
                    <a:pt x="55587" y="121424"/>
                  </a:lnTo>
                  <a:lnTo>
                    <a:pt x="52590" y="136169"/>
                  </a:lnTo>
                  <a:lnTo>
                    <a:pt x="52590" y="278790"/>
                  </a:lnTo>
                  <a:lnTo>
                    <a:pt x="55587" y="293535"/>
                  </a:lnTo>
                  <a:lnTo>
                    <a:pt x="63741" y="305574"/>
                  </a:lnTo>
                  <a:lnTo>
                    <a:pt x="75844" y="313690"/>
                  </a:lnTo>
                  <a:lnTo>
                    <a:pt x="90665" y="316674"/>
                  </a:lnTo>
                  <a:lnTo>
                    <a:pt x="105486" y="313690"/>
                  </a:lnTo>
                  <a:lnTo>
                    <a:pt x="117589" y="305574"/>
                  </a:lnTo>
                  <a:lnTo>
                    <a:pt x="125742" y="293535"/>
                  </a:lnTo>
                  <a:lnTo>
                    <a:pt x="128727" y="278790"/>
                  </a:lnTo>
                  <a:lnTo>
                    <a:pt x="128727" y="174053"/>
                  </a:lnTo>
                  <a:lnTo>
                    <a:pt x="507784" y="174053"/>
                  </a:lnTo>
                  <a:lnTo>
                    <a:pt x="481863" y="203708"/>
                  </a:lnTo>
                  <a:lnTo>
                    <a:pt x="474395" y="216789"/>
                  </a:lnTo>
                  <a:lnTo>
                    <a:pt x="472617" y="231203"/>
                  </a:lnTo>
                  <a:lnTo>
                    <a:pt x="476389" y="245224"/>
                  </a:lnTo>
                  <a:lnTo>
                    <a:pt x="510578" y="266446"/>
                  </a:lnTo>
                  <a:lnTo>
                    <a:pt x="518502" y="265620"/>
                  </a:lnTo>
                  <a:lnTo>
                    <a:pt x="622249" y="158546"/>
                  </a:lnTo>
                  <a:lnTo>
                    <a:pt x="625449" y="152717"/>
                  </a:lnTo>
                  <a:lnTo>
                    <a:pt x="626021" y="151790"/>
                  </a:lnTo>
                  <a:lnTo>
                    <a:pt x="626224" y="150926"/>
                  </a:lnTo>
                  <a:lnTo>
                    <a:pt x="627341" y="148310"/>
                  </a:lnTo>
                  <a:lnTo>
                    <a:pt x="628180" y="145630"/>
                  </a:lnTo>
                  <a:lnTo>
                    <a:pt x="629424" y="138341"/>
                  </a:lnTo>
                  <a:lnTo>
                    <a:pt x="629424" y="135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377715" y="8690834"/>
            <a:ext cx="854075" cy="838200"/>
            <a:chOff x="1377715" y="8690834"/>
            <a:chExt cx="854075" cy="838200"/>
          </a:xfrm>
        </p:grpSpPr>
        <p:sp>
          <p:nvSpPr>
            <p:cNvPr id="24" name="object 24"/>
            <p:cNvSpPr/>
            <p:nvPr/>
          </p:nvSpPr>
          <p:spPr>
            <a:xfrm>
              <a:off x="1377715" y="8690834"/>
              <a:ext cx="854075" cy="838200"/>
            </a:xfrm>
            <a:custGeom>
              <a:avLst/>
              <a:gdLst/>
              <a:ahLst/>
              <a:cxnLst/>
              <a:rect l="l" t="t" r="r" b="b"/>
              <a:pathLst>
                <a:path w="854075" h="838200">
                  <a:moveTo>
                    <a:pt x="772060" y="0"/>
                  </a:moveTo>
                  <a:lnTo>
                    <a:pt x="81934" y="0"/>
                  </a:lnTo>
                  <a:lnTo>
                    <a:pt x="50040" y="6406"/>
                  </a:lnTo>
                  <a:lnTo>
                    <a:pt x="23996" y="23878"/>
                  </a:lnTo>
                  <a:lnTo>
                    <a:pt x="6438" y="49792"/>
                  </a:lnTo>
                  <a:lnTo>
                    <a:pt x="0" y="81526"/>
                  </a:lnTo>
                  <a:lnTo>
                    <a:pt x="0" y="756144"/>
                  </a:lnTo>
                  <a:lnTo>
                    <a:pt x="6438" y="787877"/>
                  </a:lnTo>
                  <a:lnTo>
                    <a:pt x="23996" y="813791"/>
                  </a:lnTo>
                  <a:lnTo>
                    <a:pt x="50040" y="831263"/>
                  </a:lnTo>
                  <a:lnTo>
                    <a:pt x="81934" y="837670"/>
                  </a:lnTo>
                  <a:lnTo>
                    <a:pt x="772060" y="837670"/>
                  </a:lnTo>
                  <a:lnTo>
                    <a:pt x="803954" y="831263"/>
                  </a:lnTo>
                  <a:lnTo>
                    <a:pt x="829998" y="813791"/>
                  </a:lnTo>
                  <a:lnTo>
                    <a:pt x="847556" y="787877"/>
                  </a:lnTo>
                  <a:lnTo>
                    <a:pt x="853994" y="756144"/>
                  </a:lnTo>
                  <a:lnTo>
                    <a:pt x="853994" y="81526"/>
                  </a:lnTo>
                  <a:lnTo>
                    <a:pt x="847556" y="49792"/>
                  </a:lnTo>
                  <a:lnTo>
                    <a:pt x="829998" y="23878"/>
                  </a:lnTo>
                  <a:lnTo>
                    <a:pt x="803954" y="6406"/>
                  </a:lnTo>
                  <a:lnTo>
                    <a:pt x="772060" y="0"/>
                  </a:lnTo>
                  <a:close/>
                </a:path>
              </a:pathLst>
            </a:custGeom>
            <a:solidFill>
              <a:srgbClr val="31B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191" y="8921857"/>
              <a:ext cx="485140" cy="401320"/>
            </a:xfrm>
            <a:custGeom>
              <a:avLst/>
              <a:gdLst/>
              <a:ahLst/>
              <a:cxnLst/>
              <a:rect l="l" t="t" r="r" b="b"/>
              <a:pathLst>
                <a:path w="485139" h="401320">
                  <a:moveTo>
                    <a:pt x="200406" y="200406"/>
                  </a:moveTo>
                  <a:lnTo>
                    <a:pt x="0" y="12"/>
                  </a:lnTo>
                  <a:lnTo>
                    <a:pt x="0" y="400824"/>
                  </a:lnTo>
                  <a:lnTo>
                    <a:pt x="200406" y="200406"/>
                  </a:lnTo>
                  <a:close/>
                </a:path>
                <a:path w="485139" h="401320">
                  <a:moveTo>
                    <a:pt x="407835" y="200406"/>
                  </a:moveTo>
                  <a:lnTo>
                    <a:pt x="207429" y="12"/>
                  </a:lnTo>
                  <a:lnTo>
                    <a:pt x="207429" y="400824"/>
                  </a:lnTo>
                  <a:lnTo>
                    <a:pt x="407835" y="200406"/>
                  </a:lnTo>
                  <a:close/>
                </a:path>
                <a:path w="485139" h="401320">
                  <a:moveTo>
                    <a:pt x="484581" y="0"/>
                  </a:moveTo>
                  <a:lnTo>
                    <a:pt x="422770" y="0"/>
                  </a:lnTo>
                  <a:lnTo>
                    <a:pt x="422770" y="400812"/>
                  </a:lnTo>
                  <a:lnTo>
                    <a:pt x="484581" y="400812"/>
                  </a:lnTo>
                  <a:lnTo>
                    <a:pt x="484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pic>
        <p:nvPicPr>
          <p:cNvPr id="44" name="Picture 43" descr="A light bulb with a wire wrapped around it&#10;&#10;AI-generated content may be incorrect.">
            <a:extLst>
              <a:ext uri="{FF2B5EF4-FFF2-40B4-BE49-F238E27FC236}">
                <a16:creationId xmlns:a16="http://schemas.microsoft.com/office/drawing/2014/main" id="{936469EC-E589-E79A-77A6-882F259D6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68" y="6000169"/>
            <a:ext cx="835581" cy="835581"/>
          </a:xfrm>
          <a:prstGeom prst="rect">
            <a:avLst/>
          </a:prstGeom>
        </p:spPr>
      </p:pic>
      <p:pic>
        <p:nvPicPr>
          <p:cNvPr id="47" name="Picture 46" descr="A red exclamation mark on a white background&#10;&#10;AI-generated content may be incorrect.">
            <a:extLst>
              <a:ext uri="{FF2B5EF4-FFF2-40B4-BE49-F238E27FC236}">
                <a16:creationId xmlns:a16="http://schemas.microsoft.com/office/drawing/2014/main" id="{E20B6594-0CAA-C835-1300-1B467B9F0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93" y="7340407"/>
            <a:ext cx="884151" cy="8841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9B51373-CF4D-8FB5-B0FA-A1ADF96868B4}"/>
                  </a:ext>
                </a:extLst>
              </p14:cNvPr>
              <p14:cNvContentPartPr/>
              <p14:nvPr/>
            </p14:nvContentPartPr>
            <p14:xfrm>
              <a:off x="449712" y="2303208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9B51373-CF4D-8FB5-B0FA-A1ADF96868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3592" y="2297088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5DA87C-4352-9B58-8643-74198CADA621}"/>
              </a:ext>
            </a:extLst>
          </p:cNvPr>
          <p:cNvCxnSpPr>
            <a:cxnSpLocks/>
          </p:cNvCxnSpPr>
          <p:nvPr/>
        </p:nvCxnSpPr>
        <p:spPr>
          <a:xfrm>
            <a:off x="5784850" y="4816475"/>
            <a:ext cx="3867050" cy="0"/>
          </a:xfrm>
          <a:prstGeom prst="line">
            <a:avLst/>
          </a:prstGeom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21AA62CF-FB0A-C78A-B097-5154445F2D4F}"/>
              </a:ext>
            </a:extLst>
          </p:cNvPr>
          <p:cNvSpPr/>
          <p:nvPr/>
        </p:nvSpPr>
        <p:spPr>
          <a:xfrm>
            <a:off x="9747250" y="3495694"/>
            <a:ext cx="390816" cy="5740381"/>
          </a:xfrm>
          <a:prstGeom prst="leftBracket">
            <a:avLst/>
          </a:prstGeom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hlinkClick r:id="rId14" action="ppaction://hlinksldjump"/>
            <a:extLst>
              <a:ext uri="{FF2B5EF4-FFF2-40B4-BE49-F238E27FC236}">
                <a16:creationId xmlns:a16="http://schemas.microsoft.com/office/drawing/2014/main" id="{957F20B8-A2E1-53B5-D4DD-0C1810350096}"/>
              </a:ext>
            </a:extLst>
          </p:cNvPr>
          <p:cNvSpPr/>
          <p:nvPr/>
        </p:nvSpPr>
        <p:spPr>
          <a:xfrm>
            <a:off x="10169701" y="5575354"/>
            <a:ext cx="5063949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5" action="ppaction://hlinksldjump"/>
            <a:extLst>
              <a:ext uri="{FF2B5EF4-FFF2-40B4-BE49-F238E27FC236}">
                <a16:creationId xmlns:a16="http://schemas.microsoft.com/office/drawing/2014/main" id="{0F642E1E-C33B-B68A-55C1-0A728C16986B}"/>
              </a:ext>
            </a:extLst>
          </p:cNvPr>
          <p:cNvSpPr/>
          <p:nvPr/>
        </p:nvSpPr>
        <p:spPr>
          <a:xfrm>
            <a:off x="10183215" y="6705199"/>
            <a:ext cx="5202835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6" action="ppaction://hlinksldjump"/>
            <a:extLst>
              <a:ext uri="{FF2B5EF4-FFF2-40B4-BE49-F238E27FC236}">
                <a16:creationId xmlns:a16="http://schemas.microsoft.com/office/drawing/2014/main" id="{FDEDDA30-0403-37DF-0FA2-570FB915E064}"/>
              </a:ext>
            </a:extLst>
          </p:cNvPr>
          <p:cNvSpPr/>
          <p:nvPr/>
        </p:nvSpPr>
        <p:spPr>
          <a:xfrm>
            <a:off x="10141876" y="7870260"/>
            <a:ext cx="7149174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69A428-CBC3-F548-14EE-02AA47F3105D}"/>
              </a:ext>
            </a:extLst>
          </p:cNvPr>
          <p:cNvSpPr/>
          <p:nvPr/>
        </p:nvSpPr>
        <p:spPr>
          <a:xfrm>
            <a:off x="1361193" y="3298328"/>
            <a:ext cx="2936222" cy="849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ue and white logo&#10;&#10;AI-generated content may be incorrect.">
            <a:extLst>
              <a:ext uri="{FF2B5EF4-FFF2-40B4-BE49-F238E27FC236}">
                <a16:creationId xmlns:a16="http://schemas.microsoft.com/office/drawing/2014/main" id="{634AAAB3-4895-1C0E-DA9F-A2C3655306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664" y="102732"/>
            <a:ext cx="2539883" cy="836045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306" y="118186"/>
            <a:ext cx="59435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553" y="4835949"/>
            <a:ext cx="2399030" cy="1391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solidFill>
                  <a:schemeClr val="tx1"/>
                </a:solidFill>
                <a:latin typeface="Barlow" pitchFamily="2" charset="77"/>
                <a:cs typeface="Barlow"/>
              </a:rPr>
              <a:t>© </a:t>
            </a:r>
            <a:r>
              <a:rPr lang="en-US" sz="800" dirty="0" err="1">
                <a:solidFill>
                  <a:schemeClr val="tx1"/>
                </a:solidFill>
                <a:latin typeface="Barlow" pitchFamily="2" charset="77"/>
                <a:cs typeface="Barlow"/>
              </a:rPr>
              <a:t>WavebreakMediaMicro</a:t>
            </a:r>
            <a:r>
              <a:rPr lang="en-US" sz="800" dirty="0">
                <a:solidFill>
                  <a:schemeClr val="tx1"/>
                </a:solidFill>
                <a:latin typeface="Barlow" pitchFamily="2" charset="77"/>
              </a:rPr>
              <a:t>/</a:t>
            </a:r>
            <a:r>
              <a:rPr lang="en-US" sz="800" dirty="0" err="1">
                <a:solidFill>
                  <a:schemeClr val="tx1"/>
                </a:solidFill>
                <a:latin typeface="Barlow" pitchFamily="2" charset="77"/>
              </a:rPr>
              <a:t>stock.adobe.com</a:t>
            </a:r>
            <a:endParaRPr sz="800" dirty="0">
              <a:solidFill>
                <a:schemeClr val="tx1"/>
              </a:solidFill>
              <a:latin typeface="Barlow" pitchFamily="2" charset="77"/>
              <a:cs typeface="Barl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8292" y="1187034"/>
            <a:ext cx="2701158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Overview</a:t>
            </a:r>
            <a:endParaRPr sz="3450" dirty="0">
              <a:latin typeface="Barlow"/>
              <a:cs typeface="Barl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8253" y="963321"/>
            <a:ext cx="1036955" cy="1036955"/>
            <a:chOff x="628253" y="963321"/>
            <a:chExt cx="1036955" cy="1036955"/>
          </a:xfrm>
        </p:grpSpPr>
        <p:sp>
          <p:nvSpPr>
            <p:cNvPr id="10" name="object 10"/>
            <p:cNvSpPr/>
            <p:nvPr/>
          </p:nvSpPr>
          <p:spPr>
            <a:xfrm>
              <a:off x="628253" y="963321"/>
              <a:ext cx="1036955" cy="1036955"/>
            </a:xfrm>
            <a:custGeom>
              <a:avLst/>
              <a:gdLst/>
              <a:ahLst/>
              <a:cxnLst/>
              <a:rect l="l" t="t" r="r" b="b"/>
              <a:pathLst>
                <a:path w="1036955" h="1036955">
                  <a:moveTo>
                    <a:pt x="844843" y="0"/>
                  </a:moveTo>
                  <a:lnTo>
                    <a:pt x="191774" y="0"/>
                  </a:lnTo>
                  <a:lnTo>
                    <a:pt x="147802" y="5064"/>
                  </a:lnTo>
                  <a:lnTo>
                    <a:pt x="107437" y="19492"/>
                  </a:lnTo>
                  <a:lnTo>
                    <a:pt x="71829" y="42130"/>
                  </a:lnTo>
                  <a:lnTo>
                    <a:pt x="42130" y="71829"/>
                  </a:lnTo>
                  <a:lnTo>
                    <a:pt x="19492" y="107437"/>
                  </a:lnTo>
                  <a:lnTo>
                    <a:pt x="5064" y="147802"/>
                  </a:lnTo>
                  <a:lnTo>
                    <a:pt x="0" y="191774"/>
                  </a:lnTo>
                  <a:lnTo>
                    <a:pt x="0" y="844843"/>
                  </a:lnTo>
                  <a:lnTo>
                    <a:pt x="5064" y="888815"/>
                  </a:lnTo>
                  <a:lnTo>
                    <a:pt x="19492" y="929180"/>
                  </a:lnTo>
                  <a:lnTo>
                    <a:pt x="42130" y="964787"/>
                  </a:lnTo>
                  <a:lnTo>
                    <a:pt x="71829" y="994486"/>
                  </a:lnTo>
                  <a:lnTo>
                    <a:pt x="107437" y="1017125"/>
                  </a:lnTo>
                  <a:lnTo>
                    <a:pt x="147802" y="1031552"/>
                  </a:lnTo>
                  <a:lnTo>
                    <a:pt x="191774" y="1036617"/>
                  </a:lnTo>
                  <a:lnTo>
                    <a:pt x="844843" y="1036617"/>
                  </a:lnTo>
                  <a:lnTo>
                    <a:pt x="888815" y="1031552"/>
                  </a:lnTo>
                  <a:lnTo>
                    <a:pt x="929180" y="1017125"/>
                  </a:lnTo>
                  <a:lnTo>
                    <a:pt x="964787" y="994486"/>
                  </a:lnTo>
                  <a:lnTo>
                    <a:pt x="994486" y="964787"/>
                  </a:lnTo>
                  <a:lnTo>
                    <a:pt x="1017125" y="929180"/>
                  </a:lnTo>
                  <a:lnTo>
                    <a:pt x="1031552" y="888815"/>
                  </a:lnTo>
                  <a:lnTo>
                    <a:pt x="1036617" y="844843"/>
                  </a:lnTo>
                  <a:lnTo>
                    <a:pt x="1036617" y="191774"/>
                  </a:lnTo>
                  <a:lnTo>
                    <a:pt x="1031552" y="147802"/>
                  </a:lnTo>
                  <a:lnTo>
                    <a:pt x="1017125" y="107437"/>
                  </a:lnTo>
                  <a:lnTo>
                    <a:pt x="994486" y="71829"/>
                  </a:lnTo>
                  <a:lnTo>
                    <a:pt x="964787" y="42130"/>
                  </a:lnTo>
                  <a:lnTo>
                    <a:pt x="929180" y="19492"/>
                  </a:lnTo>
                  <a:lnTo>
                    <a:pt x="888815" y="5064"/>
                  </a:lnTo>
                  <a:lnTo>
                    <a:pt x="844843" y="0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830" y="1204151"/>
              <a:ext cx="777875" cy="653415"/>
            </a:xfrm>
            <a:custGeom>
              <a:avLst/>
              <a:gdLst/>
              <a:ahLst/>
              <a:cxnLst/>
              <a:rect l="l" t="t" r="r" b="b"/>
              <a:pathLst>
                <a:path w="777875" h="653414">
                  <a:moveTo>
                    <a:pt x="777463" y="0"/>
                  </a:moveTo>
                  <a:lnTo>
                    <a:pt x="0" y="0"/>
                  </a:lnTo>
                  <a:lnTo>
                    <a:pt x="0" y="653069"/>
                  </a:lnTo>
                  <a:lnTo>
                    <a:pt x="777463" y="653069"/>
                  </a:lnTo>
                  <a:lnTo>
                    <a:pt x="777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449" y="1428286"/>
              <a:ext cx="176225" cy="1762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9819" y="1299970"/>
              <a:ext cx="694055" cy="433070"/>
            </a:xfrm>
            <a:custGeom>
              <a:avLst/>
              <a:gdLst/>
              <a:ahLst/>
              <a:cxnLst/>
              <a:rect l="l" t="t" r="r" b="b"/>
              <a:pathLst>
                <a:path w="694055" h="433069">
                  <a:moveTo>
                    <a:pt x="346743" y="0"/>
                  </a:moveTo>
                  <a:lnTo>
                    <a:pt x="301190" y="3056"/>
                  </a:lnTo>
                  <a:lnTo>
                    <a:pt x="256904" y="12032"/>
                  </a:lnTo>
                  <a:lnTo>
                    <a:pt x="214095" y="26640"/>
                  </a:lnTo>
                  <a:lnTo>
                    <a:pt x="172973" y="46592"/>
                  </a:lnTo>
                  <a:lnTo>
                    <a:pt x="133747" y="71600"/>
                  </a:lnTo>
                  <a:lnTo>
                    <a:pt x="96628" y="101376"/>
                  </a:lnTo>
                  <a:lnTo>
                    <a:pt x="61823" y="135632"/>
                  </a:lnTo>
                  <a:lnTo>
                    <a:pt x="29544" y="174081"/>
                  </a:lnTo>
                  <a:lnTo>
                    <a:pt x="0" y="216433"/>
                  </a:lnTo>
                  <a:lnTo>
                    <a:pt x="29544" y="258782"/>
                  </a:lnTo>
                  <a:lnTo>
                    <a:pt x="61823" y="297227"/>
                  </a:lnTo>
                  <a:lnTo>
                    <a:pt x="96628" y="331482"/>
                  </a:lnTo>
                  <a:lnTo>
                    <a:pt x="133747" y="361257"/>
                  </a:lnTo>
                  <a:lnTo>
                    <a:pt x="172973" y="386264"/>
                  </a:lnTo>
                  <a:lnTo>
                    <a:pt x="214095" y="406216"/>
                  </a:lnTo>
                  <a:lnTo>
                    <a:pt x="256904" y="420823"/>
                  </a:lnTo>
                  <a:lnTo>
                    <a:pt x="301190" y="429799"/>
                  </a:lnTo>
                  <a:lnTo>
                    <a:pt x="346743" y="432855"/>
                  </a:lnTo>
                  <a:lnTo>
                    <a:pt x="392296" y="429799"/>
                  </a:lnTo>
                  <a:lnTo>
                    <a:pt x="436582" y="420823"/>
                  </a:lnTo>
                  <a:lnTo>
                    <a:pt x="479391" y="406216"/>
                  </a:lnTo>
                  <a:lnTo>
                    <a:pt x="520513" y="386264"/>
                  </a:lnTo>
                  <a:lnTo>
                    <a:pt x="559738" y="361257"/>
                  </a:lnTo>
                  <a:lnTo>
                    <a:pt x="572102" y="351340"/>
                  </a:lnTo>
                  <a:lnTo>
                    <a:pt x="346743" y="351340"/>
                  </a:lnTo>
                  <a:lnTo>
                    <a:pt x="308147" y="348464"/>
                  </a:lnTo>
                  <a:lnTo>
                    <a:pt x="270226" y="339863"/>
                  </a:lnTo>
                  <a:lnTo>
                    <a:pt x="233111" y="325577"/>
                  </a:lnTo>
                  <a:lnTo>
                    <a:pt x="196936" y="305645"/>
                  </a:lnTo>
                  <a:lnTo>
                    <a:pt x="146283" y="266414"/>
                  </a:lnTo>
                  <a:lnTo>
                    <a:pt x="99934" y="216433"/>
                  </a:lnTo>
                  <a:lnTo>
                    <a:pt x="122485" y="190182"/>
                  </a:lnTo>
                  <a:lnTo>
                    <a:pt x="171157" y="145392"/>
                  </a:lnTo>
                  <a:lnTo>
                    <a:pt x="233111" y="107278"/>
                  </a:lnTo>
                  <a:lnTo>
                    <a:pt x="270226" y="92991"/>
                  </a:lnTo>
                  <a:lnTo>
                    <a:pt x="308147" y="84391"/>
                  </a:lnTo>
                  <a:lnTo>
                    <a:pt x="346743" y="81515"/>
                  </a:lnTo>
                  <a:lnTo>
                    <a:pt x="572099" y="81515"/>
                  </a:lnTo>
                  <a:lnTo>
                    <a:pt x="559738" y="71600"/>
                  </a:lnTo>
                  <a:lnTo>
                    <a:pt x="520513" y="46592"/>
                  </a:lnTo>
                  <a:lnTo>
                    <a:pt x="479391" y="26640"/>
                  </a:lnTo>
                  <a:lnTo>
                    <a:pt x="436582" y="12032"/>
                  </a:lnTo>
                  <a:lnTo>
                    <a:pt x="392296" y="3056"/>
                  </a:lnTo>
                  <a:lnTo>
                    <a:pt x="346743" y="0"/>
                  </a:lnTo>
                  <a:close/>
                </a:path>
                <a:path w="694055" h="433069">
                  <a:moveTo>
                    <a:pt x="572099" y="81515"/>
                  </a:moveTo>
                  <a:lnTo>
                    <a:pt x="346743" y="81515"/>
                  </a:lnTo>
                  <a:lnTo>
                    <a:pt x="385339" y="84391"/>
                  </a:lnTo>
                  <a:lnTo>
                    <a:pt x="423260" y="92991"/>
                  </a:lnTo>
                  <a:lnTo>
                    <a:pt x="460375" y="107278"/>
                  </a:lnTo>
                  <a:lnTo>
                    <a:pt x="496550" y="127210"/>
                  </a:lnTo>
                  <a:lnTo>
                    <a:pt x="547199" y="166442"/>
                  </a:lnTo>
                  <a:lnTo>
                    <a:pt x="593552" y="216433"/>
                  </a:lnTo>
                  <a:lnTo>
                    <a:pt x="570999" y="242677"/>
                  </a:lnTo>
                  <a:lnTo>
                    <a:pt x="522324" y="287463"/>
                  </a:lnTo>
                  <a:lnTo>
                    <a:pt x="460375" y="325577"/>
                  </a:lnTo>
                  <a:lnTo>
                    <a:pt x="423260" y="339863"/>
                  </a:lnTo>
                  <a:lnTo>
                    <a:pt x="385339" y="348464"/>
                  </a:lnTo>
                  <a:lnTo>
                    <a:pt x="346743" y="351340"/>
                  </a:lnTo>
                  <a:lnTo>
                    <a:pt x="572102" y="351340"/>
                  </a:lnTo>
                  <a:lnTo>
                    <a:pt x="596858" y="331482"/>
                  </a:lnTo>
                  <a:lnTo>
                    <a:pt x="631662" y="297227"/>
                  </a:lnTo>
                  <a:lnTo>
                    <a:pt x="663942" y="258782"/>
                  </a:lnTo>
                  <a:lnTo>
                    <a:pt x="693486" y="216433"/>
                  </a:lnTo>
                  <a:lnTo>
                    <a:pt x="663942" y="174081"/>
                  </a:lnTo>
                  <a:lnTo>
                    <a:pt x="631662" y="135632"/>
                  </a:lnTo>
                  <a:lnTo>
                    <a:pt x="596858" y="101376"/>
                  </a:lnTo>
                  <a:lnTo>
                    <a:pt x="572099" y="81515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71C15-415C-3ACE-5774-3D29CEB6D77B}"/>
              </a:ext>
            </a:extLst>
          </p:cNvPr>
          <p:cNvSpPr txBox="1"/>
          <p:nvPr/>
        </p:nvSpPr>
        <p:spPr>
          <a:xfrm>
            <a:off x="3956050" y="2149475"/>
            <a:ext cx="14782800" cy="5798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ct val="157500"/>
              </a:lnSpc>
              <a:spcBef>
                <a:spcPts val="2050"/>
              </a:spcBef>
            </a:pPr>
            <a:r>
              <a:rPr lang="en-US" sz="4000" dirty="0">
                <a:latin typeface="Barlow" pitchFamily="2" charset="77"/>
              </a:rPr>
              <a:t>This Academic Toolkit provides essential guidance on mastering collegiate-level note-taking practices. It covers preparation techniques, active listening strategies, various note-taking methods, and post-lecture review processes. By developing proficiency in these skills, students will enhance their learning retention and academic performance across disciplines.</a:t>
            </a:r>
            <a:endParaRPr lang="en-US" sz="4000" dirty="0">
              <a:latin typeface="Barlow" pitchFamily="2" charset="77"/>
              <a:cs typeface="Barlow"/>
            </a:endParaRPr>
          </a:p>
        </p:txBody>
      </p:sp>
      <p:pic>
        <p:nvPicPr>
          <p:cNvPr id="19" name="Picture 18" descr="A person sitting at a table with other people in the background&#10;&#10;AI-generated content may be incorrect.">
            <a:extLst>
              <a:ext uri="{FF2B5EF4-FFF2-40B4-BE49-F238E27FC236}">
                <a16:creationId xmlns:a16="http://schemas.microsoft.com/office/drawing/2014/main" id="{8BD844B5-9D05-505C-2989-7BC3877A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10891"/>
          <a:stretch>
            <a:fillRect/>
          </a:stretch>
        </p:blipFill>
        <p:spPr>
          <a:xfrm>
            <a:off x="615554" y="2535321"/>
            <a:ext cx="3034320" cy="2272894"/>
          </a:xfrm>
          <a:prstGeom prst="roundRect">
            <a:avLst>
              <a:gd name="adj" fmla="val 6855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EAA88C-96DF-3492-C5DF-BA1C6628A195}"/>
              </a:ext>
            </a:extLst>
          </p:cNvPr>
          <p:cNvSpPr/>
          <p:nvPr/>
        </p:nvSpPr>
        <p:spPr>
          <a:xfrm>
            <a:off x="10283577" y="2487641"/>
            <a:ext cx="9149078" cy="7205633"/>
          </a:xfrm>
          <a:prstGeom prst="roundRect">
            <a:avLst>
              <a:gd name="adj" fmla="val 2117"/>
            </a:avLst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E27BEDD-6859-1BA4-2E0F-EC4551D8934E}"/>
              </a:ext>
            </a:extLst>
          </p:cNvPr>
          <p:cNvSpPr/>
          <p:nvPr/>
        </p:nvSpPr>
        <p:spPr>
          <a:xfrm>
            <a:off x="635873" y="2481522"/>
            <a:ext cx="9149078" cy="7205632"/>
          </a:xfrm>
          <a:prstGeom prst="roundRect">
            <a:avLst>
              <a:gd name="adj" fmla="val 2117"/>
            </a:avLst>
          </a:prstGeom>
          <a:solidFill>
            <a:schemeClr val="accent5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6851706" y="118186"/>
            <a:ext cx="64007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445" y="2487642"/>
            <a:ext cx="9149080" cy="6183630"/>
          </a:xfrm>
          <a:custGeom>
            <a:avLst/>
            <a:gdLst/>
            <a:ahLst/>
            <a:cxnLst/>
            <a:rect l="l" t="t" r="r" b="b"/>
            <a:pathLst>
              <a:path w="9149080" h="6183630">
                <a:moveTo>
                  <a:pt x="8981401" y="0"/>
                </a:moveTo>
                <a:lnTo>
                  <a:pt x="167534" y="0"/>
                </a:lnTo>
                <a:lnTo>
                  <a:pt x="122995" y="5984"/>
                </a:lnTo>
                <a:lnTo>
                  <a:pt x="82974" y="22872"/>
                </a:lnTo>
                <a:lnTo>
                  <a:pt x="49067" y="49067"/>
                </a:lnTo>
                <a:lnTo>
                  <a:pt x="22872" y="82974"/>
                </a:lnTo>
                <a:lnTo>
                  <a:pt x="5984" y="122995"/>
                </a:lnTo>
                <a:lnTo>
                  <a:pt x="0" y="167534"/>
                </a:lnTo>
                <a:lnTo>
                  <a:pt x="0" y="6015565"/>
                </a:lnTo>
                <a:lnTo>
                  <a:pt x="5984" y="6060104"/>
                </a:lnTo>
                <a:lnTo>
                  <a:pt x="22872" y="6100125"/>
                </a:lnTo>
                <a:lnTo>
                  <a:pt x="49067" y="6134031"/>
                </a:lnTo>
                <a:lnTo>
                  <a:pt x="82974" y="6160227"/>
                </a:lnTo>
                <a:lnTo>
                  <a:pt x="122995" y="6177115"/>
                </a:lnTo>
                <a:lnTo>
                  <a:pt x="167534" y="6183099"/>
                </a:lnTo>
                <a:lnTo>
                  <a:pt x="8981401" y="6183099"/>
                </a:lnTo>
                <a:lnTo>
                  <a:pt x="9025937" y="6177115"/>
                </a:lnTo>
                <a:lnTo>
                  <a:pt x="9065957" y="6160227"/>
                </a:lnTo>
                <a:lnTo>
                  <a:pt x="9099864" y="6134031"/>
                </a:lnTo>
                <a:lnTo>
                  <a:pt x="9126061" y="6100125"/>
                </a:lnTo>
                <a:lnTo>
                  <a:pt x="9142951" y="6060104"/>
                </a:lnTo>
                <a:lnTo>
                  <a:pt x="9148936" y="6015565"/>
                </a:lnTo>
                <a:lnTo>
                  <a:pt x="9148936" y="167534"/>
                </a:lnTo>
                <a:lnTo>
                  <a:pt x="9142951" y="122995"/>
                </a:lnTo>
                <a:lnTo>
                  <a:pt x="9126061" y="82974"/>
                </a:lnTo>
                <a:lnTo>
                  <a:pt x="9099864" y="49067"/>
                </a:lnTo>
                <a:lnTo>
                  <a:pt x="9065957" y="22872"/>
                </a:lnTo>
                <a:lnTo>
                  <a:pt x="9025937" y="5984"/>
                </a:lnTo>
                <a:lnTo>
                  <a:pt x="8981401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8050" y="2515248"/>
            <a:ext cx="8947446" cy="6669711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530"/>
              </a:spcBef>
            </a:pPr>
            <a:r>
              <a:rPr sz="5600" b="1" spc="-65" dirty="0">
                <a:latin typeface="Barlow"/>
                <a:cs typeface="Barlow"/>
              </a:rPr>
              <a:t>Key</a:t>
            </a:r>
            <a:r>
              <a:rPr sz="5600" b="1" spc="-204" dirty="0">
                <a:latin typeface="Barlow"/>
                <a:cs typeface="Barlow"/>
              </a:rPr>
              <a:t> </a:t>
            </a:r>
            <a:r>
              <a:rPr sz="5600" b="1" spc="-10" dirty="0">
                <a:latin typeface="Barlow"/>
                <a:cs typeface="Barlow"/>
              </a:rPr>
              <a:t>Concepts</a:t>
            </a:r>
            <a:endParaRPr sz="5600" dirty="0">
              <a:latin typeface="Barlow"/>
              <a:cs typeface="Barlow"/>
            </a:endParaRP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Understanding different note-taking systems and their applications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Developing pre-lecture preparation strategies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Mastering active listening techniques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Organizing information hierarchically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Implementing effective review practices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Adapting note-taking methods to </a:t>
            </a:r>
            <a:br>
              <a:rPr lang="en-US" sz="3050" dirty="0">
                <a:latin typeface="Barlow"/>
              </a:rPr>
            </a:br>
            <a:r>
              <a:rPr lang="en-US" sz="3050" dirty="0">
                <a:latin typeface="Barlow"/>
              </a:rPr>
              <a:t>different subjects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Integrating technology and traditional methods effectively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65513" y="2504777"/>
            <a:ext cx="8554337" cy="6618415"/>
          </a:xfrm>
          <a:prstGeom prst="rect">
            <a:avLst/>
          </a:prstGeom>
          <a:noFill/>
        </p:spPr>
        <p:txBody>
          <a:bodyPr vert="horz" wrap="square" lIns="0" tIns="194310" rIns="0" bIns="0" rtlCol="0">
            <a:spAutoFit/>
          </a:bodyPr>
          <a:lstStyle/>
          <a:p>
            <a:pPr marL="346710" algn="ctr">
              <a:lnSpc>
                <a:spcPct val="100000"/>
              </a:lnSpc>
              <a:spcBef>
                <a:spcPts val="1530"/>
              </a:spcBef>
            </a:pPr>
            <a:r>
              <a:rPr sz="5600" b="1" spc="-10" dirty="0">
                <a:latin typeface="Barlow"/>
                <a:cs typeface="Barlow"/>
              </a:rPr>
              <a:t>Resources</a:t>
            </a:r>
            <a:endParaRPr sz="5600" dirty="0">
              <a:latin typeface="Barlow"/>
              <a:cs typeface="Barlow"/>
            </a:endParaRP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Use resources like </a:t>
            </a:r>
            <a:r>
              <a:rPr lang="en-US" sz="3050" dirty="0">
                <a:latin typeface="Barlow"/>
                <a:hlinkClick r:id="rId2"/>
              </a:rPr>
              <a:t>Britannica Academic</a:t>
            </a:r>
            <a:r>
              <a:rPr lang="en-US" sz="3050" dirty="0">
                <a:latin typeface="Barlow"/>
              </a:rPr>
              <a:t> and faculty support.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Consult with faculty and course professors about specific expectations.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Access digital note-taking tools through your university library.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Utilize study skill workshops offered by </a:t>
            </a:r>
            <a:br>
              <a:rPr lang="en-US" sz="3050" dirty="0">
                <a:latin typeface="Barlow"/>
              </a:rPr>
            </a:br>
            <a:r>
              <a:rPr lang="en-US" sz="3050" dirty="0">
                <a:latin typeface="Barlow"/>
              </a:rPr>
              <a:t>your institution.</a:t>
            </a:r>
          </a:p>
          <a:p>
            <a:pPr marL="465138" marR="714375" indent="-452438">
              <a:lnSpc>
                <a:spcPct val="117100"/>
              </a:lnSpc>
              <a:spcBef>
                <a:spcPts val="150"/>
              </a:spcBef>
              <a:buChar char="•"/>
            </a:pPr>
            <a:r>
              <a:rPr lang="en-US" sz="3050" dirty="0">
                <a:latin typeface="Barlow"/>
              </a:rPr>
              <a:t>Use note-taking </a:t>
            </a:r>
            <a:r>
              <a:rPr lang="en-US" sz="3050" dirty="0">
                <a:latin typeface="Barlow"/>
                <a:hlinkClick r:id="rId3"/>
              </a:rPr>
              <a:t>graphic organizers</a:t>
            </a:r>
            <a:r>
              <a:rPr lang="en-US" sz="3050" dirty="0">
                <a:latin typeface="Barlow"/>
              </a:rPr>
              <a:t> available through Teach Britannica.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28253" y="963321"/>
            <a:ext cx="1036955" cy="1036955"/>
            <a:chOff x="628253" y="963321"/>
            <a:chExt cx="1036955" cy="1036955"/>
          </a:xfrm>
        </p:grpSpPr>
        <p:sp>
          <p:nvSpPr>
            <p:cNvPr id="11" name="object 11"/>
            <p:cNvSpPr/>
            <p:nvPr/>
          </p:nvSpPr>
          <p:spPr>
            <a:xfrm>
              <a:off x="628253" y="963321"/>
              <a:ext cx="1036955" cy="1036955"/>
            </a:xfrm>
            <a:custGeom>
              <a:avLst/>
              <a:gdLst/>
              <a:ahLst/>
              <a:cxnLst/>
              <a:rect l="l" t="t" r="r" b="b"/>
              <a:pathLst>
                <a:path w="1036955" h="1036955">
                  <a:moveTo>
                    <a:pt x="844843" y="0"/>
                  </a:moveTo>
                  <a:lnTo>
                    <a:pt x="191774" y="0"/>
                  </a:lnTo>
                  <a:lnTo>
                    <a:pt x="147802" y="5064"/>
                  </a:lnTo>
                  <a:lnTo>
                    <a:pt x="107437" y="19492"/>
                  </a:lnTo>
                  <a:lnTo>
                    <a:pt x="71829" y="42130"/>
                  </a:lnTo>
                  <a:lnTo>
                    <a:pt x="42130" y="71829"/>
                  </a:lnTo>
                  <a:lnTo>
                    <a:pt x="19492" y="107437"/>
                  </a:lnTo>
                  <a:lnTo>
                    <a:pt x="5064" y="147802"/>
                  </a:lnTo>
                  <a:lnTo>
                    <a:pt x="0" y="191774"/>
                  </a:lnTo>
                  <a:lnTo>
                    <a:pt x="0" y="844843"/>
                  </a:lnTo>
                  <a:lnTo>
                    <a:pt x="5064" y="888815"/>
                  </a:lnTo>
                  <a:lnTo>
                    <a:pt x="19492" y="929180"/>
                  </a:lnTo>
                  <a:lnTo>
                    <a:pt x="42130" y="964787"/>
                  </a:lnTo>
                  <a:lnTo>
                    <a:pt x="71829" y="994486"/>
                  </a:lnTo>
                  <a:lnTo>
                    <a:pt x="107437" y="1017125"/>
                  </a:lnTo>
                  <a:lnTo>
                    <a:pt x="147802" y="1031552"/>
                  </a:lnTo>
                  <a:lnTo>
                    <a:pt x="191774" y="1036617"/>
                  </a:lnTo>
                  <a:lnTo>
                    <a:pt x="844843" y="1036617"/>
                  </a:lnTo>
                  <a:lnTo>
                    <a:pt x="888815" y="1031552"/>
                  </a:lnTo>
                  <a:lnTo>
                    <a:pt x="929180" y="1017125"/>
                  </a:lnTo>
                  <a:lnTo>
                    <a:pt x="964787" y="994486"/>
                  </a:lnTo>
                  <a:lnTo>
                    <a:pt x="994486" y="964787"/>
                  </a:lnTo>
                  <a:lnTo>
                    <a:pt x="1017125" y="929180"/>
                  </a:lnTo>
                  <a:lnTo>
                    <a:pt x="1031552" y="888815"/>
                  </a:lnTo>
                  <a:lnTo>
                    <a:pt x="1036617" y="844843"/>
                  </a:lnTo>
                  <a:lnTo>
                    <a:pt x="1036617" y="191774"/>
                  </a:lnTo>
                  <a:lnTo>
                    <a:pt x="1031552" y="147802"/>
                  </a:lnTo>
                  <a:lnTo>
                    <a:pt x="1017125" y="107437"/>
                  </a:lnTo>
                  <a:lnTo>
                    <a:pt x="994486" y="71829"/>
                  </a:lnTo>
                  <a:lnTo>
                    <a:pt x="964787" y="42130"/>
                  </a:lnTo>
                  <a:lnTo>
                    <a:pt x="929180" y="19492"/>
                  </a:lnTo>
                  <a:lnTo>
                    <a:pt x="888815" y="5064"/>
                  </a:lnTo>
                  <a:lnTo>
                    <a:pt x="844843" y="0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830" y="1204151"/>
              <a:ext cx="777875" cy="653415"/>
            </a:xfrm>
            <a:custGeom>
              <a:avLst/>
              <a:gdLst/>
              <a:ahLst/>
              <a:cxnLst/>
              <a:rect l="l" t="t" r="r" b="b"/>
              <a:pathLst>
                <a:path w="777875" h="653414">
                  <a:moveTo>
                    <a:pt x="777463" y="0"/>
                  </a:moveTo>
                  <a:lnTo>
                    <a:pt x="0" y="0"/>
                  </a:lnTo>
                  <a:lnTo>
                    <a:pt x="0" y="653069"/>
                  </a:lnTo>
                  <a:lnTo>
                    <a:pt x="777463" y="653069"/>
                  </a:lnTo>
                  <a:lnTo>
                    <a:pt x="777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8449" y="1428286"/>
              <a:ext cx="176225" cy="1762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9819" y="1299970"/>
              <a:ext cx="694055" cy="433070"/>
            </a:xfrm>
            <a:custGeom>
              <a:avLst/>
              <a:gdLst/>
              <a:ahLst/>
              <a:cxnLst/>
              <a:rect l="l" t="t" r="r" b="b"/>
              <a:pathLst>
                <a:path w="694055" h="433069">
                  <a:moveTo>
                    <a:pt x="346743" y="0"/>
                  </a:moveTo>
                  <a:lnTo>
                    <a:pt x="301190" y="3056"/>
                  </a:lnTo>
                  <a:lnTo>
                    <a:pt x="256904" y="12032"/>
                  </a:lnTo>
                  <a:lnTo>
                    <a:pt x="214095" y="26640"/>
                  </a:lnTo>
                  <a:lnTo>
                    <a:pt x="172973" y="46592"/>
                  </a:lnTo>
                  <a:lnTo>
                    <a:pt x="133747" y="71600"/>
                  </a:lnTo>
                  <a:lnTo>
                    <a:pt x="96628" y="101376"/>
                  </a:lnTo>
                  <a:lnTo>
                    <a:pt x="61823" y="135632"/>
                  </a:lnTo>
                  <a:lnTo>
                    <a:pt x="29544" y="174081"/>
                  </a:lnTo>
                  <a:lnTo>
                    <a:pt x="0" y="216433"/>
                  </a:lnTo>
                  <a:lnTo>
                    <a:pt x="29544" y="258782"/>
                  </a:lnTo>
                  <a:lnTo>
                    <a:pt x="61823" y="297227"/>
                  </a:lnTo>
                  <a:lnTo>
                    <a:pt x="96628" y="331482"/>
                  </a:lnTo>
                  <a:lnTo>
                    <a:pt x="133747" y="361257"/>
                  </a:lnTo>
                  <a:lnTo>
                    <a:pt x="172973" y="386264"/>
                  </a:lnTo>
                  <a:lnTo>
                    <a:pt x="214095" y="406216"/>
                  </a:lnTo>
                  <a:lnTo>
                    <a:pt x="256904" y="420823"/>
                  </a:lnTo>
                  <a:lnTo>
                    <a:pt x="301190" y="429799"/>
                  </a:lnTo>
                  <a:lnTo>
                    <a:pt x="346743" y="432855"/>
                  </a:lnTo>
                  <a:lnTo>
                    <a:pt x="392296" y="429799"/>
                  </a:lnTo>
                  <a:lnTo>
                    <a:pt x="436582" y="420823"/>
                  </a:lnTo>
                  <a:lnTo>
                    <a:pt x="479391" y="406216"/>
                  </a:lnTo>
                  <a:lnTo>
                    <a:pt x="520513" y="386264"/>
                  </a:lnTo>
                  <a:lnTo>
                    <a:pt x="559738" y="361257"/>
                  </a:lnTo>
                  <a:lnTo>
                    <a:pt x="572102" y="351340"/>
                  </a:lnTo>
                  <a:lnTo>
                    <a:pt x="346743" y="351340"/>
                  </a:lnTo>
                  <a:lnTo>
                    <a:pt x="308147" y="348464"/>
                  </a:lnTo>
                  <a:lnTo>
                    <a:pt x="270226" y="339863"/>
                  </a:lnTo>
                  <a:lnTo>
                    <a:pt x="233111" y="325577"/>
                  </a:lnTo>
                  <a:lnTo>
                    <a:pt x="196936" y="305645"/>
                  </a:lnTo>
                  <a:lnTo>
                    <a:pt x="146283" y="266414"/>
                  </a:lnTo>
                  <a:lnTo>
                    <a:pt x="99934" y="216433"/>
                  </a:lnTo>
                  <a:lnTo>
                    <a:pt x="122485" y="190182"/>
                  </a:lnTo>
                  <a:lnTo>
                    <a:pt x="171157" y="145392"/>
                  </a:lnTo>
                  <a:lnTo>
                    <a:pt x="233111" y="107278"/>
                  </a:lnTo>
                  <a:lnTo>
                    <a:pt x="270226" y="92991"/>
                  </a:lnTo>
                  <a:lnTo>
                    <a:pt x="308147" y="84391"/>
                  </a:lnTo>
                  <a:lnTo>
                    <a:pt x="346743" y="81515"/>
                  </a:lnTo>
                  <a:lnTo>
                    <a:pt x="572099" y="81515"/>
                  </a:lnTo>
                  <a:lnTo>
                    <a:pt x="559738" y="71600"/>
                  </a:lnTo>
                  <a:lnTo>
                    <a:pt x="520513" y="46592"/>
                  </a:lnTo>
                  <a:lnTo>
                    <a:pt x="479391" y="26640"/>
                  </a:lnTo>
                  <a:lnTo>
                    <a:pt x="436582" y="12032"/>
                  </a:lnTo>
                  <a:lnTo>
                    <a:pt x="392296" y="3056"/>
                  </a:lnTo>
                  <a:lnTo>
                    <a:pt x="346743" y="0"/>
                  </a:lnTo>
                  <a:close/>
                </a:path>
                <a:path w="694055" h="433069">
                  <a:moveTo>
                    <a:pt x="572099" y="81515"/>
                  </a:moveTo>
                  <a:lnTo>
                    <a:pt x="346743" y="81515"/>
                  </a:lnTo>
                  <a:lnTo>
                    <a:pt x="385339" y="84391"/>
                  </a:lnTo>
                  <a:lnTo>
                    <a:pt x="423260" y="92991"/>
                  </a:lnTo>
                  <a:lnTo>
                    <a:pt x="460375" y="107278"/>
                  </a:lnTo>
                  <a:lnTo>
                    <a:pt x="496550" y="127210"/>
                  </a:lnTo>
                  <a:lnTo>
                    <a:pt x="547199" y="166442"/>
                  </a:lnTo>
                  <a:lnTo>
                    <a:pt x="593552" y="216433"/>
                  </a:lnTo>
                  <a:lnTo>
                    <a:pt x="570999" y="242677"/>
                  </a:lnTo>
                  <a:lnTo>
                    <a:pt x="522324" y="287463"/>
                  </a:lnTo>
                  <a:lnTo>
                    <a:pt x="460375" y="325577"/>
                  </a:lnTo>
                  <a:lnTo>
                    <a:pt x="423260" y="339863"/>
                  </a:lnTo>
                  <a:lnTo>
                    <a:pt x="385339" y="348464"/>
                  </a:lnTo>
                  <a:lnTo>
                    <a:pt x="346743" y="351340"/>
                  </a:lnTo>
                  <a:lnTo>
                    <a:pt x="572102" y="351340"/>
                  </a:lnTo>
                  <a:lnTo>
                    <a:pt x="596858" y="331482"/>
                  </a:lnTo>
                  <a:lnTo>
                    <a:pt x="631662" y="297227"/>
                  </a:lnTo>
                  <a:lnTo>
                    <a:pt x="663942" y="258782"/>
                  </a:lnTo>
                  <a:lnTo>
                    <a:pt x="693486" y="216433"/>
                  </a:lnTo>
                  <a:lnTo>
                    <a:pt x="663942" y="174081"/>
                  </a:lnTo>
                  <a:lnTo>
                    <a:pt x="631662" y="135632"/>
                  </a:lnTo>
                  <a:lnTo>
                    <a:pt x="596858" y="101376"/>
                  </a:lnTo>
                  <a:lnTo>
                    <a:pt x="572099" y="81515"/>
                  </a:lnTo>
                  <a:close/>
                </a:path>
              </a:pathLst>
            </a:custGeom>
            <a:solidFill>
              <a:srgbClr val="306C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88292" y="1187034"/>
            <a:ext cx="183959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Overview</a:t>
            </a:r>
            <a:endParaRPr sz="3450">
              <a:latin typeface="Barlow"/>
              <a:cs typeface="Barlo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CD5EBD-5F12-4314-055D-E6CAA18ECC01}"/>
              </a:ext>
            </a:extLst>
          </p:cNvPr>
          <p:cNvSpPr/>
          <p:nvPr/>
        </p:nvSpPr>
        <p:spPr>
          <a:xfrm>
            <a:off x="13455087" y="3203679"/>
            <a:ext cx="6010909" cy="4660796"/>
          </a:xfrm>
          <a:prstGeom prst="roundRect">
            <a:avLst>
              <a:gd name="adj" fmla="val 8754"/>
            </a:avLst>
          </a:prstGeom>
          <a:solidFill>
            <a:schemeClr val="accent5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6242106" y="118186"/>
            <a:ext cx="76199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553" y="2814438"/>
            <a:ext cx="12560697" cy="79744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6445" algn="l"/>
              </a:tabLst>
            </a:pPr>
            <a:r>
              <a:rPr sz="5600" b="1" spc="-25" dirty="0">
                <a:latin typeface="Barlow"/>
                <a:cs typeface="Barlow"/>
              </a:rPr>
              <a:t>1.</a:t>
            </a:r>
            <a:r>
              <a:rPr sz="5600" b="1" dirty="0">
                <a:latin typeface="Barlow"/>
                <a:cs typeface="Barlow"/>
              </a:rPr>
              <a:t>	</a:t>
            </a:r>
            <a:r>
              <a:rPr lang="en-US" sz="5600" b="1" dirty="0"/>
              <a:t>Pre-lecture Preparation</a:t>
            </a:r>
            <a:endParaRPr sz="5600" dirty="0">
              <a:latin typeface="Barlow"/>
              <a:cs typeface="Barlow"/>
            </a:endParaRP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Review previous lecture notes before class.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Highlight key concepts you didn’t fully understand.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Write down specific questions.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Make connections with current reading materials.</a:t>
            </a: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Use active pre-reading strategies such as scanning material to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Review chapter headings/subheadings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Read chapter summaries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Note boldfaced terms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Review learning objectives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Study diagrams and captions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endParaRPr lang="en-US" sz="3050" spc="-70" dirty="0">
              <a:latin typeface="Barl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8804" y="4006951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2" name="object 12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7C3D9F-2DC5-3F84-4B89-F90E2CA3C415}"/>
              </a:ext>
            </a:extLst>
          </p:cNvPr>
          <p:cNvSpPr txBox="1"/>
          <p:nvPr/>
        </p:nvSpPr>
        <p:spPr>
          <a:xfrm>
            <a:off x="13657587" y="3410122"/>
            <a:ext cx="5901055" cy="4152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318135">
              <a:lnSpc>
                <a:spcPts val="4600"/>
              </a:lnSpc>
              <a:spcBef>
                <a:spcPts val="95"/>
              </a:spcBef>
            </a:pPr>
            <a:r>
              <a:rPr lang="en-US" sz="3050" b="1" spc="-10" dirty="0">
                <a:latin typeface="Barlow"/>
                <a:cs typeface="Barlow"/>
              </a:rPr>
              <a:t>Note:</a:t>
            </a:r>
            <a:r>
              <a:rPr lang="en-US" sz="3050" b="1" spc="-85" dirty="0">
                <a:latin typeface="Barlow"/>
                <a:cs typeface="Barlow"/>
              </a:rPr>
              <a:t> </a:t>
            </a:r>
            <a:r>
              <a:rPr lang="en-US" sz="3050" i="1" spc="-40" dirty="0">
                <a:latin typeface="Barlow"/>
              </a:rPr>
              <a:t>Preparation significantly impacts the quality of notes taken during lectures. Studies show that students who review material before class retain significantly more information during lectures.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F89E3B55-CDF7-F838-0E92-F81D8037FD57}"/>
              </a:ext>
            </a:extLst>
          </p:cNvPr>
          <p:cNvSpPr/>
          <p:nvPr/>
        </p:nvSpPr>
        <p:spPr>
          <a:xfrm>
            <a:off x="1418804" y="66401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B938-9FC9-7B87-0075-B0B4316F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B42290-CCB8-41FC-461D-890D461ABD25}"/>
              </a:ext>
            </a:extLst>
          </p:cNvPr>
          <p:cNvSpPr txBox="1"/>
          <p:nvPr/>
        </p:nvSpPr>
        <p:spPr>
          <a:xfrm>
            <a:off x="527050" y="3902075"/>
            <a:ext cx="17400287" cy="574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Use note-taking </a:t>
            </a:r>
            <a:r>
              <a:rPr lang="en-US" sz="3050" spc="-35" dirty="0">
                <a:latin typeface="Barlow"/>
                <a:hlinkClick r:id="rId2"/>
              </a:rPr>
              <a:t>graphic organizers</a:t>
            </a:r>
            <a:r>
              <a:rPr lang="en-US" sz="3050" spc="-35" dirty="0">
                <a:latin typeface="Barlow"/>
              </a:rPr>
              <a:t> available through Teach Britannica, or create a personalized template to support your preferred note-taking style.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Include the date and topic.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Designate space on the template for main concepts, questions, examples, previous material connections, key terms, and a summary section.</a:t>
            </a: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</a:pPr>
            <a:r>
              <a:rPr lang="en-US" sz="3050" spc="-35" dirty="0">
                <a:latin typeface="Barlow"/>
              </a:rPr>
              <a:t>Arrive a few minutes early to choose optimal seating that includes the following: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A clear view of the presentation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Good acoustics (typically the middle section of a lecture hall)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Minimal distractions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32A356B-DBEF-FDA2-51B1-8BDE5D6593A8}"/>
              </a:ext>
            </a:extLst>
          </p:cNvPr>
          <p:cNvSpPr txBox="1"/>
          <p:nvPr/>
        </p:nvSpPr>
        <p:spPr>
          <a:xfrm>
            <a:off x="6242106" y="118186"/>
            <a:ext cx="76199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7528918-D916-0540-23B4-355629B64485}"/>
              </a:ext>
            </a:extLst>
          </p:cNvPr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629CC8B-B254-DFA2-33B6-9EA3D48CCD96}"/>
              </a:ext>
            </a:extLst>
          </p:cNvPr>
          <p:cNvSpPr/>
          <p:nvPr/>
        </p:nvSpPr>
        <p:spPr>
          <a:xfrm>
            <a:off x="1418804" y="4045843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DEA213B-BF02-F32C-2E14-EF6C66C62CEB}"/>
              </a:ext>
            </a:extLst>
          </p:cNvPr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E0527991-F7C7-B5FA-E319-60E2D278C1BB}"/>
              </a:ext>
            </a:extLst>
          </p:cNvPr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B82A842-E632-FB82-D1D4-3EEE2475C079}"/>
                </a:ext>
              </a:extLst>
            </p:cNvPr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4F703221-E005-7D34-443F-65AFCEFAB0B8}"/>
                </a:ext>
              </a:extLst>
            </p:cNvPr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61555428-E15B-40B5-3221-4632A104BA2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F56E086-387C-926A-6EBA-8819D1C281E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F0D6A8A1-143E-D2C8-EA08-82F6112FE040}"/>
              </a:ext>
            </a:extLst>
          </p:cNvPr>
          <p:cNvSpPr/>
          <p:nvPr/>
        </p:nvSpPr>
        <p:spPr>
          <a:xfrm>
            <a:off x="1418804" y="7322443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6EF38CA-B568-ED8D-E0F7-7F6529FD3664}"/>
              </a:ext>
            </a:extLst>
          </p:cNvPr>
          <p:cNvSpPr txBox="1"/>
          <p:nvPr/>
        </p:nvSpPr>
        <p:spPr>
          <a:xfrm>
            <a:off x="615553" y="2814438"/>
            <a:ext cx="12560697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6445" algn="l"/>
              </a:tabLst>
            </a:pPr>
            <a:r>
              <a:rPr sz="5600" b="1" spc="-25" dirty="0">
                <a:latin typeface="Barlow"/>
                <a:cs typeface="Barlow"/>
              </a:rPr>
              <a:t>1.</a:t>
            </a:r>
            <a:r>
              <a:rPr sz="5600" b="1" dirty="0">
                <a:latin typeface="Barlow"/>
                <a:cs typeface="Barlow"/>
              </a:rPr>
              <a:t>	</a:t>
            </a:r>
            <a:r>
              <a:rPr lang="en-US" sz="5600" b="1" dirty="0"/>
              <a:t>Pre-lecture Preparation</a:t>
            </a:r>
            <a:r>
              <a:rPr lang="en-US" sz="3050" i="1" spc="-35" dirty="0">
                <a:latin typeface="Barlow"/>
              </a:rPr>
              <a:t> continued</a:t>
            </a:r>
            <a:endParaRPr lang="en-US" sz="3050" i="1" spc="-70" dirty="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4190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D1F10C-DC56-C7EE-624E-434535762CD3}"/>
              </a:ext>
            </a:extLst>
          </p:cNvPr>
          <p:cNvSpPr txBox="1"/>
          <p:nvPr/>
        </p:nvSpPr>
        <p:spPr>
          <a:xfrm>
            <a:off x="584957" y="2767911"/>
            <a:ext cx="10381493" cy="52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l">
              <a:spcBef>
                <a:spcPts val="2250"/>
              </a:spcBef>
              <a:buNone/>
            </a:pPr>
            <a:r>
              <a:rPr lang="en-US" sz="5600" b="1" dirty="0"/>
              <a:t>2.	Note-Taking Methods</a:t>
            </a: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Cornell Method: Pages divided into sections for questions/cues, notes, and a summary</a:t>
            </a: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Outline Method: Hierarchical organization with main points and supporting details</a:t>
            </a:r>
          </a:p>
          <a:p>
            <a:pPr marL="1352550" marR="93345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Mind Mapping: Visual representation connecting related concepts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927906" y="118186"/>
            <a:ext cx="62483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8012" y="4038977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8012" y="546065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2" name="object 12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0C9E22C-C7C6-4D41-5129-4522E7E48006}"/>
              </a:ext>
            </a:extLst>
          </p:cNvPr>
          <p:cNvSpPr/>
          <p:nvPr/>
        </p:nvSpPr>
        <p:spPr>
          <a:xfrm>
            <a:off x="1418012" y="6882333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23656B5-9FDD-8278-42F5-13DF9525B0C2}"/>
              </a:ext>
            </a:extLst>
          </p:cNvPr>
          <p:cNvSpPr/>
          <p:nvPr/>
        </p:nvSpPr>
        <p:spPr>
          <a:xfrm>
            <a:off x="1418012" y="9036801"/>
            <a:ext cx="18108880" cy="1494674"/>
          </a:xfrm>
          <a:prstGeom prst="roundRect">
            <a:avLst>
              <a:gd name="adj" fmla="val 14279"/>
            </a:avLst>
          </a:prstGeom>
          <a:solidFill>
            <a:schemeClr val="accent5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043C9-537F-4456-D540-26B8A990C5DF}"/>
              </a:ext>
            </a:extLst>
          </p:cNvPr>
          <p:cNvSpPr txBox="1"/>
          <p:nvPr/>
        </p:nvSpPr>
        <p:spPr>
          <a:xfrm>
            <a:off x="1679816" y="9083675"/>
            <a:ext cx="17882506" cy="1320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50" b="1" dirty="0">
                <a:latin typeface="Barlow"/>
                <a:cs typeface="Barlow"/>
              </a:rPr>
              <a:t>Note:</a:t>
            </a:r>
            <a:r>
              <a:rPr lang="en-US" sz="3050" b="1" spc="-114" dirty="0">
                <a:latin typeface="Barlow"/>
                <a:cs typeface="Barlow"/>
              </a:rPr>
              <a:t> </a:t>
            </a:r>
            <a:r>
              <a:rPr lang="en-US" sz="3050" i="1" spc="-20" dirty="0">
                <a:latin typeface="Barlow"/>
              </a:rPr>
              <a:t>Different subjects often require different note-taking approaches. Science lectures might benefit from diagrams and charts, while humanities courses might work better with outline formats.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858F2-DC72-E45D-A8C8-FE241385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48E1F1-0965-B487-3AD1-1E98DFDBDDAB}"/>
              </a:ext>
            </a:extLst>
          </p:cNvPr>
          <p:cNvSpPr txBox="1"/>
          <p:nvPr/>
        </p:nvSpPr>
        <p:spPr>
          <a:xfrm>
            <a:off x="584957" y="2767911"/>
            <a:ext cx="15334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l">
              <a:spcBef>
                <a:spcPts val="2250"/>
              </a:spcBef>
            </a:pPr>
            <a:r>
              <a:rPr lang="en-US" sz="5600" b="1" dirty="0"/>
              <a:t>2.	Note-Taking Methods</a:t>
            </a:r>
            <a:r>
              <a:rPr lang="en-US" sz="3050" i="1" spc="-35" dirty="0">
                <a:latin typeface="Barlow"/>
              </a:rPr>
              <a:t> continued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3158BA1-03F1-4749-CB93-5A31550E7952}"/>
              </a:ext>
            </a:extLst>
          </p:cNvPr>
          <p:cNvSpPr txBox="1"/>
          <p:nvPr/>
        </p:nvSpPr>
        <p:spPr>
          <a:xfrm>
            <a:off x="6927906" y="118186"/>
            <a:ext cx="62483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1D175B1-B86E-53B7-5820-0AB3F6AA778E}"/>
              </a:ext>
            </a:extLst>
          </p:cNvPr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1058F91-8D83-38B9-8D25-602AAA14A341}"/>
              </a:ext>
            </a:extLst>
          </p:cNvPr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8AADB799-E052-BB04-B80A-90722947BA46}"/>
              </a:ext>
            </a:extLst>
          </p:cNvPr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A25C9CE4-0381-8FF2-F4B5-41430BF3F201}"/>
                </a:ext>
              </a:extLst>
            </p:cNvPr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3004598C-2BA7-41B9-067B-FEABDDFA3E78}"/>
                </a:ext>
              </a:extLst>
            </p:cNvPr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E5D862F4-6751-6B6D-3279-17A897B2A77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88004EA0-2050-DD43-BF03-C06F737C5A2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CF20A1-A347-8634-8DE8-ACA32FC1CD8A}"/>
              </a:ext>
            </a:extLst>
          </p:cNvPr>
          <p:cNvSpPr/>
          <p:nvPr/>
        </p:nvSpPr>
        <p:spPr>
          <a:xfrm>
            <a:off x="1441450" y="3994150"/>
            <a:ext cx="13792200" cy="6128166"/>
          </a:xfrm>
          <a:prstGeom prst="roundRect">
            <a:avLst>
              <a:gd name="adj" fmla="val 2477"/>
            </a:avLst>
          </a:prstGeom>
          <a:solidFill>
            <a:schemeClr val="bg2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C8D48-7E3F-78AA-40AD-A3D2280ABFE0}"/>
              </a:ext>
            </a:extLst>
          </p:cNvPr>
          <p:cNvSpPr txBox="1"/>
          <p:nvPr/>
        </p:nvSpPr>
        <p:spPr>
          <a:xfrm>
            <a:off x="1712502" y="4221821"/>
            <a:ext cx="13201443" cy="5732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050" b="1" dirty="0">
                <a:latin typeface="Barlow"/>
              </a:rPr>
              <a:t>Example: The Cornell Method for a History Lecture on World War II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Questions/cues section: “How did the alliance system contribute to the war?”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Notes section: Key events, dates, figures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Summary section: Brief overview of major </a:t>
            </a:r>
            <a:br>
              <a:rPr lang="en-US" sz="3050" dirty="0">
                <a:latin typeface="Barlow"/>
              </a:rPr>
            </a:br>
            <a:r>
              <a:rPr lang="en-US" sz="3050" dirty="0">
                <a:latin typeface="Barlow"/>
              </a:rPr>
              <a:t>turning points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b="1" dirty="0">
                <a:latin typeface="Barlow"/>
              </a:rPr>
              <a:t>Example: Mind Mapping for a Chemistry Lecture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Central concept: Chemical Bonds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Branches: Ionic, Covalent, Metallic</a:t>
            </a:r>
          </a:p>
          <a:p>
            <a:pPr algn="l">
              <a:lnSpc>
                <a:spcPct val="140000"/>
              </a:lnSpc>
              <a:buNone/>
            </a:pPr>
            <a:r>
              <a:rPr lang="en-US" sz="3050" dirty="0">
                <a:latin typeface="Barlow"/>
              </a:rPr>
              <a:t>Sub-points: Properties, Examples,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5482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5552" y="2814438"/>
            <a:ext cx="19342497" cy="72157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b="1" dirty="0"/>
              <a:t>3. </a:t>
            </a:r>
            <a:r>
              <a:rPr lang="en-US" sz="5600" b="1" dirty="0"/>
              <a:t>Active Listening Strategies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Listen for emphasis cues such as these: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“This is important…”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“Remember this…”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“This will be on the test…”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Repeated information</a:t>
            </a:r>
          </a:p>
          <a:p>
            <a:pPr marL="1778000" indent="-393700" algn="l">
              <a:lnSpc>
                <a:spcPct val="130000"/>
              </a:lnSpc>
              <a:buChar char="•"/>
            </a:pPr>
            <a:r>
              <a:rPr lang="en-US" sz="3050" spc="-70" dirty="0">
                <a:latin typeface="Barlow"/>
              </a:rPr>
              <a:t>Information written on the board or displayed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Use abbreviations and symbols consistently by creating your own subject-specific abbreviations.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Leave space for additional information that you may want to go back to or add to later.</a:t>
            </a:r>
          </a:p>
          <a:p>
            <a:pPr marL="1352550" marR="2042160" indent="10160" algn="l">
              <a:lnSpc>
                <a:spcPct val="130000"/>
              </a:lnSpc>
              <a:spcBef>
                <a:spcPts val="1800"/>
              </a:spcBef>
              <a:buNone/>
            </a:pPr>
            <a:r>
              <a:rPr lang="en-US" sz="3050" spc="-35" dirty="0">
                <a:latin typeface="Barlow"/>
              </a:rPr>
              <a:t>Mark unclear concepts for follow-up, and establish a plan for how you will follow up.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080306" y="118186"/>
            <a:ext cx="5943544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2200" b="1" dirty="0">
                <a:solidFill>
                  <a:srgbClr val="FFFFFF"/>
                </a:solidFill>
                <a:latin typeface="Barlow"/>
                <a:cs typeface="Barlow"/>
              </a:rPr>
              <a:t>Mastering Collegiate-Level Note-Taking</a:t>
            </a:r>
            <a:endParaRPr sz="2200" dirty="0">
              <a:latin typeface="Barlow"/>
              <a:cs typeface="Barl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553" y="219571"/>
            <a:ext cx="14909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dirty="0">
                <a:solidFill>
                  <a:srgbClr val="FFFFFF"/>
                </a:solidFill>
                <a:latin typeface="Barlow"/>
                <a:cs typeface="Barlow"/>
              </a:rPr>
              <a:t>ACADEMIC</a:t>
            </a:r>
            <a:r>
              <a:rPr sz="1300" b="1" spc="5" dirty="0">
                <a:solidFill>
                  <a:srgbClr val="FFFFFF"/>
                </a:solidFill>
                <a:latin typeface="Barlow"/>
                <a:cs typeface="Barlow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Barlow"/>
                <a:cs typeface="Barlow"/>
              </a:rPr>
              <a:t>TOOLKIT</a:t>
            </a:r>
            <a:endParaRPr sz="1300">
              <a:latin typeface="Barlow"/>
              <a:cs typeface="Barl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9895" y="397827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9895" y="78593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895" y="86975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88292" y="1187034"/>
            <a:ext cx="3859529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b="1" spc="-10" dirty="0">
                <a:latin typeface="Barlow"/>
                <a:cs typeface="Barlow"/>
              </a:rPr>
              <a:t>Step-</a:t>
            </a:r>
            <a:r>
              <a:rPr sz="3450" b="1" spc="-65" dirty="0">
                <a:latin typeface="Barlow"/>
                <a:cs typeface="Barlow"/>
              </a:rPr>
              <a:t>by-</a:t>
            </a:r>
            <a:r>
              <a:rPr sz="3450" b="1" dirty="0">
                <a:latin typeface="Barlow"/>
                <a:cs typeface="Barlow"/>
              </a:rPr>
              <a:t>Step</a:t>
            </a:r>
            <a:r>
              <a:rPr sz="3450" b="1" spc="-15" dirty="0">
                <a:latin typeface="Barlow"/>
                <a:cs typeface="Barlow"/>
              </a:rPr>
              <a:t> </a:t>
            </a:r>
            <a:r>
              <a:rPr sz="3450" b="1" spc="-10" dirty="0">
                <a:latin typeface="Barlow"/>
                <a:cs typeface="Barlow"/>
              </a:rPr>
              <a:t>Guide</a:t>
            </a:r>
            <a:endParaRPr sz="3450">
              <a:latin typeface="Barlow"/>
              <a:cs typeface="Barl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8256" y="963321"/>
            <a:ext cx="1051560" cy="1036955"/>
            <a:chOff x="628256" y="963321"/>
            <a:chExt cx="1051560" cy="1036955"/>
          </a:xfrm>
        </p:grpSpPr>
        <p:sp>
          <p:nvSpPr>
            <p:cNvPr id="13" name="object 13"/>
            <p:cNvSpPr/>
            <p:nvPr/>
          </p:nvSpPr>
          <p:spPr>
            <a:xfrm>
              <a:off x="628256" y="963321"/>
              <a:ext cx="1051560" cy="1036955"/>
            </a:xfrm>
            <a:custGeom>
              <a:avLst/>
              <a:gdLst/>
              <a:ahLst/>
              <a:cxnLst/>
              <a:rect l="l" t="t" r="r" b="b"/>
              <a:pathLst>
                <a:path w="1051560" h="1036955">
                  <a:moveTo>
                    <a:pt x="950641" y="0"/>
                  </a:moveTo>
                  <a:lnTo>
                    <a:pt x="100886" y="0"/>
                  </a:lnTo>
                  <a:lnTo>
                    <a:pt x="61618" y="7928"/>
                  </a:lnTo>
                  <a:lnTo>
                    <a:pt x="29550" y="29550"/>
                  </a:lnTo>
                  <a:lnTo>
                    <a:pt x="7928" y="61618"/>
                  </a:lnTo>
                  <a:lnTo>
                    <a:pt x="0" y="100886"/>
                  </a:lnTo>
                  <a:lnTo>
                    <a:pt x="0" y="935730"/>
                  </a:lnTo>
                  <a:lnTo>
                    <a:pt x="7928" y="974999"/>
                  </a:lnTo>
                  <a:lnTo>
                    <a:pt x="29550" y="1007067"/>
                  </a:lnTo>
                  <a:lnTo>
                    <a:pt x="61618" y="1028689"/>
                  </a:lnTo>
                  <a:lnTo>
                    <a:pt x="100886" y="1036617"/>
                  </a:lnTo>
                  <a:lnTo>
                    <a:pt x="950641" y="1036617"/>
                  </a:lnTo>
                  <a:lnTo>
                    <a:pt x="989909" y="1028689"/>
                  </a:lnTo>
                  <a:lnTo>
                    <a:pt x="1021978" y="1007067"/>
                  </a:lnTo>
                  <a:lnTo>
                    <a:pt x="1043599" y="974999"/>
                  </a:lnTo>
                  <a:lnTo>
                    <a:pt x="1051528" y="935730"/>
                  </a:lnTo>
                  <a:lnTo>
                    <a:pt x="1051528" y="100886"/>
                  </a:lnTo>
                  <a:lnTo>
                    <a:pt x="1043599" y="61618"/>
                  </a:lnTo>
                  <a:lnTo>
                    <a:pt x="1021978" y="29550"/>
                  </a:lnTo>
                  <a:lnTo>
                    <a:pt x="989909" y="7928"/>
                  </a:lnTo>
                  <a:lnTo>
                    <a:pt x="950641" y="0"/>
                  </a:lnTo>
                  <a:close/>
                </a:path>
              </a:pathLst>
            </a:custGeom>
            <a:solidFill>
              <a:srgbClr val="F8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6508" y="1043602"/>
              <a:ext cx="775335" cy="876300"/>
            </a:xfrm>
            <a:custGeom>
              <a:avLst/>
              <a:gdLst/>
              <a:ahLst/>
              <a:cxnLst/>
              <a:rect l="l" t="t" r="r" b="b"/>
              <a:pathLst>
                <a:path w="775335" h="876300">
                  <a:moveTo>
                    <a:pt x="710260" y="531063"/>
                  </a:moveTo>
                  <a:lnTo>
                    <a:pt x="706577" y="512826"/>
                  </a:lnTo>
                  <a:lnTo>
                    <a:pt x="696531" y="497928"/>
                  </a:lnTo>
                  <a:lnTo>
                    <a:pt x="681634" y="487883"/>
                  </a:lnTo>
                  <a:lnTo>
                    <a:pt x="663384" y="484200"/>
                  </a:lnTo>
                  <a:lnTo>
                    <a:pt x="645134" y="487883"/>
                  </a:lnTo>
                  <a:lnTo>
                    <a:pt x="630237" y="497928"/>
                  </a:lnTo>
                  <a:lnTo>
                    <a:pt x="620191" y="512826"/>
                  </a:lnTo>
                  <a:lnTo>
                    <a:pt x="616508" y="531063"/>
                  </a:lnTo>
                  <a:lnTo>
                    <a:pt x="616508" y="660692"/>
                  </a:lnTo>
                  <a:lnTo>
                    <a:pt x="149771" y="660692"/>
                  </a:lnTo>
                  <a:lnTo>
                    <a:pt x="181698" y="623976"/>
                  </a:lnTo>
                  <a:lnTo>
                    <a:pt x="190881" y="607796"/>
                  </a:lnTo>
                  <a:lnTo>
                    <a:pt x="193078" y="589965"/>
                  </a:lnTo>
                  <a:lnTo>
                    <a:pt x="188429" y="572604"/>
                  </a:lnTo>
                  <a:lnTo>
                    <a:pt x="154495" y="547065"/>
                  </a:lnTo>
                  <a:lnTo>
                    <a:pt x="146342" y="546354"/>
                  </a:lnTo>
                  <a:lnTo>
                    <a:pt x="136588" y="547370"/>
                  </a:lnTo>
                  <a:lnTo>
                    <a:pt x="8839" y="679881"/>
                  </a:lnTo>
                  <a:lnTo>
                    <a:pt x="4902" y="687082"/>
                  </a:lnTo>
                  <a:lnTo>
                    <a:pt x="4191" y="688225"/>
                  </a:lnTo>
                  <a:lnTo>
                    <a:pt x="3949" y="689305"/>
                  </a:lnTo>
                  <a:lnTo>
                    <a:pt x="2578" y="692531"/>
                  </a:lnTo>
                  <a:lnTo>
                    <a:pt x="1549" y="695845"/>
                  </a:lnTo>
                  <a:lnTo>
                    <a:pt x="546" y="701001"/>
                  </a:lnTo>
                  <a:lnTo>
                    <a:pt x="0" y="704875"/>
                  </a:lnTo>
                  <a:lnTo>
                    <a:pt x="0" y="708748"/>
                  </a:lnTo>
                  <a:lnTo>
                    <a:pt x="112877" y="859459"/>
                  </a:lnTo>
                  <a:lnTo>
                    <a:pt x="144678" y="876071"/>
                  </a:lnTo>
                  <a:lnTo>
                    <a:pt x="162547" y="874217"/>
                  </a:lnTo>
                  <a:lnTo>
                    <a:pt x="178892" y="865339"/>
                  </a:lnTo>
                  <a:lnTo>
                    <a:pt x="190525" y="850798"/>
                  </a:lnTo>
                  <a:lnTo>
                    <a:pt x="195503" y="833526"/>
                  </a:lnTo>
                  <a:lnTo>
                    <a:pt x="193649" y="815657"/>
                  </a:lnTo>
                  <a:lnTo>
                    <a:pt x="184759" y="799299"/>
                  </a:lnTo>
                  <a:lnTo>
                    <a:pt x="147218" y="754443"/>
                  </a:lnTo>
                  <a:lnTo>
                    <a:pt x="663384" y="754443"/>
                  </a:lnTo>
                  <a:lnTo>
                    <a:pt x="681634" y="750760"/>
                  </a:lnTo>
                  <a:lnTo>
                    <a:pt x="696531" y="740714"/>
                  </a:lnTo>
                  <a:lnTo>
                    <a:pt x="706577" y="725817"/>
                  </a:lnTo>
                  <a:lnTo>
                    <a:pt x="710260" y="707567"/>
                  </a:lnTo>
                  <a:lnTo>
                    <a:pt x="710260" y="531063"/>
                  </a:lnTo>
                  <a:close/>
                </a:path>
                <a:path w="775335" h="876300">
                  <a:moveTo>
                    <a:pt x="775004" y="167322"/>
                  </a:moveTo>
                  <a:lnTo>
                    <a:pt x="662139" y="16598"/>
                  </a:lnTo>
                  <a:lnTo>
                    <a:pt x="630339" y="0"/>
                  </a:lnTo>
                  <a:lnTo>
                    <a:pt x="612457" y="1854"/>
                  </a:lnTo>
                  <a:lnTo>
                    <a:pt x="596112" y="10731"/>
                  </a:lnTo>
                  <a:lnTo>
                    <a:pt x="584479" y="25260"/>
                  </a:lnTo>
                  <a:lnTo>
                    <a:pt x="579501" y="42532"/>
                  </a:lnTo>
                  <a:lnTo>
                    <a:pt x="581367" y="60413"/>
                  </a:lnTo>
                  <a:lnTo>
                    <a:pt x="590245" y="76771"/>
                  </a:lnTo>
                  <a:lnTo>
                    <a:pt x="627786" y="121627"/>
                  </a:lnTo>
                  <a:lnTo>
                    <a:pt x="111620" y="121627"/>
                  </a:lnTo>
                  <a:lnTo>
                    <a:pt x="93383" y="125310"/>
                  </a:lnTo>
                  <a:lnTo>
                    <a:pt x="78473" y="135356"/>
                  </a:lnTo>
                  <a:lnTo>
                    <a:pt x="68427" y="150253"/>
                  </a:lnTo>
                  <a:lnTo>
                    <a:pt x="64744" y="168503"/>
                  </a:lnTo>
                  <a:lnTo>
                    <a:pt x="64744" y="345008"/>
                  </a:lnTo>
                  <a:lnTo>
                    <a:pt x="68427" y="363245"/>
                  </a:lnTo>
                  <a:lnTo>
                    <a:pt x="78473" y="378142"/>
                  </a:lnTo>
                  <a:lnTo>
                    <a:pt x="93383" y="388188"/>
                  </a:lnTo>
                  <a:lnTo>
                    <a:pt x="111620" y="391871"/>
                  </a:lnTo>
                  <a:lnTo>
                    <a:pt x="129870" y="388188"/>
                  </a:lnTo>
                  <a:lnTo>
                    <a:pt x="144780" y="378142"/>
                  </a:lnTo>
                  <a:lnTo>
                    <a:pt x="154825" y="363245"/>
                  </a:lnTo>
                  <a:lnTo>
                    <a:pt x="158508" y="345008"/>
                  </a:lnTo>
                  <a:lnTo>
                    <a:pt x="158508" y="215379"/>
                  </a:lnTo>
                  <a:lnTo>
                    <a:pt x="625233" y="215379"/>
                  </a:lnTo>
                  <a:lnTo>
                    <a:pt x="593305" y="252082"/>
                  </a:lnTo>
                  <a:lnTo>
                    <a:pt x="584123" y="268274"/>
                  </a:lnTo>
                  <a:lnTo>
                    <a:pt x="581926" y="286105"/>
                  </a:lnTo>
                  <a:lnTo>
                    <a:pt x="586574" y="303466"/>
                  </a:lnTo>
                  <a:lnTo>
                    <a:pt x="620509" y="329006"/>
                  </a:lnTo>
                  <a:lnTo>
                    <a:pt x="628662" y="329717"/>
                  </a:lnTo>
                  <a:lnTo>
                    <a:pt x="638416" y="328701"/>
                  </a:lnTo>
                  <a:lnTo>
                    <a:pt x="766165" y="196189"/>
                  </a:lnTo>
                  <a:lnTo>
                    <a:pt x="770102" y="188976"/>
                  </a:lnTo>
                  <a:lnTo>
                    <a:pt x="770826" y="187833"/>
                  </a:lnTo>
                  <a:lnTo>
                    <a:pt x="771055" y="186766"/>
                  </a:lnTo>
                  <a:lnTo>
                    <a:pt x="772439" y="183527"/>
                  </a:lnTo>
                  <a:lnTo>
                    <a:pt x="773468" y="180213"/>
                  </a:lnTo>
                  <a:lnTo>
                    <a:pt x="774458" y="175056"/>
                  </a:lnTo>
                  <a:lnTo>
                    <a:pt x="775004" y="171196"/>
                  </a:lnTo>
                  <a:lnTo>
                    <a:pt x="775004" y="1673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©</a:t>
            </a:r>
            <a:r>
              <a:rPr spc="35" dirty="0"/>
              <a:t> </a:t>
            </a:r>
            <a:r>
              <a:rPr dirty="0"/>
              <a:t>Encyclopædia</a:t>
            </a:r>
            <a:r>
              <a:rPr spc="35" dirty="0"/>
              <a:t> </a:t>
            </a:r>
            <a:r>
              <a:rPr dirty="0"/>
              <a:t>Britannica,</a:t>
            </a:r>
            <a:r>
              <a:rPr spc="35" dirty="0"/>
              <a:t> </a:t>
            </a:r>
            <a:r>
              <a:rPr spc="-20" dirty="0"/>
              <a:t>Inc.</a:t>
            </a: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B1F88578-F596-FC5B-DAC9-D0909F977362}"/>
              </a:ext>
            </a:extLst>
          </p:cNvPr>
          <p:cNvSpPr/>
          <p:nvPr/>
        </p:nvSpPr>
        <p:spPr>
          <a:xfrm>
            <a:off x="1445260" y="9535795"/>
            <a:ext cx="377190" cy="386080"/>
          </a:xfrm>
          <a:custGeom>
            <a:avLst/>
            <a:gdLst/>
            <a:ahLst/>
            <a:cxnLst/>
            <a:rect l="l" t="t" r="r" b="b"/>
            <a:pathLst>
              <a:path w="377189" h="386079">
                <a:moveTo>
                  <a:pt x="62825" y="0"/>
                </a:moveTo>
                <a:lnTo>
                  <a:pt x="38369" y="4936"/>
                </a:lnTo>
                <a:lnTo>
                  <a:pt x="18399" y="18399"/>
                </a:lnTo>
                <a:lnTo>
                  <a:pt x="4936" y="38369"/>
                </a:lnTo>
                <a:lnTo>
                  <a:pt x="0" y="62825"/>
                </a:lnTo>
                <a:lnTo>
                  <a:pt x="0" y="323183"/>
                </a:lnTo>
                <a:lnTo>
                  <a:pt x="4936" y="347639"/>
                </a:lnTo>
                <a:lnTo>
                  <a:pt x="18399" y="367609"/>
                </a:lnTo>
                <a:lnTo>
                  <a:pt x="38369" y="381072"/>
                </a:lnTo>
                <a:lnTo>
                  <a:pt x="62825" y="386009"/>
                </a:lnTo>
                <a:lnTo>
                  <a:pt x="314126" y="386009"/>
                </a:lnTo>
                <a:lnTo>
                  <a:pt x="338582" y="381072"/>
                </a:lnTo>
                <a:lnTo>
                  <a:pt x="358551" y="367609"/>
                </a:lnTo>
                <a:lnTo>
                  <a:pt x="372015" y="347639"/>
                </a:lnTo>
                <a:lnTo>
                  <a:pt x="376951" y="323183"/>
                </a:lnTo>
                <a:lnTo>
                  <a:pt x="376951" y="62825"/>
                </a:lnTo>
                <a:lnTo>
                  <a:pt x="372015" y="38369"/>
                </a:lnTo>
                <a:lnTo>
                  <a:pt x="358551" y="18399"/>
                </a:lnTo>
                <a:lnTo>
                  <a:pt x="338582" y="4936"/>
                </a:lnTo>
                <a:lnTo>
                  <a:pt x="314126" y="0"/>
                </a:lnTo>
                <a:lnTo>
                  <a:pt x="62825" y="0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FDF5E6"/>
      </a:lt2>
      <a:accent1>
        <a:srgbClr val="306BB4"/>
      </a:accent1>
      <a:accent2>
        <a:srgbClr val="C0504D"/>
      </a:accent2>
      <a:accent3>
        <a:srgbClr val="30B791"/>
      </a:accent3>
      <a:accent4>
        <a:srgbClr val="7B519F"/>
      </a:accent4>
      <a:accent5>
        <a:srgbClr val="E8F2FB"/>
      </a:accent5>
      <a:accent6>
        <a:srgbClr val="F7931C"/>
      </a:accent6>
      <a:hlink>
        <a:srgbClr val="306BB4"/>
      </a:hlink>
      <a:folHlink>
        <a:srgbClr val="7B519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1304</Words>
  <Application>Microsoft Macintosh PowerPoint</Application>
  <PresentationFormat>Custom</PresentationFormat>
  <Paragraphs>235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Apple Color Emoji</vt:lpstr>
      <vt:lpstr>Barlow</vt:lpstr>
      <vt:lpstr>Barlow SemiBold</vt:lpstr>
      <vt:lpstr>Office Theme</vt:lpstr>
      <vt:lpstr>ACADEMIC TOOLKIT</vt:lpstr>
      <vt:lpstr>Interactive Table of Contents (slideshow view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Marc Hostetter</cp:lastModifiedBy>
  <cp:revision>93</cp:revision>
  <dcterms:created xsi:type="dcterms:W3CDTF">2026-02-21T00:16:22Z</dcterms:created>
  <dcterms:modified xsi:type="dcterms:W3CDTF">2026-03-02T16:24:26Z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2026-02-20T00:00:00Z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2026-02-21T00:00:00Z</vt:filetime>
  </property>
  <property fmtid="{D5CDD505-2E9C-101B-9397-08002B2CF9AE}" pid="5" name="Producer">
    <vt:lpwstr>Adobe PDF Library 18.0</vt:lpwstr>
  </property>
</Properties>
</file>