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3.jpg" ContentType="image/jpeg"/>
  <Override PartName="/ppt/theme/theme2.xml" ContentType="application/vnd.openxmlformats-officedocument.theme+xml"/>
  <Override PartName="/ppt/ink/ink1.xml" ContentType="application/inkml+xml"/>
  <Override PartName="/ppt/media/image9.jpg" ContentType="image/jpeg"/>
  <Override PartName="/ppt/media/image10.jpg" ContentType="image/jpeg"/>
  <Override PartName="/ppt/media/image11.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sldIdLst>
    <p:sldId id="256" r:id="rId2"/>
    <p:sldId id="257" r:id="rId3"/>
    <p:sldId id="258" r:id="rId4"/>
    <p:sldId id="259" r:id="rId5"/>
    <p:sldId id="260" r:id="rId6"/>
    <p:sldId id="261" r:id="rId7"/>
    <p:sldId id="280" r:id="rId8"/>
    <p:sldId id="262" r:id="rId9"/>
    <p:sldId id="281" r:id="rId10"/>
    <p:sldId id="263" r:id="rId11"/>
    <p:sldId id="282" r:id="rId12"/>
    <p:sldId id="279" r:id="rId13"/>
    <p:sldId id="283" r:id="rId14"/>
    <p:sldId id="284" r:id="rId15"/>
    <p:sldId id="285" r:id="rId16"/>
    <p:sldId id="286" r:id="rId17"/>
    <p:sldId id="287" r:id="rId18"/>
    <p:sldId id="266" r:id="rId19"/>
    <p:sldId id="267" r:id="rId20"/>
    <p:sldId id="268" r:id="rId21"/>
  </p:sldIdLst>
  <p:sldSz cx="20104100" cy="11309350"/>
  <p:notesSz cx="20104100" cy="113093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31"/>
    <p:restoredTop sz="94759"/>
  </p:normalViewPr>
  <p:slideViewPr>
    <p:cSldViewPr>
      <p:cViewPr varScale="1">
        <p:scale>
          <a:sx n="108" d="100"/>
          <a:sy n="108" d="100"/>
        </p:scale>
        <p:origin x="2592" y="504"/>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2-21T00:25:37.054"/>
    </inkml:context>
    <inkml:brush xml:id="br0">
      <inkml:brushProperty name="width" value="0.035" units="cm"/>
      <inkml:brushProperty name="height" value="0.035" units="cm"/>
    </inkml:brush>
  </inkml:definitions>
  <inkml:trace contextRef="#ctx0" brushRef="#br0">0 1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CAA728A7-F6B4-1C47-8CB0-D2AE1D02527B}" type="datetimeFigureOut">
              <a:rPr lang="en-US" smtClean="0"/>
              <a:t>3/3/26</a:t>
            </a:fld>
            <a:endParaRPr lang="en-US"/>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D0795DFE-BB29-F34D-9C6C-0CF178D2E0F8}" type="slidenum">
              <a:rPr lang="en-US" smtClean="0"/>
              <a:t>‹#›</a:t>
            </a:fld>
            <a:endParaRPr lang="en-US"/>
          </a:p>
        </p:txBody>
      </p:sp>
    </p:spTree>
    <p:extLst>
      <p:ext uri="{BB962C8B-B14F-4D97-AF65-F5344CB8AC3E}">
        <p14:creationId xmlns:p14="http://schemas.microsoft.com/office/powerpoint/2010/main" val="4153322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11308715"/>
          </a:xfrm>
          <a:custGeom>
            <a:avLst/>
            <a:gdLst/>
            <a:ahLst/>
            <a:cxnLst/>
            <a:rect l="l" t="t" r="r" b="b"/>
            <a:pathLst>
              <a:path w="20104100" h="11308715">
                <a:moveTo>
                  <a:pt x="20104099" y="0"/>
                </a:moveTo>
                <a:lnTo>
                  <a:pt x="0" y="0"/>
                </a:lnTo>
                <a:lnTo>
                  <a:pt x="0" y="11308556"/>
                </a:lnTo>
                <a:lnTo>
                  <a:pt x="20104099" y="11308556"/>
                </a:lnTo>
                <a:lnTo>
                  <a:pt x="20104099" y="0"/>
                </a:lnTo>
                <a:close/>
              </a:path>
            </a:pathLst>
          </a:custGeom>
          <a:solidFill>
            <a:srgbClr val="306CB5"/>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0" y="0"/>
            <a:ext cx="20104100" cy="11308556"/>
          </a:xfrm>
          <a:prstGeom prst="rect">
            <a:avLst/>
          </a:prstGeom>
        </p:spPr>
      </p:pic>
      <p:sp>
        <p:nvSpPr>
          <p:cNvPr id="2" name="Holder 2"/>
          <p:cNvSpPr>
            <a:spLocks noGrp="1"/>
          </p:cNvSpPr>
          <p:nvPr>
            <p:ph type="ctrTitle"/>
          </p:nvPr>
        </p:nvSpPr>
        <p:spPr>
          <a:xfrm>
            <a:off x="7474609" y="1421810"/>
            <a:ext cx="5154881" cy="729614"/>
          </a:xfrm>
          <a:prstGeom prst="rect">
            <a:avLst/>
          </a:prstGeom>
        </p:spPr>
        <p:txBody>
          <a:bodyPr wrap="square" lIns="0" tIns="0" rIns="0" bIns="0">
            <a:spAutoFit/>
          </a:bodyPr>
          <a:lstStyle>
            <a:lvl1pPr>
              <a:defRPr sz="3450" b="1" i="0">
                <a:solidFill>
                  <a:schemeClr val="tx1"/>
                </a:solidFill>
                <a:latin typeface="Barlow"/>
                <a:cs typeface="Barlow"/>
              </a:defRPr>
            </a:lvl1pPr>
          </a:lstStyle>
          <a:p>
            <a:endParaRPr/>
          </a:p>
        </p:txBody>
      </p:sp>
      <p:sp>
        <p:nvSpPr>
          <p:cNvPr id="3" name="Holder 3"/>
          <p:cNvSpPr>
            <a:spLocks noGrp="1"/>
          </p:cNvSpPr>
          <p:nvPr>
            <p:ph type="subTitle" idx="4"/>
          </p:nvPr>
        </p:nvSpPr>
        <p:spPr>
          <a:xfrm>
            <a:off x="3015615" y="6333236"/>
            <a:ext cx="14072870" cy="2827337"/>
          </a:xfrm>
          <a:prstGeom prst="rect">
            <a:avLst/>
          </a:prstGeom>
        </p:spPr>
        <p:txBody>
          <a:bodyPr wrap="square" lIns="0" tIns="0" rIns="0" bIns="0">
            <a:spAutoFit/>
          </a:bodyPr>
          <a:lstStyle>
            <a:lvl1pPr>
              <a:defRPr sz="3050" b="0" i="0">
                <a:solidFill>
                  <a:schemeClr val="tx1"/>
                </a:solidFill>
                <a:latin typeface="Barlow"/>
                <a:cs typeface="Barlow"/>
              </a:defRPr>
            </a:lvl1pPr>
          </a:lstStyle>
          <a:p>
            <a:endParaRPr/>
          </a:p>
        </p:txBody>
      </p:sp>
      <p:sp>
        <p:nvSpPr>
          <p:cNvPr id="4" name="Holder 4"/>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3/3/26</a:t>
            </a:fld>
            <a:endParaRPr lang="en-US"/>
          </a:p>
        </p:txBody>
      </p:sp>
      <p:sp>
        <p:nvSpPr>
          <p:cNvPr id="6" name="Holder 6"/>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Holder 4"/>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Holder 6"/>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
        <p:nvSpPr>
          <p:cNvPr id="2" name="object 2">
            <a:extLst>
              <a:ext uri="{FF2B5EF4-FFF2-40B4-BE49-F238E27FC236}">
                <a16:creationId xmlns:a16="http://schemas.microsoft.com/office/drawing/2014/main" id="{9476A5D6-870E-F8AB-41A6-8B739B802CDC}"/>
              </a:ext>
            </a:extLst>
          </p:cNvPr>
          <p:cNvSpPr txBox="1"/>
          <p:nvPr userDrawn="1"/>
        </p:nvSpPr>
        <p:spPr>
          <a:xfrm>
            <a:off x="7080306" y="118186"/>
            <a:ext cx="5943544" cy="354584"/>
          </a:xfrm>
          <a:prstGeom prst="rect">
            <a:avLst/>
          </a:prstGeom>
        </p:spPr>
        <p:txBody>
          <a:bodyPr vert="horz" wrap="square" lIns="0" tIns="15875" rIns="0" bIns="0" rtlCol="0">
            <a:spAutoFit/>
          </a:bodyPr>
          <a:lstStyle/>
          <a:p>
            <a:pPr marL="12700" algn="ctr">
              <a:lnSpc>
                <a:spcPct val="100000"/>
              </a:lnSpc>
              <a:spcBef>
                <a:spcPts val="125"/>
              </a:spcBef>
            </a:pPr>
            <a:r>
              <a:rPr lang="en-US" sz="2200" b="1" dirty="0">
                <a:solidFill>
                  <a:srgbClr val="FFFFFF"/>
                </a:solidFill>
                <a:latin typeface="Barlow"/>
              </a:rPr>
              <a:t>Mastering the Literature Review</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1047115"/>
          </a:xfrm>
          <a:custGeom>
            <a:avLst/>
            <a:gdLst/>
            <a:ahLst/>
            <a:cxnLst/>
            <a:rect l="l" t="t" r="r" b="b"/>
            <a:pathLst>
              <a:path w="20104100" h="1047115">
                <a:moveTo>
                  <a:pt x="20104099" y="0"/>
                </a:moveTo>
                <a:lnTo>
                  <a:pt x="0" y="0"/>
                </a:lnTo>
                <a:lnTo>
                  <a:pt x="0" y="1047088"/>
                </a:lnTo>
                <a:lnTo>
                  <a:pt x="20104099" y="1047088"/>
                </a:lnTo>
                <a:lnTo>
                  <a:pt x="20104099" y="0"/>
                </a:lnTo>
                <a:close/>
              </a:path>
            </a:pathLst>
          </a:custGeom>
          <a:solidFill>
            <a:srgbClr val="306CB5"/>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450" b="1" i="0">
                <a:solidFill>
                  <a:schemeClr val="tx1"/>
                </a:solidFill>
                <a:latin typeface="Barlow"/>
                <a:cs typeface="Barlow"/>
              </a:defRPr>
            </a:lvl1pPr>
          </a:lstStyle>
          <a:p>
            <a:endParaRPr/>
          </a:p>
        </p:txBody>
      </p:sp>
      <p:sp>
        <p:nvSpPr>
          <p:cNvPr id="3" name="Holder 3"/>
          <p:cNvSpPr>
            <a:spLocks noGrp="1"/>
          </p:cNvSpPr>
          <p:nvPr>
            <p:ph sz="half" idx="2"/>
          </p:nvPr>
        </p:nvSpPr>
        <p:spPr>
          <a:xfrm>
            <a:off x="1005205" y="2601150"/>
            <a:ext cx="8745284"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227824" y="3122741"/>
            <a:ext cx="6720840" cy="6689090"/>
          </a:xfrm>
          <a:prstGeom prst="rect">
            <a:avLst/>
          </a:prstGeom>
        </p:spPr>
        <p:txBody>
          <a:bodyPr wrap="square" lIns="0" tIns="0" rIns="0" bIns="0">
            <a:spAutoFit/>
          </a:bodyPr>
          <a:lstStyle>
            <a:lvl1pPr>
              <a:defRPr sz="3050" b="1" i="0">
                <a:solidFill>
                  <a:schemeClr val="tx1"/>
                </a:solidFill>
                <a:latin typeface="Barlow SemiBold"/>
                <a:cs typeface="Barlow SemiBold"/>
              </a:defRPr>
            </a:lvl1pPr>
          </a:lstStyle>
          <a:p>
            <a:endParaRPr/>
          </a:p>
        </p:txBody>
      </p:sp>
      <p:sp>
        <p:nvSpPr>
          <p:cNvPr id="5" name="Holder 5"/>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3/3/26</a:t>
            </a:fld>
            <a:endParaRPr lang="en-US"/>
          </a:p>
        </p:txBody>
      </p:sp>
      <p:sp>
        <p:nvSpPr>
          <p:cNvPr id="7" name="Holder 7"/>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450" b="1" i="0">
                <a:solidFill>
                  <a:schemeClr val="tx1"/>
                </a:solidFill>
                <a:latin typeface="Barlow"/>
                <a:cs typeface="Barlow"/>
              </a:defRPr>
            </a:lvl1pPr>
          </a:lstStyle>
          <a:p>
            <a:endParaRPr/>
          </a:p>
        </p:txBody>
      </p:sp>
      <p:sp>
        <p:nvSpPr>
          <p:cNvPr id="3" name="Holder 3"/>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3/3/26</a:t>
            </a:fld>
            <a:endParaRPr lang="en-US"/>
          </a:p>
        </p:txBody>
      </p:sp>
      <p:sp>
        <p:nvSpPr>
          <p:cNvPr id="5" name="Holder 5"/>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3/3/26</a:t>
            </a:fld>
            <a:endParaRPr lang="en-US"/>
          </a:p>
        </p:txBody>
      </p:sp>
      <p:sp>
        <p:nvSpPr>
          <p:cNvPr id="4" name="Holder 4"/>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pic>
        <p:nvPicPr>
          <p:cNvPr id="5" name="Picture 4" descr="A blue and white logo&#10;&#10;AI-generated content may be incorrect.">
            <a:extLst>
              <a:ext uri="{FF2B5EF4-FFF2-40B4-BE49-F238E27FC236}">
                <a16:creationId xmlns:a16="http://schemas.microsoft.com/office/drawing/2014/main" id="{840A4D31-4001-3A18-40EC-F11A5F8BD60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
        <p:nvSpPr>
          <p:cNvPr id="6" name="object 2">
            <a:extLst>
              <a:ext uri="{FF2B5EF4-FFF2-40B4-BE49-F238E27FC236}">
                <a16:creationId xmlns:a16="http://schemas.microsoft.com/office/drawing/2014/main" id="{AEA413C1-E864-4C27-AF8F-C8ED7309A784}"/>
              </a:ext>
            </a:extLst>
          </p:cNvPr>
          <p:cNvSpPr txBox="1"/>
          <p:nvPr userDrawn="1"/>
        </p:nvSpPr>
        <p:spPr>
          <a:xfrm>
            <a:off x="7080306" y="118186"/>
            <a:ext cx="5943544" cy="354584"/>
          </a:xfrm>
          <a:prstGeom prst="rect">
            <a:avLst/>
          </a:prstGeom>
        </p:spPr>
        <p:txBody>
          <a:bodyPr vert="horz" wrap="square" lIns="0" tIns="15875" rIns="0" bIns="0" rtlCol="0">
            <a:spAutoFit/>
          </a:bodyPr>
          <a:lstStyle/>
          <a:p>
            <a:pPr marL="12700" algn="ctr">
              <a:lnSpc>
                <a:spcPct val="100000"/>
              </a:lnSpc>
              <a:spcBef>
                <a:spcPts val="125"/>
              </a:spcBef>
            </a:pPr>
            <a:r>
              <a:rPr lang="en-US" sz="2200" b="1" dirty="0">
                <a:solidFill>
                  <a:srgbClr val="FFFFFF"/>
                </a:solidFill>
                <a:latin typeface="Barlow"/>
              </a:rPr>
              <a:t>Mastering the Literature Review</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628650"/>
          </a:xfrm>
          <a:custGeom>
            <a:avLst/>
            <a:gdLst/>
            <a:ahLst/>
            <a:cxnLst/>
            <a:rect l="l" t="t" r="r" b="b"/>
            <a:pathLst>
              <a:path w="20104100" h="628650">
                <a:moveTo>
                  <a:pt x="20104099" y="0"/>
                </a:moveTo>
                <a:lnTo>
                  <a:pt x="0" y="0"/>
                </a:lnTo>
                <a:lnTo>
                  <a:pt x="0" y="628253"/>
                </a:lnTo>
                <a:lnTo>
                  <a:pt x="20104099" y="628253"/>
                </a:lnTo>
                <a:lnTo>
                  <a:pt x="20104099" y="0"/>
                </a:lnTo>
                <a:close/>
              </a:path>
            </a:pathLst>
          </a:custGeom>
          <a:solidFill>
            <a:srgbClr val="306CB5"/>
          </a:solidFill>
        </p:spPr>
        <p:txBody>
          <a:bodyPr wrap="square" lIns="0" tIns="0" rIns="0" bIns="0" rtlCol="0"/>
          <a:lstStyle/>
          <a:p>
            <a:endParaRPr/>
          </a:p>
        </p:txBody>
      </p:sp>
      <p:pic>
        <p:nvPicPr>
          <p:cNvPr id="17" name="bg object 17"/>
          <p:cNvPicPr/>
          <p:nvPr/>
        </p:nvPicPr>
        <p:blipFill>
          <a:blip r:embed="rId7" cstate="print"/>
          <a:stretch>
            <a:fillRect/>
          </a:stretch>
        </p:blipFill>
        <p:spPr>
          <a:xfrm>
            <a:off x="18166179" y="104708"/>
            <a:ext cx="1309666" cy="417421"/>
          </a:xfrm>
          <a:prstGeom prst="rect">
            <a:avLst/>
          </a:prstGeom>
        </p:spPr>
      </p:pic>
      <p:sp>
        <p:nvSpPr>
          <p:cNvPr id="2" name="Holder 2"/>
          <p:cNvSpPr>
            <a:spLocks noGrp="1"/>
          </p:cNvSpPr>
          <p:nvPr>
            <p:ph type="title"/>
          </p:nvPr>
        </p:nvSpPr>
        <p:spPr>
          <a:xfrm>
            <a:off x="746620" y="914935"/>
            <a:ext cx="5653405" cy="880110"/>
          </a:xfrm>
          <a:prstGeom prst="rect">
            <a:avLst/>
          </a:prstGeom>
        </p:spPr>
        <p:txBody>
          <a:bodyPr wrap="square" lIns="0" tIns="0" rIns="0" bIns="0">
            <a:spAutoFit/>
          </a:bodyPr>
          <a:lstStyle>
            <a:lvl1pPr>
              <a:defRPr sz="3450" b="1" i="0">
                <a:solidFill>
                  <a:schemeClr val="tx1"/>
                </a:solidFill>
                <a:latin typeface="Barlow"/>
                <a:cs typeface="Barlow"/>
              </a:defRPr>
            </a:lvl1pPr>
          </a:lstStyle>
          <a:p>
            <a:endParaRPr/>
          </a:p>
        </p:txBody>
      </p:sp>
      <p:sp>
        <p:nvSpPr>
          <p:cNvPr id="3" name="Holder 3"/>
          <p:cNvSpPr>
            <a:spLocks noGrp="1"/>
          </p:cNvSpPr>
          <p:nvPr>
            <p:ph type="body" idx="1"/>
          </p:nvPr>
        </p:nvSpPr>
        <p:spPr>
          <a:xfrm>
            <a:off x="1777821" y="2440894"/>
            <a:ext cx="17355820" cy="7592695"/>
          </a:xfrm>
          <a:prstGeom prst="rect">
            <a:avLst/>
          </a:prstGeom>
        </p:spPr>
        <p:txBody>
          <a:bodyPr wrap="square" lIns="0" tIns="0" rIns="0" bIns="0">
            <a:spAutoFit/>
          </a:bodyPr>
          <a:lstStyle>
            <a:lvl1pPr>
              <a:defRPr sz="3050" b="0" i="0">
                <a:solidFill>
                  <a:schemeClr val="tx1"/>
                </a:solidFill>
                <a:latin typeface="Barlow"/>
                <a:cs typeface="Barlow"/>
              </a:defRPr>
            </a:lvl1pPr>
          </a:lstStyle>
          <a:p>
            <a:endParaRPr/>
          </a:p>
        </p:txBody>
      </p:sp>
      <p:sp>
        <p:nvSpPr>
          <p:cNvPr id="4" name="Holder 4"/>
          <p:cNvSpPr>
            <a:spLocks noGrp="1"/>
          </p:cNvSpPr>
          <p:nvPr>
            <p:ph type="ftr" sz="quarter" idx="5"/>
          </p:nvPr>
        </p:nvSpPr>
        <p:spPr>
          <a:xfrm>
            <a:off x="615553" y="10844559"/>
            <a:ext cx="2348865" cy="226695"/>
          </a:xfrm>
          <a:prstGeom prst="rect">
            <a:avLst/>
          </a:prstGeom>
        </p:spPr>
        <p:txBody>
          <a:bodyPr wrap="square" lIns="0" tIns="0" rIns="0" bIns="0">
            <a:spAutoFit/>
          </a:bodyPr>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5" name="Holder 5"/>
          <p:cNvSpPr>
            <a:spLocks noGrp="1"/>
          </p:cNvSpPr>
          <p:nvPr>
            <p:ph type="dt" sz="half" idx="6"/>
          </p:nvPr>
        </p:nvSpPr>
        <p:spPr>
          <a:xfrm>
            <a:off x="1005205" y="10517696"/>
            <a:ext cx="4623943" cy="56546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3/3/26</a:t>
            </a:fld>
            <a:endParaRPr lang="en-US"/>
          </a:p>
        </p:txBody>
      </p:sp>
      <p:sp>
        <p:nvSpPr>
          <p:cNvPr id="6" name="Holder 6"/>
          <p:cNvSpPr>
            <a:spLocks noGrp="1"/>
          </p:cNvSpPr>
          <p:nvPr>
            <p:ph type="sldNum" sz="quarter" idx="7"/>
          </p:nvPr>
        </p:nvSpPr>
        <p:spPr>
          <a:xfrm>
            <a:off x="19192248" y="10719957"/>
            <a:ext cx="334644" cy="377825"/>
          </a:xfrm>
          <a:prstGeom prst="rect">
            <a:avLst/>
          </a:prstGeom>
        </p:spPr>
        <p:txBody>
          <a:bodyPr wrap="square" lIns="0" tIns="0" rIns="0" bIns="0">
            <a:spAutoFit/>
          </a:bodyPr>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9.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20.xml"/><Relationship Id="rId3" Type="http://schemas.openxmlformats.org/officeDocument/2006/relationships/image" Target="../media/image4.png"/><Relationship Id="rId7" Type="http://schemas.openxmlformats.org/officeDocument/2006/relationships/image" Target="../media/image7.png"/><Relationship Id="rId12" Type="http://schemas.openxmlformats.org/officeDocument/2006/relationships/image" Target="../media/image3.jpg"/><Relationship Id="rId17" Type="http://schemas.openxmlformats.org/officeDocument/2006/relationships/slide" Target="slide17.xml"/><Relationship Id="rId2" Type="http://schemas.openxmlformats.org/officeDocument/2006/relationships/slide" Target="slide18.xml"/><Relationship Id="rId16" Type="http://schemas.openxmlformats.org/officeDocument/2006/relationships/slide" Target="slide14.xml"/><Relationship Id="rId1" Type="http://schemas.openxmlformats.org/officeDocument/2006/relationships/slideLayout" Target="../slideLayouts/slideLayout3.xml"/><Relationship Id="rId6" Type="http://schemas.openxmlformats.org/officeDocument/2006/relationships/customXml" Target="../ink/ink1.xml"/><Relationship Id="rId11" Type="http://schemas.openxmlformats.org/officeDocument/2006/relationships/slide" Target="slide10.xml"/><Relationship Id="rId5" Type="http://schemas.openxmlformats.org/officeDocument/2006/relationships/image" Target="../media/image6.png"/><Relationship Id="rId15" Type="http://schemas.openxmlformats.org/officeDocument/2006/relationships/slide" Target="slide12.xml"/><Relationship Id="rId10" Type="http://schemas.openxmlformats.org/officeDocument/2006/relationships/slide" Target="slide8.xml"/><Relationship Id="rId4" Type="http://schemas.openxmlformats.org/officeDocument/2006/relationships/image" Target="../media/image5.png"/><Relationship Id="rId9" Type="http://schemas.openxmlformats.org/officeDocument/2006/relationships/slide" Target="slide6.xml"/><Relationship Id="rId14" Type="http://schemas.openxmlformats.org/officeDocument/2006/relationships/slide" Target="slide19.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academic.eb.com/?target=%2Flevels%2Fcollegiate"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956049" y="4170935"/>
            <a:ext cx="12192002" cy="2967479"/>
          </a:xfrm>
          <a:prstGeom prst="rect">
            <a:avLst/>
          </a:prstGeom>
        </p:spPr>
        <p:txBody>
          <a:bodyPr vert="horz" wrap="square" lIns="0" tIns="12700" rIns="0" bIns="0" rtlCol="0">
            <a:spAutoFit/>
          </a:bodyPr>
          <a:lstStyle/>
          <a:p>
            <a:pPr algn="ctr"/>
            <a:r>
              <a:rPr lang="en-US" sz="9600" b="1" dirty="0">
                <a:solidFill>
                  <a:schemeClr val="bg1"/>
                </a:solidFill>
              </a:rPr>
              <a:t>Mastering the Literature Review</a:t>
            </a:r>
          </a:p>
        </p:txBody>
      </p:sp>
      <p:sp>
        <p:nvSpPr>
          <p:cNvPr id="4" name="object 4" descr="$PPTXTitle"/>
          <p:cNvSpPr txBox="1">
            <a:spLocks noGrp="1"/>
          </p:cNvSpPr>
          <p:nvPr>
            <p:ph type="ctrTitle"/>
          </p:nvPr>
        </p:nvSpPr>
        <p:spPr>
          <a:prstGeom prst="rect">
            <a:avLst/>
          </a:prstGeom>
        </p:spPr>
        <p:txBody>
          <a:bodyPr vert="horz" wrap="square" lIns="0" tIns="14604" rIns="0" bIns="0" rtlCol="0">
            <a:spAutoFit/>
          </a:bodyPr>
          <a:lstStyle/>
          <a:p>
            <a:pPr marL="12700">
              <a:lnSpc>
                <a:spcPct val="100000"/>
              </a:lnSpc>
              <a:spcBef>
                <a:spcPts val="114"/>
              </a:spcBef>
            </a:pPr>
            <a:r>
              <a:rPr sz="4600" dirty="0">
                <a:solidFill>
                  <a:srgbClr val="FFFFFF"/>
                </a:solidFill>
              </a:rPr>
              <a:t>ACADEMIC</a:t>
            </a:r>
            <a:r>
              <a:rPr sz="4600" spc="-175" dirty="0">
                <a:solidFill>
                  <a:srgbClr val="FFFFFF"/>
                </a:solidFill>
              </a:rPr>
              <a:t> </a:t>
            </a:r>
            <a:r>
              <a:rPr sz="4600" spc="-10" dirty="0">
                <a:solidFill>
                  <a:srgbClr val="FFFFFF"/>
                </a:solidFill>
              </a:rPr>
              <a:t>TOOLKIT</a:t>
            </a:r>
            <a:endParaRPr sz="4600" dirty="0"/>
          </a:p>
        </p:txBody>
      </p:sp>
      <p:pic>
        <p:nvPicPr>
          <p:cNvPr id="5" name="Picture 4" descr="A blue and white logo&#10;&#10;AI-generated content may be incorrect.">
            <a:extLst>
              <a:ext uri="{FF2B5EF4-FFF2-40B4-BE49-F238E27FC236}">
                <a16:creationId xmlns:a16="http://schemas.microsoft.com/office/drawing/2014/main" id="{8930F2F8-A5A0-C7B1-478D-CD4C43A89E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7044" y="8730620"/>
            <a:ext cx="4211819" cy="1386390"/>
          </a:xfrm>
          <a:prstGeom prst="round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a:extLst>
              <a:ext uri="{FF2B5EF4-FFF2-40B4-BE49-F238E27FC236}">
                <a16:creationId xmlns:a16="http://schemas.microsoft.com/office/drawing/2014/main" id="{6F0AC915-6978-96B2-4425-87154B933DC5}"/>
              </a:ext>
            </a:extLst>
          </p:cNvPr>
          <p:cNvSpPr txBox="1"/>
          <p:nvPr/>
        </p:nvSpPr>
        <p:spPr>
          <a:xfrm>
            <a:off x="450850" y="3902075"/>
            <a:ext cx="19016108" cy="5674182"/>
          </a:xfrm>
          <a:prstGeom prst="rect">
            <a:avLst/>
          </a:prstGeom>
          <a:noFill/>
        </p:spPr>
        <p:txBody>
          <a:bodyPr wrap="square">
            <a:spAutoFit/>
          </a:bodyPr>
          <a:lstStyle/>
          <a:p>
            <a:pPr marL="1352550" marR="2042160" indent="10160" algn="l">
              <a:lnSpc>
                <a:spcPct val="130000"/>
              </a:lnSpc>
              <a:spcBef>
                <a:spcPts val="1800"/>
              </a:spcBef>
            </a:pPr>
            <a:r>
              <a:rPr lang="en-US" sz="3050" spc="-35" dirty="0">
                <a:latin typeface="Barlow"/>
              </a:rPr>
              <a:t>Identify areas where information is scarce or inconclusive.</a:t>
            </a:r>
          </a:p>
          <a:p>
            <a:pPr marL="1352550" marR="2042160" indent="10160" algn="l">
              <a:lnSpc>
                <a:spcPct val="130000"/>
              </a:lnSpc>
              <a:spcBef>
                <a:spcPts val="1800"/>
              </a:spcBef>
            </a:pPr>
            <a:r>
              <a:rPr lang="en-US" sz="3050" spc="-35" dirty="0">
                <a:latin typeface="Barlow"/>
              </a:rPr>
              <a:t>Note conflicting findings or interpretations among different studies.</a:t>
            </a:r>
          </a:p>
          <a:p>
            <a:pPr marL="1352550" marR="2042160" indent="10160" algn="l">
              <a:lnSpc>
                <a:spcPct val="130000"/>
              </a:lnSpc>
              <a:spcBef>
                <a:spcPts val="1800"/>
              </a:spcBef>
            </a:pPr>
            <a:r>
              <a:rPr lang="en-US" sz="3050" spc="-35" dirty="0">
                <a:latin typeface="Barlow"/>
              </a:rPr>
              <a:t>Recognize aspects of the topic that haven’t been thoroughly explored.</a:t>
            </a:r>
          </a:p>
          <a:p>
            <a:pPr marL="1352550" marR="2042160" indent="10160" algn="l">
              <a:lnSpc>
                <a:spcPct val="130000"/>
              </a:lnSpc>
              <a:spcBef>
                <a:spcPts val="1800"/>
              </a:spcBef>
            </a:pPr>
            <a:r>
              <a:rPr lang="en-US" sz="3050" spc="-35" dirty="0">
                <a:latin typeface="Barlow"/>
              </a:rPr>
              <a:t>Highlight questions that remain unanswered by current research.</a:t>
            </a:r>
          </a:p>
          <a:p>
            <a:pPr marL="1352550" marR="2042160" indent="10160" algn="l">
              <a:lnSpc>
                <a:spcPct val="130000"/>
              </a:lnSpc>
              <a:spcBef>
                <a:spcPts val="1800"/>
              </a:spcBef>
            </a:pPr>
            <a:r>
              <a:rPr lang="en-US" sz="3050" spc="-35" dirty="0">
                <a:latin typeface="Barlow"/>
              </a:rPr>
              <a:t>Identify populations or contexts that are underrepresented in existing studies.</a:t>
            </a:r>
          </a:p>
          <a:p>
            <a:pPr marL="1352550" marR="2042160" indent="10160" algn="l">
              <a:lnSpc>
                <a:spcPct val="130000"/>
              </a:lnSpc>
              <a:spcBef>
                <a:spcPts val="1800"/>
              </a:spcBef>
            </a:pPr>
            <a:r>
              <a:rPr lang="en-US" sz="3050" spc="-35" dirty="0">
                <a:latin typeface="Barlow"/>
              </a:rPr>
              <a:t>Point out methodological limitations in current research that could be addressed.</a:t>
            </a:r>
          </a:p>
          <a:p>
            <a:pPr marL="1352550" marR="2042160" indent="10160" algn="l">
              <a:lnSpc>
                <a:spcPct val="130000"/>
              </a:lnSpc>
              <a:spcBef>
                <a:spcPts val="1800"/>
              </a:spcBef>
            </a:pPr>
            <a:r>
              <a:rPr lang="en-US" sz="3050" spc="-35" dirty="0">
                <a:latin typeface="Barlow"/>
              </a:rPr>
              <a:t>Consider whether recent developments in the field necessitate new research approaches.</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615553" y="2814437"/>
            <a:ext cx="18275697" cy="892552"/>
          </a:xfrm>
          <a:prstGeom prst="rect">
            <a:avLst/>
          </a:prstGeom>
        </p:spPr>
        <p:txBody>
          <a:bodyPr vert="horz" wrap="square" lIns="0" tIns="71120" rIns="0" bIns="0" rtlCol="0">
            <a:spAutoFit/>
          </a:bodyPr>
          <a:lstStyle/>
          <a:p>
            <a:pPr marL="755650" marR="2723515" indent="-743585">
              <a:lnSpc>
                <a:spcPts val="6430"/>
              </a:lnSpc>
              <a:spcBef>
                <a:spcPts val="560"/>
              </a:spcBef>
            </a:pPr>
            <a:r>
              <a:rPr sz="5600" b="1" dirty="0"/>
              <a:t>4. </a:t>
            </a:r>
            <a:r>
              <a:rPr lang="en-US" sz="5600" b="1" dirty="0"/>
              <a:t>I</a:t>
            </a:r>
            <a:r>
              <a:rPr lang="en-US" sz="6000" b="1" dirty="0"/>
              <a:t>dentify Gaps in Existing Research</a:t>
            </a:r>
            <a:endParaRPr sz="5600" b="1" dirty="0"/>
          </a:p>
        </p:txBody>
      </p:sp>
      <p:sp>
        <p:nvSpPr>
          <p:cNvPr id="5" name="object 5"/>
          <p:cNvSpPr/>
          <p:nvPr/>
        </p:nvSpPr>
        <p:spPr>
          <a:xfrm>
            <a:off x="1398851" y="408183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p:cNvSpPr/>
          <p:nvPr/>
        </p:nvSpPr>
        <p:spPr>
          <a:xfrm>
            <a:off x="1398851" y="4914628"/>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5" name="object 15"/>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p:txBody>
      </p:sp>
      <p:grpSp>
        <p:nvGrpSpPr>
          <p:cNvPr id="16" name="object 16"/>
          <p:cNvGrpSpPr/>
          <p:nvPr/>
        </p:nvGrpSpPr>
        <p:grpSpPr>
          <a:xfrm>
            <a:off x="628256" y="963321"/>
            <a:ext cx="1051560" cy="1036955"/>
            <a:chOff x="628256" y="963321"/>
            <a:chExt cx="1051560" cy="1036955"/>
          </a:xfrm>
        </p:grpSpPr>
        <p:sp>
          <p:nvSpPr>
            <p:cNvPr id="17" name="object 17"/>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8" name="object 18"/>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9" name="object 19"/>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10</a:t>
            </a:fld>
            <a:endParaRPr spc="-25" dirty="0"/>
          </a:p>
        </p:txBody>
      </p:sp>
      <p:sp>
        <p:nvSpPr>
          <p:cNvPr id="20" name="object 20"/>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2" name="object 6">
            <a:extLst>
              <a:ext uri="{FF2B5EF4-FFF2-40B4-BE49-F238E27FC236}">
                <a16:creationId xmlns:a16="http://schemas.microsoft.com/office/drawing/2014/main" id="{85242F71-535C-05BB-E7C0-8486ECC23C5C}"/>
              </a:ext>
            </a:extLst>
          </p:cNvPr>
          <p:cNvSpPr/>
          <p:nvPr/>
        </p:nvSpPr>
        <p:spPr>
          <a:xfrm>
            <a:off x="1398851" y="574742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7" name="object 6">
            <a:extLst>
              <a:ext uri="{FF2B5EF4-FFF2-40B4-BE49-F238E27FC236}">
                <a16:creationId xmlns:a16="http://schemas.microsoft.com/office/drawing/2014/main" id="{EAAFA3C5-96DD-10BD-04E5-DDC897000F74}"/>
              </a:ext>
            </a:extLst>
          </p:cNvPr>
          <p:cNvSpPr/>
          <p:nvPr/>
        </p:nvSpPr>
        <p:spPr>
          <a:xfrm>
            <a:off x="1398851" y="6580214"/>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8" name="object 6">
            <a:extLst>
              <a:ext uri="{FF2B5EF4-FFF2-40B4-BE49-F238E27FC236}">
                <a16:creationId xmlns:a16="http://schemas.microsoft.com/office/drawing/2014/main" id="{90DCF3FD-90AA-3D0F-9B0B-01B780A833EA}"/>
              </a:ext>
            </a:extLst>
          </p:cNvPr>
          <p:cNvSpPr/>
          <p:nvPr/>
        </p:nvSpPr>
        <p:spPr>
          <a:xfrm>
            <a:off x="1398851" y="741300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6">
            <a:extLst>
              <a:ext uri="{FF2B5EF4-FFF2-40B4-BE49-F238E27FC236}">
                <a16:creationId xmlns:a16="http://schemas.microsoft.com/office/drawing/2014/main" id="{66177C86-A678-48B9-BC3E-F89022DAF188}"/>
              </a:ext>
            </a:extLst>
          </p:cNvPr>
          <p:cNvSpPr/>
          <p:nvPr/>
        </p:nvSpPr>
        <p:spPr>
          <a:xfrm>
            <a:off x="1398851" y="8245800"/>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1" name="object 6">
            <a:extLst>
              <a:ext uri="{FF2B5EF4-FFF2-40B4-BE49-F238E27FC236}">
                <a16:creationId xmlns:a16="http://schemas.microsoft.com/office/drawing/2014/main" id="{C3725577-8C11-40B8-D39C-7ABCD97BDB94}"/>
              </a:ext>
            </a:extLst>
          </p:cNvPr>
          <p:cNvSpPr/>
          <p:nvPr/>
        </p:nvSpPr>
        <p:spPr>
          <a:xfrm>
            <a:off x="1398851" y="90785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D8C30-1D32-7641-4F17-5A2A7B1858AF}"/>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F974C86F-EAEE-463B-1C51-2A38F427346D}"/>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7B421419-27A1-A3C1-B795-03EC4F2963FD}"/>
              </a:ext>
            </a:extLst>
          </p:cNvPr>
          <p:cNvSpPr txBox="1"/>
          <p:nvPr/>
        </p:nvSpPr>
        <p:spPr>
          <a:xfrm>
            <a:off x="615553" y="2814437"/>
            <a:ext cx="18275697" cy="892552"/>
          </a:xfrm>
          <a:prstGeom prst="rect">
            <a:avLst/>
          </a:prstGeom>
        </p:spPr>
        <p:txBody>
          <a:bodyPr vert="horz" wrap="square" lIns="0" tIns="71120" rIns="0" bIns="0" rtlCol="0">
            <a:spAutoFit/>
          </a:bodyPr>
          <a:lstStyle/>
          <a:p>
            <a:pPr marL="755650" marR="2723515" indent="-743585">
              <a:lnSpc>
                <a:spcPts val="6430"/>
              </a:lnSpc>
              <a:spcBef>
                <a:spcPts val="560"/>
              </a:spcBef>
            </a:pPr>
            <a:r>
              <a:rPr sz="5600" b="1" dirty="0"/>
              <a:t>4. </a:t>
            </a:r>
            <a:r>
              <a:rPr lang="en-US" sz="5600" b="1" dirty="0"/>
              <a:t>I</a:t>
            </a:r>
            <a:r>
              <a:rPr lang="en-US" sz="6000" b="1" dirty="0"/>
              <a:t>dentify Gaps in Existing Research</a:t>
            </a:r>
            <a:r>
              <a:rPr lang="en-US" sz="6000" i="1" spc="-35" dirty="0">
                <a:latin typeface="Barlow"/>
              </a:rPr>
              <a:t> </a:t>
            </a:r>
            <a:r>
              <a:rPr lang="en-US" sz="3050" i="1" spc="-35" dirty="0">
                <a:latin typeface="Barlow"/>
              </a:rPr>
              <a:t>continued</a:t>
            </a:r>
            <a:endParaRPr sz="3050" i="1" spc="-35" dirty="0">
              <a:latin typeface="Barlow"/>
            </a:endParaRPr>
          </a:p>
        </p:txBody>
      </p:sp>
      <p:sp>
        <p:nvSpPr>
          <p:cNvPr id="15" name="object 15">
            <a:extLst>
              <a:ext uri="{FF2B5EF4-FFF2-40B4-BE49-F238E27FC236}">
                <a16:creationId xmlns:a16="http://schemas.microsoft.com/office/drawing/2014/main" id="{F7EAB12C-9E96-C3E3-3F0A-19520B8598D1}"/>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p:txBody>
      </p:sp>
      <p:grpSp>
        <p:nvGrpSpPr>
          <p:cNvPr id="16" name="object 16">
            <a:extLst>
              <a:ext uri="{FF2B5EF4-FFF2-40B4-BE49-F238E27FC236}">
                <a16:creationId xmlns:a16="http://schemas.microsoft.com/office/drawing/2014/main" id="{50611D88-69E8-FC31-A56E-6029C7E2C9F1}"/>
              </a:ext>
            </a:extLst>
          </p:cNvPr>
          <p:cNvGrpSpPr/>
          <p:nvPr/>
        </p:nvGrpSpPr>
        <p:grpSpPr>
          <a:xfrm>
            <a:off x="628256" y="963321"/>
            <a:ext cx="1051560" cy="1036955"/>
            <a:chOff x="628256" y="963321"/>
            <a:chExt cx="1051560" cy="1036955"/>
          </a:xfrm>
        </p:grpSpPr>
        <p:sp>
          <p:nvSpPr>
            <p:cNvPr id="17" name="object 17">
              <a:extLst>
                <a:ext uri="{FF2B5EF4-FFF2-40B4-BE49-F238E27FC236}">
                  <a16:creationId xmlns:a16="http://schemas.microsoft.com/office/drawing/2014/main" id="{2E0357BD-97F9-951A-00A0-24FA06C1D2BA}"/>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8" name="object 18">
              <a:extLst>
                <a:ext uri="{FF2B5EF4-FFF2-40B4-BE49-F238E27FC236}">
                  <a16:creationId xmlns:a16="http://schemas.microsoft.com/office/drawing/2014/main" id="{D01BD2FC-E93E-461C-0D42-BE930DFFA803}"/>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9" name="object 19">
            <a:extLst>
              <a:ext uri="{FF2B5EF4-FFF2-40B4-BE49-F238E27FC236}">
                <a16:creationId xmlns:a16="http://schemas.microsoft.com/office/drawing/2014/main" id="{A8D359A2-2EEC-AFC0-9AB8-CE684E70F943}"/>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11</a:t>
            </a:fld>
            <a:endParaRPr spc="-25" dirty="0"/>
          </a:p>
        </p:txBody>
      </p:sp>
      <p:sp>
        <p:nvSpPr>
          <p:cNvPr id="20" name="object 20">
            <a:extLst>
              <a:ext uri="{FF2B5EF4-FFF2-40B4-BE49-F238E27FC236}">
                <a16:creationId xmlns:a16="http://schemas.microsoft.com/office/drawing/2014/main" id="{0EC4D273-A064-4047-DCC6-DB80F0A5AD3F}"/>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21" name="Rounded Rectangle 20">
            <a:extLst>
              <a:ext uri="{FF2B5EF4-FFF2-40B4-BE49-F238E27FC236}">
                <a16:creationId xmlns:a16="http://schemas.microsoft.com/office/drawing/2014/main" id="{F94C759F-1774-627A-6A17-A8016B6F72E0}"/>
              </a:ext>
            </a:extLst>
          </p:cNvPr>
          <p:cNvSpPr/>
          <p:nvPr/>
        </p:nvSpPr>
        <p:spPr>
          <a:xfrm>
            <a:off x="1457566" y="3979476"/>
            <a:ext cx="16214484" cy="3046799"/>
          </a:xfrm>
          <a:prstGeom prst="roundRect">
            <a:avLst>
              <a:gd name="adj" fmla="val 3598"/>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2" name="TextBox 21">
            <a:extLst>
              <a:ext uri="{FF2B5EF4-FFF2-40B4-BE49-F238E27FC236}">
                <a16:creationId xmlns:a16="http://schemas.microsoft.com/office/drawing/2014/main" id="{FB9AC659-B351-6DEE-9839-3CA7063C1DB5}"/>
              </a:ext>
            </a:extLst>
          </p:cNvPr>
          <p:cNvSpPr txBox="1"/>
          <p:nvPr/>
        </p:nvSpPr>
        <p:spPr>
          <a:xfrm>
            <a:off x="1679816" y="4146552"/>
            <a:ext cx="15839834" cy="2634696"/>
          </a:xfrm>
          <a:prstGeom prst="rect">
            <a:avLst/>
          </a:prstGeom>
          <a:noFill/>
        </p:spPr>
        <p:txBody>
          <a:bodyPr wrap="square">
            <a:spAutoFit/>
          </a:bodyPr>
          <a:lstStyle/>
          <a:p>
            <a:pPr>
              <a:lnSpc>
                <a:spcPct val="140000"/>
              </a:lnSpc>
            </a:pPr>
            <a:r>
              <a:rPr lang="en-US" sz="3050" b="1" spc="-40" dirty="0">
                <a:latin typeface="Barlow"/>
              </a:rPr>
              <a:t>Example: </a:t>
            </a:r>
            <a:r>
              <a:rPr lang="en-US" sz="3050" spc="-40" dirty="0">
                <a:latin typeface="Barlow"/>
              </a:rPr>
              <a:t>In a review of research on adolescent sleep patterns and academic performance, you might identify a gap in field studies examining the effects of later school start times. While lab studies support the benefits of increased sleep for teens, school districts lack real-world implementation and evaluation data.</a:t>
            </a:r>
          </a:p>
        </p:txBody>
      </p:sp>
      <p:sp>
        <p:nvSpPr>
          <p:cNvPr id="23" name="Rounded Rectangle 22">
            <a:extLst>
              <a:ext uri="{FF2B5EF4-FFF2-40B4-BE49-F238E27FC236}">
                <a16:creationId xmlns:a16="http://schemas.microsoft.com/office/drawing/2014/main" id="{779EA192-A185-3A14-0E66-1F3A123DA8BD}"/>
              </a:ext>
            </a:extLst>
          </p:cNvPr>
          <p:cNvSpPr/>
          <p:nvPr/>
        </p:nvSpPr>
        <p:spPr>
          <a:xfrm>
            <a:off x="1457566" y="7353954"/>
            <a:ext cx="16214484" cy="2415521"/>
          </a:xfrm>
          <a:prstGeom prst="roundRect">
            <a:avLst>
              <a:gd name="adj" fmla="val 4437"/>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14" name="TextBox 13">
            <a:extLst>
              <a:ext uri="{FF2B5EF4-FFF2-40B4-BE49-F238E27FC236}">
                <a16:creationId xmlns:a16="http://schemas.microsoft.com/office/drawing/2014/main" id="{4217C95B-79B4-4570-34C9-9BBEF359CCB8}"/>
              </a:ext>
            </a:extLst>
          </p:cNvPr>
          <p:cNvSpPr txBox="1"/>
          <p:nvPr/>
        </p:nvSpPr>
        <p:spPr>
          <a:xfrm>
            <a:off x="1667604" y="7525273"/>
            <a:ext cx="15852046" cy="1977593"/>
          </a:xfrm>
          <a:prstGeom prst="rect">
            <a:avLst/>
          </a:prstGeom>
          <a:noFill/>
        </p:spPr>
        <p:txBody>
          <a:bodyPr wrap="square">
            <a:spAutoFit/>
          </a:bodyPr>
          <a:lstStyle/>
          <a:p>
            <a:pPr>
              <a:lnSpc>
                <a:spcPct val="140000"/>
              </a:lnSpc>
            </a:pPr>
            <a:r>
              <a:rPr lang="en-US" sz="3050" b="1" spc="-40" dirty="0">
                <a:latin typeface="Barlow"/>
              </a:rPr>
              <a:t>Note:</a:t>
            </a:r>
            <a:r>
              <a:rPr lang="en-US" sz="3050" i="1" spc="-40" dirty="0">
                <a:latin typeface="Barlow"/>
              </a:rPr>
              <a:t> Identifying gaps in existing research helps position your study within the broader academic conversation and highlights the potential significance of your work. These gaps can guide future research directions and demonstrate the value of your literature review.</a:t>
            </a:r>
          </a:p>
        </p:txBody>
      </p:sp>
    </p:spTree>
    <p:extLst>
      <p:ext uri="{BB962C8B-B14F-4D97-AF65-F5344CB8AC3E}">
        <p14:creationId xmlns:p14="http://schemas.microsoft.com/office/powerpoint/2010/main" val="2459396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761D1-73B1-EF91-A3F4-9F6347DB432B}"/>
            </a:ext>
          </a:extLst>
        </p:cNvPr>
        <p:cNvGrpSpPr/>
        <p:nvPr/>
      </p:nvGrpSpPr>
      <p:grpSpPr>
        <a:xfrm>
          <a:off x="0" y="0"/>
          <a:ext cx="0" cy="0"/>
          <a:chOff x="0" y="0"/>
          <a:chExt cx="0" cy="0"/>
        </a:xfrm>
      </p:grpSpPr>
      <p:sp>
        <p:nvSpPr>
          <p:cNvPr id="25" name="TextBox 24">
            <a:extLst>
              <a:ext uri="{FF2B5EF4-FFF2-40B4-BE49-F238E27FC236}">
                <a16:creationId xmlns:a16="http://schemas.microsoft.com/office/drawing/2014/main" id="{925BAE5A-2169-92E5-0983-C4D437D0CDD1}"/>
              </a:ext>
            </a:extLst>
          </p:cNvPr>
          <p:cNvSpPr txBox="1"/>
          <p:nvPr/>
        </p:nvSpPr>
        <p:spPr>
          <a:xfrm>
            <a:off x="450850" y="3902075"/>
            <a:ext cx="20573999" cy="4833183"/>
          </a:xfrm>
          <a:prstGeom prst="rect">
            <a:avLst/>
          </a:prstGeom>
          <a:noFill/>
        </p:spPr>
        <p:txBody>
          <a:bodyPr wrap="square">
            <a:spAutoFit/>
          </a:bodyPr>
          <a:lstStyle/>
          <a:p>
            <a:pPr marL="1352550" marR="2042160" indent="10160" algn="l">
              <a:lnSpc>
                <a:spcPct val="130000"/>
              </a:lnSpc>
              <a:spcBef>
                <a:spcPts val="1800"/>
              </a:spcBef>
            </a:pPr>
            <a:r>
              <a:rPr lang="en-US" sz="3050" spc="-35" dirty="0">
                <a:latin typeface="Barlow"/>
              </a:rPr>
              <a:t>Outline the main sections of your review based on the themes or subtopics you’ve identified.</a:t>
            </a:r>
          </a:p>
          <a:p>
            <a:pPr marL="1352550" marR="2042160" indent="10160" algn="l">
              <a:lnSpc>
                <a:spcPct val="130000"/>
              </a:lnSpc>
              <a:spcBef>
                <a:spcPts val="1800"/>
              </a:spcBef>
            </a:pPr>
            <a:r>
              <a:rPr lang="en-US" sz="3050" spc="-35" dirty="0">
                <a:latin typeface="Barlow"/>
              </a:rPr>
              <a:t>Determine a logical order for presenting your findings (e.g., chronological, thematic, or methodological).</a:t>
            </a:r>
          </a:p>
          <a:p>
            <a:pPr marL="1352550" marR="2042160" indent="10160" algn="l">
              <a:lnSpc>
                <a:spcPct val="130000"/>
              </a:lnSpc>
              <a:spcBef>
                <a:spcPts val="1800"/>
              </a:spcBef>
            </a:pPr>
            <a:r>
              <a:rPr lang="en-US" sz="3050" spc="-35" dirty="0">
                <a:latin typeface="Barlow"/>
              </a:rPr>
              <a:t>Decide how to transition between different themes or ideas to maintain coherence.</a:t>
            </a:r>
          </a:p>
          <a:p>
            <a:pPr marL="1352550" marR="2042160" indent="10160" algn="l">
              <a:lnSpc>
                <a:spcPct val="130000"/>
              </a:lnSpc>
              <a:spcBef>
                <a:spcPts val="1800"/>
              </a:spcBef>
            </a:pPr>
            <a:r>
              <a:rPr lang="en-US" sz="3050" spc="-35" dirty="0">
                <a:latin typeface="Barlow"/>
              </a:rPr>
              <a:t>Plan your introduction, including your research question and the scope of your review.</a:t>
            </a:r>
          </a:p>
          <a:p>
            <a:pPr marL="1352550" marR="2042160" indent="10160" algn="l">
              <a:lnSpc>
                <a:spcPct val="130000"/>
              </a:lnSpc>
              <a:spcBef>
                <a:spcPts val="1800"/>
              </a:spcBef>
            </a:pPr>
            <a:r>
              <a:rPr lang="en-US" sz="3050" spc="-35" dirty="0">
                <a:latin typeface="Barlow"/>
              </a:rPr>
              <a:t>Outline your conclusion, considering how you’ll summarize key findings and highlight research gaps.</a:t>
            </a:r>
          </a:p>
          <a:p>
            <a:pPr marL="1352550" marR="2042160" indent="10160" algn="l">
              <a:lnSpc>
                <a:spcPct val="130000"/>
              </a:lnSpc>
              <a:spcBef>
                <a:spcPts val="1800"/>
              </a:spcBef>
            </a:pPr>
            <a:r>
              <a:rPr lang="en-US" sz="3050" spc="-35" dirty="0">
                <a:latin typeface="Barlow"/>
              </a:rPr>
              <a:t>Consider where to place your discussion of research gaps within the structure of your review.</a:t>
            </a:r>
          </a:p>
        </p:txBody>
      </p:sp>
      <p:sp>
        <p:nvSpPr>
          <p:cNvPr id="3" name="object 3">
            <a:extLst>
              <a:ext uri="{FF2B5EF4-FFF2-40B4-BE49-F238E27FC236}">
                <a16:creationId xmlns:a16="http://schemas.microsoft.com/office/drawing/2014/main" id="{A53FCB95-BE66-4D90-E501-1E047A2606C4}"/>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DB3BCF72-985E-BCCD-B890-936914D62BED}"/>
              </a:ext>
            </a:extLst>
          </p:cNvPr>
          <p:cNvSpPr txBox="1"/>
          <p:nvPr/>
        </p:nvSpPr>
        <p:spPr>
          <a:xfrm>
            <a:off x="615552" y="2814437"/>
            <a:ext cx="19875897" cy="892552"/>
          </a:xfrm>
          <a:prstGeom prst="rect">
            <a:avLst/>
          </a:prstGeom>
        </p:spPr>
        <p:txBody>
          <a:bodyPr vert="horz" wrap="square" lIns="0" tIns="71120" rIns="0" bIns="0" rtlCol="0">
            <a:spAutoFit/>
          </a:bodyPr>
          <a:lstStyle/>
          <a:p>
            <a:pPr marL="755650" marR="2723515" indent="-743585">
              <a:lnSpc>
                <a:spcPts val="6430"/>
              </a:lnSpc>
              <a:spcBef>
                <a:spcPts val="560"/>
              </a:spcBef>
            </a:pPr>
            <a:r>
              <a:rPr lang="en-US" sz="5600" b="1" dirty="0"/>
              <a:t>5</a:t>
            </a:r>
            <a:r>
              <a:rPr sz="5600" b="1" dirty="0"/>
              <a:t>. </a:t>
            </a:r>
            <a:r>
              <a:rPr lang="en-US" sz="6000" b="1" dirty="0"/>
              <a:t>Plan the Structure of Your Literature Review</a:t>
            </a:r>
            <a:endParaRPr sz="3050" i="1" spc="-35" dirty="0">
              <a:latin typeface="Barlow"/>
            </a:endParaRPr>
          </a:p>
        </p:txBody>
      </p:sp>
      <p:sp>
        <p:nvSpPr>
          <p:cNvPr id="5" name="object 5">
            <a:extLst>
              <a:ext uri="{FF2B5EF4-FFF2-40B4-BE49-F238E27FC236}">
                <a16:creationId xmlns:a16="http://schemas.microsoft.com/office/drawing/2014/main" id="{5D092859-5898-D0BC-B001-2321545174CD}"/>
              </a:ext>
            </a:extLst>
          </p:cNvPr>
          <p:cNvSpPr/>
          <p:nvPr/>
        </p:nvSpPr>
        <p:spPr>
          <a:xfrm>
            <a:off x="1398851" y="408183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5" name="object 15">
            <a:extLst>
              <a:ext uri="{FF2B5EF4-FFF2-40B4-BE49-F238E27FC236}">
                <a16:creationId xmlns:a16="http://schemas.microsoft.com/office/drawing/2014/main" id="{8C77F577-5B26-FB66-95BE-2B53F538292C}"/>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p:txBody>
      </p:sp>
      <p:grpSp>
        <p:nvGrpSpPr>
          <p:cNvPr id="16" name="object 16">
            <a:extLst>
              <a:ext uri="{FF2B5EF4-FFF2-40B4-BE49-F238E27FC236}">
                <a16:creationId xmlns:a16="http://schemas.microsoft.com/office/drawing/2014/main" id="{51B14EB8-99B2-1BCA-A7B8-C95C822F23AB}"/>
              </a:ext>
            </a:extLst>
          </p:cNvPr>
          <p:cNvGrpSpPr/>
          <p:nvPr/>
        </p:nvGrpSpPr>
        <p:grpSpPr>
          <a:xfrm>
            <a:off x="628256" y="963321"/>
            <a:ext cx="1051560" cy="1036955"/>
            <a:chOff x="628256" y="963321"/>
            <a:chExt cx="1051560" cy="1036955"/>
          </a:xfrm>
        </p:grpSpPr>
        <p:sp>
          <p:nvSpPr>
            <p:cNvPr id="17" name="object 17">
              <a:extLst>
                <a:ext uri="{FF2B5EF4-FFF2-40B4-BE49-F238E27FC236}">
                  <a16:creationId xmlns:a16="http://schemas.microsoft.com/office/drawing/2014/main" id="{DE94A7FB-BA49-4F7A-C9CA-90471653EF63}"/>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8" name="object 18">
              <a:extLst>
                <a:ext uri="{FF2B5EF4-FFF2-40B4-BE49-F238E27FC236}">
                  <a16:creationId xmlns:a16="http://schemas.microsoft.com/office/drawing/2014/main" id="{F15AB75B-9656-6DCE-3F69-2DBA58638796}"/>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9" name="object 19">
            <a:extLst>
              <a:ext uri="{FF2B5EF4-FFF2-40B4-BE49-F238E27FC236}">
                <a16:creationId xmlns:a16="http://schemas.microsoft.com/office/drawing/2014/main" id="{56787ECD-4F50-0F56-23B5-8F9608E2EA83}"/>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12</a:t>
            </a:fld>
            <a:endParaRPr spc="-25" dirty="0"/>
          </a:p>
        </p:txBody>
      </p:sp>
      <p:sp>
        <p:nvSpPr>
          <p:cNvPr id="20" name="object 20">
            <a:extLst>
              <a:ext uri="{FF2B5EF4-FFF2-40B4-BE49-F238E27FC236}">
                <a16:creationId xmlns:a16="http://schemas.microsoft.com/office/drawing/2014/main" id="{EFBC2D6A-9724-40EF-A143-E3FE13BAB166}"/>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2" name="object 5">
            <a:extLst>
              <a:ext uri="{FF2B5EF4-FFF2-40B4-BE49-F238E27FC236}">
                <a16:creationId xmlns:a16="http://schemas.microsoft.com/office/drawing/2014/main" id="{A0A29837-1752-62A3-CF53-31B000305A0F}"/>
              </a:ext>
            </a:extLst>
          </p:cNvPr>
          <p:cNvSpPr/>
          <p:nvPr/>
        </p:nvSpPr>
        <p:spPr>
          <a:xfrm>
            <a:off x="1398851" y="4907170"/>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5">
            <a:extLst>
              <a:ext uri="{FF2B5EF4-FFF2-40B4-BE49-F238E27FC236}">
                <a16:creationId xmlns:a16="http://schemas.microsoft.com/office/drawing/2014/main" id="{6997F168-8645-8A27-03CD-C154D83442E5}"/>
              </a:ext>
            </a:extLst>
          </p:cNvPr>
          <p:cNvSpPr/>
          <p:nvPr/>
        </p:nvSpPr>
        <p:spPr>
          <a:xfrm>
            <a:off x="1398851" y="573250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7" name="object 5">
            <a:extLst>
              <a:ext uri="{FF2B5EF4-FFF2-40B4-BE49-F238E27FC236}">
                <a16:creationId xmlns:a16="http://schemas.microsoft.com/office/drawing/2014/main" id="{927CC824-8EDC-7A0B-BB0A-C3F047C23A88}"/>
              </a:ext>
            </a:extLst>
          </p:cNvPr>
          <p:cNvSpPr/>
          <p:nvPr/>
        </p:nvSpPr>
        <p:spPr>
          <a:xfrm>
            <a:off x="1398851" y="6557840"/>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8" name="object 5">
            <a:extLst>
              <a:ext uri="{FF2B5EF4-FFF2-40B4-BE49-F238E27FC236}">
                <a16:creationId xmlns:a16="http://schemas.microsoft.com/office/drawing/2014/main" id="{D9D62136-C561-1A72-7D7E-1C24228D57AB}"/>
              </a:ext>
            </a:extLst>
          </p:cNvPr>
          <p:cNvSpPr/>
          <p:nvPr/>
        </p:nvSpPr>
        <p:spPr>
          <a:xfrm>
            <a:off x="1398851" y="73831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9" name="object 5">
            <a:extLst>
              <a:ext uri="{FF2B5EF4-FFF2-40B4-BE49-F238E27FC236}">
                <a16:creationId xmlns:a16="http://schemas.microsoft.com/office/drawing/2014/main" id="{8685A091-C65B-7888-1BF7-C9DE4A8D7BAD}"/>
              </a:ext>
            </a:extLst>
          </p:cNvPr>
          <p:cNvSpPr/>
          <p:nvPr/>
        </p:nvSpPr>
        <p:spPr>
          <a:xfrm>
            <a:off x="1398851" y="8208510"/>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18848195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469AE-05D9-AAD6-C5E0-498809469564}"/>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20423A7A-B06A-286D-F292-23DA479797C7}"/>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9845B791-3652-1AD4-6DBE-C58A72CA477A}"/>
              </a:ext>
            </a:extLst>
          </p:cNvPr>
          <p:cNvSpPr txBox="1"/>
          <p:nvPr/>
        </p:nvSpPr>
        <p:spPr>
          <a:xfrm>
            <a:off x="615552" y="2814437"/>
            <a:ext cx="21399898" cy="892552"/>
          </a:xfrm>
          <a:prstGeom prst="rect">
            <a:avLst/>
          </a:prstGeom>
        </p:spPr>
        <p:txBody>
          <a:bodyPr vert="horz" wrap="square" lIns="0" tIns="71120" rIns="0" bIns="0" rtlCol="0">
            <a:spAutoFit/>
          </a:bodyPr>
          <a:lstStyle/>
          <a:p>
            <a:pPr marL="755650" marR="2723515" indent="-743585">
              <a:lnSpc>
                <a:spcPts val="6430"/>
              </a:lnSpc>
              <a:spcBef>
                <a:spcPts val="560"/>
              </a:spcBef>
            </a:pPr>
            <a:r>
              <a:rPr lang="en-US" sz="5600" b="1" dirty="0"/>
              <a:t>5</a:t>
            </a:r>
            <a:r>
              <a:rPr sz="5600" b="1" dirty="0"/>
              <a:t>. </a:t>
            </a:r>
            <a:r>
              <a:rPr lang="en-US" sz="6000" b="1" dirty="0"/>
              <a:t>Plan the Structure of Your Literature Review</a:t>
            </a:r>
            <a:r>
              <a:rPr lang="en-US" sz="6000" i="1" spc="-35" dirty="0">
                <a:latin typeface="Barlow"/>
              </a:rPr>
              <a:t> </a:t>
            </a:r>
            <a:r>
              <a:rPr lang="en-US" sz="3050" i="1" spc="-35" dirty="0">
                <a:latin typeface="Barlow"/>
              </a:rPr>
              <a:t>continued</a:t>
            </a:r>
          </a:p>
        </p:txBody>
      </p:sp>
      <p:sp>
        <p:nvSpPr>
          <p:cNvPr id="15" name="object 15">
            <a:extLst>
              <a:ext uri="{FF2B5EF4-FFF2-40B4-BE49-F238E27FC236}">
                <a16:creationId xmlns:a16="http://schemas.microsoft.com/office/drawing/2014/main" id="{AB9F4969-021B-CA0B-2E88-9747A2D52FE1}"/>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p:txBody>
      </p:sp>
      <p:grpSp>
        <p:nvGrpSpPr>
          <p:cNvPr id="16" name="object 16">
            <a:extLst>
              <a:ext uri="{FF2B5EF4-FFF2-40B4-BE49-F238E27FC236}">
                <a16:creationId xmlns:a16="http://schemas.microsoft.com/office/drawing/2014/main" id="{C9FDDD0C-4B42-0FA0-C6DE-93056BAE89DB}"/>
              </a:ext>
            </a:extLst>
          </p:cNvPr>
          <p:cNvGrpSpPr/>
          <p:nvPr/>
        </p:nvGrpSpPr>
        <p:grpSpPr>
          <a:xfrm>
            <a:off x="628256" y="963321"/>
            <a:ext cx="1051560" cy="1036955"/>
            <a:chOff x="628256" y="963321"/>
            <a:chExt cx="1051560" cy="1036955"/>
          </a:xfrm>
        </p:grpSpPr>
        <p:sp>
          <p:nvSpPr>
            <p:cNvPr id="17" name="object 17">
              <a:extLst>
                <a:ext uri="{FF2B5EF4-FFF2-40B4-BE49-F238E27FC236}">
                  <a16:creationId xmlns:a16="http://schemas.microsoft.com/office/drawing/2014/main" id="{9B25D1A4-42F8-E61B-B97A-F984CC38D5B4}"/>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8" name="object 18">
              <a:extLst>
                <a:ext uri="{FF2B5EF4-FFF2-40B4-BE49-F238E27FC236}">
                  <a16:creationId xmlns:a16="http://schemas.microsoft.com/office/drawing/2014/main" id="{AB667D77-166A-77DB-54E4-9A0BFE3BBB23}"/>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9" name="object 19">
            <a:extLst>
              <a:ext uri="{FF2B5EF4-FFF2-40B4-BE49-F238E27FC236}">
                <a16:creationId xmlns:a16="http://schemas.microsoft.com/office/drawing/2014/main" id="{4A98EAD6-F9F0-2F5E-330C-7171D0A63C73}"/>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13</a:t>
            </a:fld>
            <a:endParaRPr spc="-25" dirty="0"/>
          </a:p>
        </p:txBody>
      </p:sp>
      <p:sp>
        <p:nvSpPr>
          <p:cNvPr id="20" name="object 20">
            <a:extLst>
              <a:ext uri="{FF2B5EF4-FFF2-40B4-BE49-F238E27FC236}">
                <a16:creationId xmlns:a16="http://schemas.microsoft.com/office/drawing/2014/main" id="{491D0555-9C31-C5D6-7810-FDE62F55A10B}"/>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0" name="Rounded Rectangle 9">
            <a:extLst>
              <a:ext uri="{FF2B5EF4-FFF2-40B4-BE49-F238E27FC236}">
                <a16:creationId xmlns:a16="http://schemas.microsoft.com/office/drawing/2014/main" id="{FE9A6B06-4828-7E82-72E7-F740362C4A14}"/>
              </a:ext>
            </a:extLst>
          </p:cNvPr>
          <p:cNvSpPr/>
          <p:nvPr/>
        </p:nvSpPr>
        <p:spPr>
          <a:xfrm>
            <a:off x="1398850" y="7145765"/>
            <a:ext cx="15968399" cy="2319358"/>
          </a:xfrm>
          <a:prstGeom prst="roundRect">
            <a:avLst>
              <a:gd name="adj" fmla="val 2863"/>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11" name="TextBox 10">
            <a:extLst>
              <a:ext uri="{FF2B5EF4-FFF2-40B4-BE49-F238E27FC236}">
                <a16:creationId xmlns:a16="http://schemas.microsoft.com/office/drawing/2014/main" id="{2137F6C9-E848-B9F0-469E-DEDE74F0CC0C}"/>
              </a:ext>
            </a:extLst>
          </p:cNvPr>
          <p:cNvSpPr txBox="1"/>
          <p:nvPr/>
        </p:nvSpPr>
        <p:spPr>
          <a:xfrm>
            <a:off x="1643666" y="7202695"/>
            <a:ext cx="15418784" cy="1977593"/>
          </a:xfrm>
          <a:prstGeom prst="rect">
            <a:avLst/>
          </a:prstGeom>
          <a:noFill/>
        </p:spPr>
        <p:txBody>
          <a:bodyPr wrap="square">
            <a:spAutoFit/>
          </a:bodyPr>
          <a:lstStyle/>
          <a:p>
            <a:pPr>
              <a:lnSpc>
                <a:spcPct val="140000"/>
              </a:lnSpc>
            </a:pPr>
            <a:r>
              <a:rPr lang="en-US" sz="3050" b="1" spc="-40" dirty="0">
                <a:latin typeface="Barlow"/>
              </a:rPr>
              <a:t>Note:</a:t>
            </a:r>
            <a:r>
              <a:rPr lang="en-US" sz="3050" i="1" spc="-40" dirty="0">
                <a:latin typeface="Barlow"/>
              </a:rPr>
              <a:t> Using a matrix or table helps not only in organizing your sources but also in synthesizing information and identifying trends or gaps in the literature. This visual tool can guide your writing process and ensure comprehensive coverage of your topic.</a:t>
            </a:r>
          </a:p>
        </p:txBody>
      </p:sp>
      <p:sp>
        <p:nvSpPr>
          <p:cNvPr id="8" name="TextBox 7">
            <a:extLst>
              <a:ext uri="{FF2B5EF4-FFF2-40B4-BE49-F238E27FC236}">
                <a16:creationId xmlns:a16="http://schemas.microsoft.com/office/drawing/2014/main" id="{435A38F9-68EA-BE44-449B-1758FDF32545}"/>
              </a:ext>
            </a:extLst>
          </p:cNvPr>
          <p:cNvSpPr txBox="1"/>
          <p:nvPr/>
        </p:nvSpPr>
        <p:spPr>
          <a:xfrm>
            <a:off x="450850" y="3902075"/>
            <a:ext cx="20573999" cy="2310184"/>
          </a:xfrm>
          <a:prstGeom prst="rect">
            <a:avLst/>
          </a:prstGeom>
          <a:noFill/>
        </p:spPr>
        <p:txBody>
          <a:bodyPr wrap="square">
            <a:spAutoFit/>
          </a:bodyPr>
          <a:lstStyle/>
          <a:p>
            <a:pPr marL="1352550" marR="2042160" indent="10160" algn="l">
              <a:lnSpc>
                <a:spcPct val="130000"/>
              </a:lnSpc>
              <a:spcBef>
                <a:spcPts val="1800"/>
              </a:spcBef>
            </a:pPr>
            <a:r>
              <a:rPr lang="en-US" sz="3050" spc="-35" dirty="0">
                <a:latin typeface="Barlow"/>
              </a:rPr>
              <a:t>Determine how you’ll balance the description of existing research with your own critical analysis.</a:t>
            </a:r>
          </a:p>
          <a:p>
            <a:pPr marL="1352550" marR="2042160" indent="10160" algn="l">
              <a:lnSpc>
                <a:spcPct val="130000"/>
              </a:lnSpc>
              <a:spcBef>
                <a:spcPts val="1800"/>
              </a:spcBef>
            </a:pPr>
            <a:r>
              <a:rPr lang="en-US" sz="3050" spc="-35" dirty="0">
                <a:latin typeface="Barlow"/>
              </a:rPr>
              <a:t>Consider where to place your discussion of research gaps within the structure of your review.</a:t>
            </a:r>
          </a:p>
          <a:p>
            <a:pPr marL="1352550" marR="2042160" indent="10160" algn="l">
              <a:lnSpc>
                <a:spcPct val="130000"/>
              </a:lnSpc>
              <a:spcBef>
                <a:spcPts val="1800"/>
              </a:spcBef>
            </a:pPr>
            <a:r>
              <a:rPr lang="en-US" sz="3050" spc="-35" dirty="0">
                <a:latin typeface="Barlow"/>
              </a:rPr>
              <a:t>Determine how you’ll balance the description of existing research with your own critical analysis.</a:t>
            </a:r>
          </a:p>
        </p:txBody>
      </p:sp>
      <p:sp>
        <p:nvSpPr>
          <p:cNvPr id="9" name="object 5">
            <a:extLst>
              <a:ext uri="{FF2B5EF4-FFF2-40B4-BE49-F238E27FC236}">
                <a16:creationId xmlns:a16="http://schemas.microsoft.com/office/drawing/2014/main" id="{3AA76960-D482-4746-C2CF-F46646D9BB4A}"/>
              </a:ext>
            </a:extLst>
          </p:cNvPr>
          <p:cNvSpPr/>
          <p:nvPr/>
        </p:nvSpPr>
        <p:spPr>
          <a:xfrm>
            <a:off x="1398851" y="408183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2" name="object 5">
            <a:extLst>
              <a:ext uri="{FF2B5EF4-FFF2-40B4-BE49-F238E27FC236}">
                <a16:creationId xmlns:a16="http://schemas.microsoft.com/office/drawing/2014/main" id="{BB892CFF-A6E6-CB07-67A3-D61611E2F469}"/>
              </a:ext>
            </a:extLst>
          </p:cNvPr>
          <p:cNvSpPr/>
          <p:nvPr/>
        </p:nvSpPr>
        <p:spPr>
          <a:xfrm>
            <a:off x="1398851" y="48875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2" name="object 5">
            <a:extLst>
              <a:ext uri="{FF2B5EF4-FFF2-40B4-BE49-F238E27FC236}">
                <a16:creationId xmlns:a16="http://schemas.microsoft.com/office/drawing/2014/main" id="{BD48EE30-1FF3-90C4-AE0B-8AA3B7EC9BBE}"/>
              </a:ext>
            </a:extLst>
          </p:cNvPr>
          <p:cNvSpPr/>
          <p:nvPr/>
        </p:nvSpPr>
        <p:spPr>
          <a:xfrm>
            <a:off x="1398851" y="569511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457253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9F58C-E2AB-96FF-5B12-A040055D7D32}"/>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4178F80B-5E01-283D-7CDA-B8372CE34C0A}"/>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0B25515C-28C7-D4CC-DC0D-05D41FDFCB53}"/>
              </a:ext>
            </a:extLst>
          </p:cNvPr>
          <p:cNvSpPr txBox="1"/>
          <p:nvPr/>
        </p:nvSpPr>
        <p:spPr>
          <a:xfrm>
            <a:off x="615552" y="2814437"/>
            <a:ext cx="21399898" cy="892552"/>
          </a:xfrm>
          <a:prstGeom prst="rect">
            <a:avLst/>
          </a:prstGeom>
        </p:spPr>
        <p:txBody>
          <a:bodyPr vert="horz" wrap="square" lIns="0" tIns="71120" rIns="0" bIns="0" rtlCol="0">
            <a:spAutoFit/>
          </a:bodyPr>
          <a:lstStyle/>
          <a:p>
            <a:pPr marL="755650" marR="2723515" indent="-743585">
              <a:lnSpc>
                <a:spcPts val="6430"/>
              </a:lnSpc>
              <a:spcBef>
                <a:spcPts val="560"/>
              </a:spcBef>
            </a:pPr>
            <a:r>
              <a:rPr lang="en-US" sz="5600" b="1" dirty="0"/>
              <a:t>6</a:t>
            </a:r>
            <a:r>
              <a:rPr sz="5600" b="1" dirty="0"/>
              <a:t>. </a:t>
            </a:r>
            <a:r>
              <a:rPr lang="en-US" sz="6000" b="1" dirty="0"/>
              <a:t>Write Your Review Using the Five Cs</a:t>
            </a:r>
            <a:endParaRPr lang="en-US" sz="3050" i="1" spc="-35" dirty="0">
              <a:latin typeface="Barlow"/>
            </a:endParaRPr>
          </a:p>
        </p:txBody>
      </p:sp>
      <p:sp>
        <p:nvSpPr>
          <p:cNvPr id="15" name="object 15">
            <a:extLst>
              <a:ext uri="{FF2B5EF4-FFF2-40B4-BE49-F238E27FC236}">
                <a16:creationId xmlns:a16="http://schemas.microsoft.com/office/drawing/2014/main" id="{A972E79B-E5F7-496B-2136-5B4877D2F3BB}"/>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p:txBody>
      </p:sp>
      <p:grpSp>
        <p:nvGrpSpPr>
          <p:cNvPr id="16" name="object 16">
            <a:extLst>
              <a:ext uri="{FF2B5EF4-FFF2-40B4-BE49-F238E27FC236}">
                <a16:creationId xmlns:a16="http://schemas.microsoft.com/office/drawing/2014/main" id="{3ADB595C-4E19-07E2-654B-5D9F5AF7040A}"/>
              </a:ext>
            </a:extLst>
          </p:cNvPr>
          <p:cNvGrpSpPr/>
          <p:nvPr/>
        </p:nvGrpSpPr>
        <p:grpSpPr>
          <a:xfrm>
            <a:off x="628256" y="963321"/>
            <a:ext cx="1051560" cy="1036955"/>
            <a:chOff x="628256" y="963321"/>
            <a:chExt cx="1051560" cy="1036955"/>
          </a:xfrm>
        </p:grpSpPr>
        <p:sp>
          <p:nvSpPr>
            <p:cNvPr id="17" name="object 17">
              <a:extLst>
                <a:ext uri="{FF2B5EF4-FFF2-40B4-BE49-F238E27FC236}">
                  <a16:creationId xmlns:a16="http://schemas.microsoft.com/office/drawing/2014/main" id="{AC33CE5A-858B-D20B-33F8-1B57843E305C}"/>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8" name="object 18">
              <a:extLst>
                <a:ext uri="{FF2B5EF4-FFF2-40B4-BE49-F238E27FC236}">
                  <a16:creationId xmlns:a16="http://schemas.microsoft.com/office/drawing/2014/main" id="{2CD302B5-6FB4-BE0B-58D4-7933FC7A4E9B}"/>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9" name="object 19">
            <a:extLst>
              <a:ext uri="{FF2B5EF4-FFF2-40B4-BE49-F238E27FC236}">
                <a16:creationId xmlns:a16="http://schemas.microsoft.com/office/drawing/2014/main" id="{A41DC621-DFFE-23CD-648C-E46E43AC820D}"/>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14</a:t>
            </a:fld>
            <a:endParaRPr spc="-25" dirty="0"/>
          </a:p>
        </p:txBody>
      </p:sp>
      <p:sp>
        <p:nvSpPr>
          <p:cNvPr id="20" name="object 20">
            <a:extLst>
              <a:ext uri="{FF2B5EF4-FFF2-40B4-BE49-F238E27FC236}">
                <a16:creationId xmlns:a16="http://schemas.microsoft.com/office/drawing/2014/main" id="{69FB9335-6140-1A23-93C5-4DB9F833C473}"/>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8" name="TextBox 7">
            <a:extLst>
              <a:ext uri="{FF2B5EF4-FFF2-40B4-BE49-F238E27FC236}">
                <a16:creationId xmlns:a16="http://schemas.microsoft.com/office/drawing/2014/main" id="{771EE059-0B9E-BC0D-727D-2292B822DDD0}"/>
              </a:ext>
            </a:extLst>
          </p:cNvPr>
          <p:cNvSpPr txBox="1"/>
          <p:nvPr/>
        </p:nvSpPr>
        <p:spPr>
          <a:xfrm>
            <a:off x="450850" y="3902075"/>
            <a:ext cx="20573999" cy="3992183"/>
          </a:xfrm>
          <a:prstGeom prst="rect">
            <a:avLst/>
          </a:prstGeom>
          <a:noFill/>
        </p:spPr>
        <p:txBody>
          <a:bodyPr wrap="square">
            <a:spAutoFit/>
          </a:bodyPr>
          <a:lstStyle/>
          <a:p>
            <a:pPr marL="1352550" marR="2042160" indent="10160" algn="l">
              <a:lnSpc>
                <a:spcPct val="130000"/>
              </a:lnSpc>
              <a:spcBef>
                <a:spcPts val="1800"/>
              </a:spcBef>
            </a:pPr>
            <a:r>
              <a:rPr lang="en-US" sz="3050" b="1" spc="-35" dirty="0">
                <a:latin typeface="Barlow"/>
              </a:rPr>
              <a:t>Cite: </a:t>
            </a:r>
            <a:r>
              <a:rPr lang="en-US" sz="3050" spc="-35" dirty="0">
                <a:latin typeface="Barlow"/>
              </a:rPr>
              <a:t>Paraphrase and directly cite expert opinions, facts, and data.</a:t>
            </a:r>
          </a:p>
          <a:p>
            <a:pPr marL="1352550" marR="2042160" indent="10160" algn="l">
              <a:lnSpc>
                <a:spcPct val="130000"/>
              </a:lnSpc>
              <a:spcBef>
                <a:spcPts val="1800"/>
              </a:spcBef>
            </a:pPr>
            <a:r>
              <a:rPr lang="en-US" sz="3050" b="1" spc="-35" dirty="0">
                <a:latin typeface="Barlow"/>
              </a:rPr>
              <a:t>Compare:</a:t>
            </a:r>
            <a:r>
              <a:rPr lang="en-US" sz="3050" spc="-35" dirty="0">
                <a:latin typeface="Barlow"/>
              </a:rPr>
              <a:t> Assess how sources relate to each other, your research question, and your argument.</a:t>
            </a:r>
          </a:p>
          <a:p>
            <a:pPr marL="1352550" marR="2042160" indent="10160" algn="l">
              <a:lnSpc>
                <a:spcPct val="130000"/>
              </a:lnSpc>
              <a:spcBef>
                <a:spcPts val="1800"/>
              </a:spcBef>
            </a:pPr>
            <a:r>
              <a:rPr lang="en-US" sz="3050" b="1" spc="-35" dirty="0">
                <a:latin typeface="Barlow"/>
              </a:rPr>
              <a:t>Contrast:</a:t>
            </a:r>
            <a:r>
              <a:rPr lang="en-US" sz="3050" spc="-35" dirty="0">
                <a:latin typeface="Barlow"/>
              </a:rPr>
              <a:t> Present different perspectives from sources and experts cited.</a:t>
            </a:r>
          </a:p>
          <a:p>
            <a:pPr marL="1352550" marR="2042160" indent="10160" algn="l">
              <a:lnSpc>
                <a:spcPct val="130000"/>
              </a:lnSpc>
              <a:spcBef>
                <a:spcPts val="1800"/>
              </a:spcBef>
            </a:pPr>
            <a:r>
              <a:rPr lang="en-US" sz="3050" b="1" spc="-35" dirty="0">
                <a:latin typeface="Barlow"/>
              </a:rPr>
              <a:t>Critique:</a:t>
            </a:r>
            <a:r>
              <a:rPr lang="en-US" sz="3050" spc="-35" dirty="0">
                <a:latin typeface="Barlow"/>
              </a:rPr>
              <a:t> Evaluate strengths and weaknesses of each source and the authors’ statements.</a:t>
            </a:r>
          </a:p>
          <a:p>
            <a:pPr marL="1352550" marR="2042160" indent="10160" algn="l">
              <a:lnSpc>
                <a:spcPct val="130000"/>
              </a:lnSpc>
              <a:spcBef>
                <a:spcPts val="1800"/>
              </a:spcBef>
            </a:pPr>
            <a:r>
              <a:rPr lang="en-US" sz="3050" b="1" spc="-35" dirty="0">
                <a:latin typeface="Barlow"/>
              </a:rPr>
              <a:t>Connect:</a:t>
            </a:r>
            <a:r>
              <a:rPr lang="en-US" sz="3050" spc="-35" dirty="0">
                <a:latin typeface="Barlow"/>
              </a:rPr>
              <a:t> Show understanding of the scholarly conversation on the topic over time.</a:t>
            </a:r>
          </a:p>
        </p:txBody>
      </p:sp>
      <p:sp>
        <p:nvSpPr>
          <p:cNvPr id="9" name="object 5">
            <a:extLst>
              <a:ext uri="{FF2B5EF4-FFF2-40B4-BE49-F238E27FC236}">
                <a16:creationId xmlns:a16="http://schemas.microsoft.com/office/drawing/2014/main" id="{3C5AC60A-3D24-1B22-6C8F-514E813A728D}"/>
              </a:ext>
            </a:extLst>
          </p:cNvPr>
          <p:cNvSpPr/>
          <p:nvPr/>
        </p:nvSpPr>
        <p:spPr>
          <a:xfrm>
            <a:off x="1398851" y="408183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2" name="object 5">
            <a:extLst>
              <a:ext uri="{FF2B5EF4-FFF2-40B4-BE49-F238E27FC236}">
                <a16:creationId xmlns:a16="http://schemas.microsoft.com/office/drawing/2014/main" id="{D1DB2600-1465-9D62-E05B-DA1ECFF0E5B9}"/>
              </a:ext>
            </a:extLst>
          </p:cNvPr>
          <p:cNvSpPr/>
          <p:nvPr/>
        </p:nvSpPr>
        <p:spPr>
          <a:xfrm>
            <a:off x="1398851" y="48875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2" name="object 5">
            <a:extLst>
              <a:ext uri="{FF2B5EF4-FFF2-40B4-BE49-F238E27FC236}">
                <a16:creationId xmlns:a16="http://schemas.microsoft.com/office/drawing/2014/main" id="{2B2A6653-3AAB-EB8C-DF73-4F31D04A51D4}"/>
              </a:ext>
            </a:extLst>
          </p:cNvPr>
          <p:cNvSpPr/>
          <p:nvPr/>
        </p:nvSpPr>
        <p:spPr>
          <a:xfrm>
            <a:off x="1398851" y="5704023"/>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5" name="object 5">
            <a:extLst>
              <a:ext uri="{FF2B5EF4-FFF2-40B4-BE49-F238E27FC236}">
                <a16:creationId xmlns:a16="http://schemas.microsoft.com/office/drawing/2014/main" id="{97C5584C-0511-39B1-11F3-E13FCD10EF75}"/>
              </a:ext>
            </a:extLst>
          </p:cNvPr>
          <p:cNvSpPr/>
          <p:nvPr/>
        </p:nvSpPr>
        <p:spPr>
          <a:xfrm>
            <a:off x="1398851" y="654657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5">
            <a:extLst>
              <a:ext uri="{FF2B5EF4-FFF2-40B4-BE49-F238E27FC236}">
                <a16:creationId xmlns:a16="http://schemas.microsoft.com/office/drawing/2014/main" id="{736F9F06-0358-31E6-0446-51C3195F14A7}"/>
              </a:ext>
            </a:extLst>
          </p:cNvPr>
          <p:cNvSpPr/>
          <p:nvPr/>
        </p:nvSpPr>
        <p:spPr>
          <a:xfrm>
            <a:off x="1398851" y="7376069"/>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2389068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7DF91-41D7-84F2-5EEE-F39C1A65F429}"/>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DF5B3EAA-589E-CECF-D87C-2723CBDC0316}"/>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4B69A3F5-7276-A2E9-9877-A70736824CF2}"/>
              </a:ext>
            </a:extLst>
          </p:cNvPr>
          <p:cNvSpPr txBox="1"/>
          <p:nvPr/>
        </p:nvSpPr>
        <p:spPr>
          <a:xfrm>
            <a:off x="615552" y="2814437"/>
            <a:ext cx="21399898" cy="892552"/>
          </a:xfrm>
          <a:prstGeom prst="rect">
            <a:avLst/>
          </a:prstGeom>
        </p:spPr>
        <p:txBody>
          <a:bodyPr vert="horz" wrap="square" lIns="0" tIns="71120" rIns="0" bIns="0" rtlCol="0">
            <a:spAutoFit/>
          </a:bodyPr>
          <a:lstStyle/>
          <a:p>
            <a:pPr marL="755650" marR="2723515" indent="-743585">
              <a:lnSpc>
                <a:spcPts val="6430"/>
              </a:lnSpc>
              <a:spcBef>
                <a:spcPts val="560"/>
              </a:spcBef>
            </a:pPr>
            <a:r>
              <a:rPr lang="en-US" sz="5600" b="1" dirty="0"/>
              <a:t>6</a:t>
            </a:r>
            <a:r>
              <a:rPr sz="5600" b="1" dirty="0"/>
              <a:t>. </a:t>
            </a:r>
            <a:r>
              <a:rPr lang="en-US" sz="6000" b="1" dirty="0"/>
              <a:t>Write Your Review Using the Five Cs</a:t>
            </a:r>
            <a:r>
              <a:rPr lang="en-US" sz="6000" i="1" spc="-35" dirty="0">
                <a:latin typeface="Barlow"/>
              </a:rPr>
              <a:t> </a:t>
            </a:r>
            <a:r>
              <a:rPr lang="en-US" sz="3050" i="1" spc="-35" dirty="0">
                <a:latin typeface="Barlow"/>
              </a:rPr>
              <a:t>continued</a:t>
            </a:r>
          </a:p>
        </p:txBody>
      </p:sp>
      <p:sp>
        <p:nvSpPr>
          <p:cNvPr id="15" name="object 15">
            <a:extLst>
              <a:ext uri="{FF2B5EF4-FFF2-40B4-BE49-F238E27FC236}">
                <a16:creationId xmlns:a16="http://schemas.microsoft.com/office/drawing/2014/main" id="{DA070FC9-4F65-6A81-77B2-315E66AA8C5D}"/>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p:txBody>
      </p:sp>
      <p:grpSp>
        <p:nvGrpSpPr>
          <p:cNvPr id="16" name="object 16">
            <a:extLst>
              <a:ext uri="{FF2B5EF4-FFF2-40B4-BE49-F238E27FC236}">
                <a16:creationId xmlns:a16="http://schemas.microsoft.com/office/drawing/2014/main" id="{14026198-1E20-98BD-7117-7B97EC827CBB}"/>
              </a:ext>
            </a:extLst>
          </p:cNvPr>
          <p:cNvGrpSpPr/>
          <p:nvPr/>
        </p:nvGrpSpPr>
        <p:grpSpPr>
          <a:xfrm>
            <a:off x="628256" y="963321"/>
            <a:ext cx="1051560" cy="1036955"/>
            <a:chOff x="628256" y="963321"/>
            <a:chExt cx="1051560" cy="1036955"/>
          </a:xfrm>
        </p:grpSpPr>
        <p:sp>
          <p:nvSpPr>
            <p:cNvPr id="17" name="object 17">
              <a:extLst>
                <a:ext uri="{FF2B5EF4-FFF2-40B4-BE49-F238E27FC236}">
                  <a16:creationId xmlns:a16="http://schemas.microsoft.com/office/drawing/2014/main" id="{90B8F0C0-CC93-9E65-1009-95657E6C0971}"/>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8" name="object 18">
              <a:extLst>
                <a:ext uri="{FF2B5EF4-FFF2-40B4-BE49-F238E27FC236}">
                  <a16:creationId xmlns:a16="http://schemas.microsoft.com/office/drawing/2014/main" id="{1525CD24-F13C-5E1D-A265-2EA647CF2E79}"/>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9" name="object 19">
            <a:extLst>
              <a:ext uri="{FF2B5EF4-FFF2-40B4-BE49-F238E27FC236}">
                <a16:creationId xmlns:a16="http://schemas.microsoft.com/office/drawing/2014/main" id="{70384130-2DED-A4A0-0492-613B29166D01}"/>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15</a:t>
            </a:fld>
            <a:endParaRPr spc="-25" dirty="0"/>
          </a:p>
        </p:txBody>
      </p:sp>
      <p:sp>
        <p:nvSpPr>
          <p:cNvPr id="20" name="object 20">
            <a:extLst>
              <a:ext uri="{FF2B5EF4-FFF2-40B4-BE49-F238E27FC236}">
                <a16:creationId xmlns:a16="http://schemas.microsoft.com/office/drawing/2014/main" id="{CBAE2C1E-EC13-C957-4FAE-2067B03E2BB9}"/>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7" name="Rounded Rectangle 6">
            <a:extLst>
              <a:ext uri="{FF2B5EF4-FFF2-40B4-BE49-F238E27FC236}">
                <a16:creationId xmlns:a16="http://schemas.microsoft.com/office/drawing/2014/main" id="{E790BD9B-B3C2-D6A0-0ECA-72D42E6BE3E8}"/>
              </a:ext>
            </a:extLst>
          </p:cNvPr>
          <p:cNvSpPr/>
          <p:nvPr/>
        </p:nvSpPr>
        <p:spPr>
          <a:xfrm>
            <a:off x="1457566" y="3979476"/>
            <a:ext cx="17509884" cy="6018599"/>
          </a:xfrm>
          <a:prstGeom prst="roundRect">
            <a:avLst>
              <a:gd name="adj" fmla="val 1718"/>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10" name="TextBox 9">
            <a:extLst>
              <a:ext uri="{FF2B5EF4-FFF2-40B4-BE49-F238E27FC236}">
                <a16:creationId xmlns:a16="http://schemas.microsoft.com/office/drawing/2014/main" id="{88E05432-93B1-A7A8-7EFE-DED090F9A6AE}"/>
              </a:ext>
            </a:extLst>
          </p:cNvPr>
          <p:cNvSpPr txBox="1"/>
          <p:nvPr/>
        </p:nvSpPr>
        <p:spPr>
          <a:xfrm>
            <a:off x="1679816" y="4146552"/>
            <a:ext cx="16966718" cy="4952253"/>
          </a:xfrm>
          <a:prstGeom prst="rect">
            <a:avLst/>
          </a:prstGeom>
          <a:noFill/>
        </p:spPr>
        <p:txBody>
          <a:bodyPr wrap="square">
            <a:spAutoFit/>
          </a:bodyPr>
          <a:lstStyle/>
          <a:p>
            <a:pPr>
              <a:lnSpc>
                <a:spcPct val="140000"/>
              </a:lnSpc>
              <a:spcBef>
                <a:spcPts val="900"/>
              </a:spcBef>
              <a:buNone/>
            </a:pPr>
            <a:r>
              <a:rPr lang="en-US" sz="3050" b="1" spc="-40" dirty="0">
                <a:latin typeface="Barlow"/>
              </a:rPr>
              <a:t>Example:</a:t>
            </a:r>
          </a:p>
          <a:p>
            <a:pPr>
              <a:lnSpc>
                <a:spcPct val="140000"/>
              </a:lnSpc>
              <a:spcBef>
                <a:spcPts val="900"/>
              </a:spcBef>
              <a:buNone/>
            </a:pPr>
            <a:r>
              <a:rPr lang="en-US" sz="3050" b="1" spc="-40" dirty="0">
                <a:latin typeface="Barlow"/>
              </a:rPr>
              <a:t>Cite: </a:t>
            </a:r>
            <a:r>
              <a:rPr lang="en-US" sz="3050" i="1" spc="-40" dirty="0">
                <a:latin typeface="Barlow"/>
              </a:rPr>
              <a:t>According to Smith (2020), social media use among teenagers has increased by 50 percent in the last five years.</a:t>
            </a:r>
          </a:p>
          <a:p>
            <a:pPr>
              <a:lnSpc>
                <a:spcPct val="140000"/>
              </a:lnSpc>
              <a:spcBef>
                <a:spcPts val="900"/>
              </a:spcBef>
              <a:buNone/>
            </a:pPr>
            <a:r>
              <a:rPr lang="en-US" sz="3050" b="1" spc="-40" dirty="0">
                <a:latin typeface="Barlow"/>
              </a:rPr>
              <a:t>Compare: </a:t>
            </a:r>
            <a:r>
              <a:rPr lang="en-US" sz="3050" i="1" spc="-40" dirty="0">
                <a:latin typeface="Barlow"/>
              </a:rPr>
              <a:t>Both Johnson (2019) and Lee (2021) found a positive correlation between social media use and anxiety levels in adolescents, with similar effect sizes despite using different measurement tools.</a:t>
            </a:r>
          </a:p>
          <a:p>
            <a:pPr>
              <a:lnSpc>
                <a:spcPct val="140000"/>
              </a:lnSpc>
              <a:spcBef>
                <a:spcPts val="900"/>
              </a:spcBef>
              <a:buNone/>
            </a:pPr>
            <a:r>
              <a:rPr lang="en-US" sz="3050" b="1" spc="-40" dirty="0">
                <a:latin typeface="Barlow"/>
              </a:rPr>
              <a:t>Contrast: </a:t>
            </a:r>
            <a:r>
              <a:rPr lang="en-US" sz="3050" i="1" spc="-40" dirty="0">
                <a:latin typeface="Barlow"/>
              </a:rPr>
              <a:t>While Brown (2018) argues that social media negatively impacts self-esteem, Garcia (2020) presents evidence suggesting that certain platforms can boost self-confidence when used in moderation.</a:t>
            </a:r>
          </a:p>
        </p:txBody>
      </p:sp>
    </p:spTree>
    <p:extLst>
      <p:ext uri="{BB962C8B-B14F-4D97-AF65-F5344CB8AC3E}">
        <p14:creationId xmlns:p14="http://schemas.microsoft.com/office/powerpoint/2010/main" val="41585556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AD60BF-ED47-462A-D35A-A5640EA834DE}"/>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8DD90FEF-644E-C0D0-0E22-6CD1786E3FAD}"/>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CC795A97-D0B2-3D59-8811-C3C099671CA7}"/>
              </a:ext>
            </a:extLst>
          </p:cNvPr>
          <p:cNvSpPr txBox="1"/>
          <p:nvPr/>
        </p:nvSpPr>
        <p:spPr>
          <a:xfrm>
            <a:off x="615552" y="2814437"/>
            <a:ext cx="21399898" cy="892552"/>
          </a:xfrm>
          <a:prstGeom prst="rect">
            <a:avLst/>
          </a:prstGeom>
        </p:spPr>
        <p:txBody>
          <a:bodyPr vert="horz" wrap="square" lIns="0" tIns="71120" rIns="0" bIns="0" rtlCol="0">
            <a:spAutoFit/>
          </a:bodyPr>
          <a:lstStyle/>
          <a:p>
            <a:pPr marL="755650" marR="2723515" indent="-743585">
              <a:lnSpc>
                <a:spcPts val="6430"/>
              </a:lnSpc>
              <a:spcBef>
                <a:spcPts val="560"/>
              </a:spcBef>
            </a:pPr>
            <a:r>
              <a:rPr lang="en-US" sz="5600" b="1" dirty="0"/>
              <a:t>6</a:t>
            </a:r>
            <a:r>
              <a:rPr sz="5600" b="1" dirty="0"/>
              <a:t>. </a:t>
            </a:r>
            <a:r>
              <a:rPr lang="en-US" sz="6000" b="1" dirty="0"/>
              <a:t>Write Your Review Using the Five Cs</a:t>
            </a:r>
            <a:r>
              <a:rPr lang="en-US" sz="6000" i="1" spc="-35" dirty="0">
                <a:latin typeface="Barlow"/>
              </a:rPr>
              <a:t> </a:t>
            </a:r>
            <a:r>
              <a:rPr lang="en-US" sz="3050" i="1" spc="-35" dirty="0">
                <a:latin typeface="Barlow"/>
              </a:rPr>
              <a:t>continued</a:t>
            </a:r>
          </a:p>
        </p:txBody>
      </p:sp>
      <p:sp>
        <p:nvSpPr>
          <p:cNvPr id="15" name="object 15">
            <a:extLst>
              <a:ext uri="{FF2B5EF4-FFF2-40B4-BE49-F238E27FC236}">
                <a16:creationId xmlns:a16="http://schemas.microsoft.com/office/drawing/2014/main" id="{09D14D9A-2704-D616-A257-972597C34D5E}"/>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p:txBody>
      </p:sp>
      <p:grpSp>
        <p:nvGrpSpPr>
          <p:cNvPr id="16" name="object 16">
            <a:extLst>
              <a:ext uri="{FF2B5EF4-FFF2-40B4-BE49-F238E27FC236}">
                <a16:creationId xmlns:a16="http://schemas.microsoft.com/office/drawing/2014/main" id="{4D747CEF-A25D-6D07-583A-9CA527C4A5C8}"/>
              </a:ext>
            </a:extLst>
          </p:cNvPr>
          <p:cNvGrpSpPr/>
          <p:nvPr/>
        </p:nvGrpSpPr>
        <p:grpSpPr>
          <a:xfrm>
            <a:off x="628256" y="963321"/>
            <a:ext cx="1051560" cy="1036955"/>
            <a:chOff x="628256" y="963321"/>
            <a:chExt cx="1051560" cy="1036955"/>
          </a:xfrm>
        </p:grpSpPr>
        <p:sp>
          <p:nvSpPr>
            <p:cNvPr id="17" name="object 17">
              <a:extLst>
                <a:ext uri="{FF2B5EF4-FFF2-40B4-BE49-F238E27FC236}">
                  <a16:creationId xmlns:a16="http://schemas.microsoft.com/office/drawing/2014/main" id="{3C219FDE-008D-4A41-BF99-3373AAEA91AF}"/>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8" name="object 18">
              <a:extLst>
                <a:ext uri="{FF2B5EF4-FFF2-40B4-BE49-F238E27FC236}">
                  <a16:creationId xmlns:a16="http://schemas.microsoft.com/office/drawing/2014/main" id="{FB5789DE-0BA2-69E6-4D17-3F11AFF83999}"/>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9" name="object 19">
            <a:extLst>
              <a:ext uri="{FF2B5EF4-FFF2-40B4-BE49-F238E27FC236}">
                <a16:creationId xmlns:a16="http://schemas.microsoft.com/office/drawing/2014/main" id="{9155680A-609E-8862-C7C7-00B9B4929380}"/>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16</a:t>
            </a:fld>
            <a:endParaRPr spc="-25" dirty="0"/>
          </a:p>
        </p:txBody>
      </p:sp>
      <p:sp>
        <p:nvSpPr>
          <p:cNvPr id="20" name="object 20">
            <a:extLst>
              <a:ext uri="{FF2B5EF4-FFF2-40B4-BE49-F238E27FC236}">
                <a16:creationId xmlns:a16="http://schemas.microsoft.com/office/drawing/2014/main" id="{70EE5805-4C75-D213-E885-081C9758DD4B}"/>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7" name="Rounded Rectangle 6">
            <a:extLst>
              <a:ext uri="{FF2B5EF4-FFF2-40B4-BE49-F238E27FC236}">
                <a16:creationId xmlns:a16="http://schemas.microsoft.com/office/drawing/2014/main" id="{5A4E0A4B-4F81-6DCB-76E8-26B32D98B526}"/>
              </a:ext>
            </a:extLst>
          </p:cNvPr>
          <p:cNvSpPr/>
          <p:nvPr/>
        </p:nvSpPr>
        <p:spPr>
          <a:xfrm>
            <a:off x="1457566" y="3979476"/>
            <a:ext cx="17509884" cy="5256599"/>
          </a:xfrm>
          <a:prstGeom prst="roundRect">
            <a:avLst>
              <a:gd name="adj" fmla="val 1805"/>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10" name="TextBox 9">
            <a:extLst>
              <a:ext uri="{FF2B5EF4-FFF2-40B4-BE49-F238E27FC236}">
                <a16:creationId xmlns:a16="http://schemas.microsoft.com/office/drawing/2014/main" id="{7D6DBBA7-1A0C-F1A7-DBE1-9A6C44B0AA16}"/>
              </a:ext>
            </a:extLst>
          </p:cNvPr>
          <p:cNvSpPr txBox="1"/>
          <p:nvPr/>
        </p:nvSpPr>
        <p:spPr>
          <a:xfrm>
            <a:off x="1679816" y="4130675"/>
            <a:ext cx="16966718" cy="4836837"/>
          </a:xfrm>
          <a:prstGeom prst="rect">
            <a:avLst/>
          </a:prstGeom>
          <a:noFill/>
        </p:spPr>
        <p:txBody>
          <a:bodyPr wrap="square">
            <a:spAutoFit/>
          </a:bodyPr>
          <a:lstStyle/>
          <a:p>
            <a:pPr>
              <a:lnSpc>
                <a:spcPct val="140000"/>
              </a:lnSpc>
              <a:spcBef>
                <a:spcPts val="900"/>
              </a:spcBef>
              <a:buNone/>
            </a:pPr>
            <a:r>
              <a:rPr lang="en-US" sz="3050" b="1" spc="-40" dirty="0">
                <a:latin typeface="Barlow"/>
              </a:rPr>
              <a:t>Example:</a:t>
            </a:r>
          </a:p>
          <a:p>
            <a:pPr>
              <a:lnSpc>
                <a:spcPct val="140000"/>
              </a:lnSpc>
              <a:spcBef>
                <a:spcPts val="900"/>
              </a:spcBef>
              <a:buNone/>
            </a:pPr>
            <a:r>
              <a:rPr lang="en-US" sz="3050" b="1" spc="-40" dirty="0">
                <a:latin typeface="Barlow"/>
              </a:rPr>
              <a:t>Critique: </a:t>
            </a:r>
            <a:r>
              <a:rPr lang="en-US" sz="3050" i="1" spc="-40" dirty="0">
                <a:latin typeface="Barlow"/>
              </a:rPr>
              <a:t>Although Taylor’s (2017) study provides valuable insights into social media addiction, its small sample size and focus on a single geographic region limit the generalizability of its findings.</a:t>
            </a:r>
          </a:p>
          <a:p>
            <a:pPr>
              <a:lnSpc>
                <a:spcPct val="140000"/>
              </a:lnSpc>
              <a:spcBef>
                <a:spcPts val="900"/>
              </a:spcBef>
              <a:buNone/>
            </a:pPr>
            <a:r>
              <a:rPr lang="en-US" sz="3050" b="1" spc="-40" dirty="0">
                <a:latin typeface="Barlow"/>
              </a:rPr>
              <a:t>Connect: </a:t>
            </a:r>
            <a:r>
              <a:rPr lang="en-US" sz="3050" i="1" spc="-40" dirty="0">
                <a:latin typeface="Barlow"/>
              </a:rPr>
              <a:t>The evolving discourse on social media’s impact on mental health has shifted from early concerns about addiction (Jones, 2015) to more nuanced examinations of both positive and negative effects (Brown, 2020; Smith, 2018), reflecting the growing complexity of social media platforms and </a:t>
            </a:r>
            <a:br>
              <a:rPr lang="en-US" sz="3050" i="1" spc="-40" dirty="0">
                <a:latin typeface="Barlow"/>
              </a:rPr>
            </a:br>
            <a:r>
              <a:rPr lang="en-US" sz="3050" i="1" spc="-40" dirty="0">
                <a:latin typeface="Barlow"/>
              </a:rPr>
              <a:t>user behaviors.</a:t>
            </a:r>
          </a:p>
        </p:txBody>
      </p:sp>
    </p:spTree>
    <p:extLst>
      <p:ext uri="{BB962C8B-B14F-4D97-AF65-F5344CB8AC3E}">
        <p14:creationId xmlns:p14="http://schemas.microsoft.com/office/powerpoint/2010/main" val="10844180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E05E9-E8D8-6FF4-BA21-D40A9D3E863E}"/>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BA1CA810-0ED0-6BD7-6BA9-2164396CA25F}"/>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83D01B85-7BBA-7B36-3606-9E009232F84F}"/>
              </a:ext>
            </a:extLst>
          </p:cNvPr>
          <p:cNvSpPr txBox="1"/>
          <p:nvPr/>
        </p:nvSpPr>
        <p:spPr>
          <a:xfrm>
            <a:off x="615552" y="2814437"/>
            <a:ext cx="21399898" cy="892552"/>
          </a:xfrm>
          <a:prstGeom prst="rect">
            <a:avLst/>
          </a:prstGeom>
        </p:spPr>
        <p:txBody>
          <a:bodyPr vert="horz" wrap="square" lIns="0" tIns="71120" rIns="0" bIns="0" rtlCol="0">
            <a:spAutoFit/>
          </a:bodyPr>
          <a:lstStyle/>
          <a:p>
            <a:pPr marL="755650" marR="2723515" indent="-743585">
              <a:lnSpc>
                <a:spcPts val="6430"/>
              </a:lnSpc>
              <a:spcBef>
                <a:spcPts val="560"/>
              </a:spcBef>
            </a:pPr>
            <a:r>
              <a:rPr lang="en-US" sz="5600" b="1" dirty="0"/>
              <a:t>7</a:t>
            </a:r>
            <a:r>
              <a:rPr sz="5600" b="1" dirty="0"/>
              <a:t>. </a:t>
            </a:r>
            <a:r>
              <a:rPr lang="en-US" sz="6000" b="1" dirty="0"/>
              <a:t>Revise and Edit Your Review</a:t>
            </a:r>
            <a:endParaRPr lang="en-US" sz="3050" i="1" spc="-35" dirty="0">
              <a:latin typeface="Barlow"/>
            </a:endParaRPr>
          </a:p>
        </p:txBody>
      </p:sp>
      <p:sp>
        <p:nvSpPr>
          <p:cNvPr id="15" name="object 15">
            <a:extLst>
              <a:ext uri="{FF2B5EF4-FFF2-40B4-BE49-F238E27FC236}">
                <a16:creationId xmlns:a16="http://schemas.microsoft.com/office/drawing/2014/main" id="{3242BBA9-570D-4C30-AF72-0C21C52F8459}"/>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p:txBody>
      </p:sp>
      <p:grpSp>
        <p:nvGrpSpPr>
          <p:cNvPr id="16" name="object 16">
            <a:extLst>
              <a:ext uri="{FF2B5EF4-FFF2-40B4-BE49-F238E27FC236}">
                <a16:creationId xmlns:a16="http://schemas.microsoft.com/office/drawing/2014/main" id="{483BEDEA-0900-4B3E-5649-327EDEC70C2D}"/>
              </a:ext>
            </a:extLst>
          </p:cNvPr>
          <p:cNvGrpSpPr/>
          <p:nvPr/>
        </p:nvGrpSpPr>
        <p:grpSpPr>
          <a:xfrm>
            <a:off x="628256" y="963321"/>
            <a:ext cx="1051560" cy="1036955"/>
            <a:chOff x="628256" y="963321"/>
            <a:chExt cx="1051560" cy="1036955"/>
          </a:xfrm>
        </p:grpSpPr>
        <p:sp>
          <p:nvSpPr>
            <p:cNvPr id="17" name="object 17">
              <a:extLst>
                <a:ext uri="{FF2B5EF4-FFF2-40B4-BE49-F238E27FC236}">
                  <a16:creationId xmlns:a16="http://schemas.microsoft.com/office/drawing/2014/main" id="{C18E2F97-B5C6-D3E8-FE68-56434B2BD047}"/>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8" name="object 18">
              <a:extLst>
                <a:ext uri="{FF2B5EF4-FFF2-40B4-BE49-F238E27FC236}">
                  <a16:creationId xmlns:a16="http://schemas.microsoft.com/office/drawing/2014/main" id="{57B3B698-2ABA-202A-6B96-DE8F01DBAC6C}"/>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9" name="object 19">
            <a:extLst>
              <a:ext uri="{FF2B5EF4-FFF2-40B4-BE49-F238E27FC236}">
                <a16:creationId xmlns:a16="http://schemas.microsoft.com/office/drawing/2014/main" id="{82A52C7E-3408-74C1-1F2F-1F057AABC6EA}"/>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17</a:t>
            </a:fld>
            <a:endParaRPr spc="-25" dirty="0"/>
          </a:p>
        </p:txBody>
      </p:sp>
      <p:sp>
        <p:nvSpPr>
          <p:cNvPr id="20" name="object 20">
            <a:extLst>
              <a:ext uri="{FF2B5EF4-FFF2-40B4-BE49-F238E27FC236}">
                <a16:creationId xmlns:a16="http://schemas.microsoft.com/office/drawing/2014/main" id="{794B7546-75BA-FBEB-15C2-C86D099CDC96}"/>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2" name="object 5">
            <a:extLst>
              <a:ext uri="{FF2B5EF4-FFF2-40B4-BE49-F238E27FC236}">
                <a16:creationId xmlns:a16="http://schemas.microsoft.com/office/drawing/2014/main" id="{D02EF93A-D02A-340E-5FA6-4E4893731B6C}"/>
              </a:ext>
            </a:extLst>
          </p:cNvPr>
          <p:cNvSpPr/>
          <p:nvPr/>
        </p:nvSpPr>
        <p:spPr>
          <a:xfrm>
            <a:off x="1398851" y="408183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5" name="object 5">
            <a:extLst>
              <a:ext uri="{FF2B5EF4-FFF2-40B4-BE49-F238E27FC236}">
                <a16:creationId xmlns:a16="http://schemas.microsoft.com/office/drawing/2014/main" id="{9EF4E406-20A2-F59E-C585-A3846CC7A6D4}"/>
              </a:ext>
            </a:extLst>
          </p:cNvPr>
          <p:cNvSpPr/>
          <p:nvPr/>
        </p:nvSpPr>
        <p:spPr>
          <a:xfrm>
            <a:off x="1398851" y="48875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5">
            <a:extLst>
              <a:ext uri="{FF2B5EF4-FFF2-40B4-BE49-F238E27FC236}">
                <a16:creationId xmlns:a16="http://schemas.microsoft.com/office/drawing/2014/main" id="{7A4C5991-C45E-3678-54BB-DF816C6CA3B2}"/>
              </a:ext>
            </a:extLst>
          </p:cNvPr>
          <p:cNvSpPr/>
          <p:nvPr/>
        </p:nvSpPr>
        <p:spPr>
          <a:xfrm>
            <a:off x="1398851" y="5704023"/>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8" name="object 5">
            <a:extLst>
              <a:ext uri="{FF2B5EF4-FFF2-40B4-BE49-F238E27FC236}">
                <a16:creationId xmlns:a16="http://schemas.microsoft.com/office/drawing/2014/main" id="{4ABE27E8-A3E1-B43D-4BAC-6A44DA361C93}"/>
              </a:ext>
            </a:extLst>
          </p:cNvPr>
          <p:cNvSpPr/>
          <p:nvPr/>
        </p:nvSpPr>
        <p:spPr>
          <a:xfrm>
            <a:off x="1398851" y="654657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9" name="object 5">
            <a:extLst>
              <a:ext uri="{FF2B5EF4-FFF2-40B4-BE49-F238E27FC236}">
                <a16:creationId xmlns:a16="http://schemas.microsoft.com/office/drawing/2014/main" id="{89BB561E-D598-511B-C012-80E58B0D3C57}"/>
              </a:ext>
            </a:extLst>
          </p:cNvPr>
          <p:cNvSpPr/>
          <p:nvPr/>
        </p:nvSpPr>
        <p:spPr>
          <a:xfrm>
            <a:off x="1398851" y="7376069"/>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1" name="TextBox 10">
            <a:extLst>
              <a:ext uri="{FF2B5EF4-FFF2-40B4-BE49-F238E27FC236}">
                <a16:creationId xmlns:a16="http://schemas.microsoft.com/office/drawing/2014/main" id="{963CF163-C9F4-1CCF-FACD-8F246FF82E3F}"/>
              </a:ext>
            </a:extLst>
          </p:cNvPr>
          <p:cNvSpPr txBox="1"/>
          <p:nvPr/>
        </p:nvSpPr>
        <p:spPr>
          <a:xfrm>
            <a:off x="450850" y="3902075"/>
            <a:ext cx="20573999" cy="4149919"/>
          </a:xfrm>
          <a:prstGeom prst="rect">
            <a:avLst/>
          </a:prstGeom>
          <a:noFill/>
        </p:spPr>
        <p:txBody>
          <a:bodyPr wrap="square">
            <a:spAutoFit/>
          </a:bodyPr>
          <a:lstStyle/>
          <a:p>
            <a:pPr marL="1352550" marR="2042160" indent="10160" algn="l">
              <a:lnSpc>
                <a:spcPct val="130000"/>
              </a:lnSpc>
              <a:spcBef>
                <a:spcPts val="1800"/>
              </a:spcBef>
            </a:pPr>
            <a:r>
              <a:rPr lang="en-US" sz="3050" spc="-35" dirty="0">
                <a:latin typeface="Barlow"/>
              </a:rPr>
              <a:t>Ensure your review is evaluative rather than merely summative.</a:t>
            </a:r>
          </a:p>
          <a:p>
            <a:pPr marL="1352550" marR="2042160" indent="10160" algn="l">
              <a:lnSpc>
                <a:spcPct val="130000"/>
              </a:lnSpc>
              <a:spcBef>
                <a:spcPts val="1800"/>
              </a:spcBef>
            </a:pPr>
            <a:r>
              <a:rPr lang="en-US" sz="3050" spc="-35" dirty="0">
                <a:latin typeface="Barlow"/>
              </a:rPr>
              <a:t>Check that you’ve synthesized information from multiple sources effectively.</a:t>
            </a:r>
          </a:p>
          <a:p>
            <a:pPr marL="1352550" marR="2042160" indent="10160" algn="l">
              <a:lnSpc>
                <a:spcPct val="130000"/>
              </a:lnSpc>
              <a:spcBef>
                <a:spcPts val="1800"/>
              </a:spcBef>
            </a:pPr>
            <a:r>
              <a:rPr lang="en-US" sz="3050" spc="-35" dirty="0">
                <a:latin typeface="Barlow"/>
              </a:rPr>
              <a:t>Verify that your review aligns with your research question and supports your argument.</a:t>
            </a:r>
          </a:p>
          <a:p>
            <a:pPr marL="1352550" marR="2042160" indent="10160" algn="l">
              <a:lnSpc>
                <a:spcPct val="130000"/>
              </a:lnSpc>
              <a:spcBef>
                <a:spcPts val="1800"/>
              </a:spcBef>
            </a:pPr>
            <a:r>
              <a:rPr lang="en-US" sz="3050" spc="-35" dirty="0">
                <a:latin typeface="Barlow"/>
              </a:rPr>
              <a:t>Proofread for clarity, coherence, and proper citation format.</a:t>
            </a:r>
          </a:p>
          <a:p>
            <a:pPr marL="1352550" marR="2042160" indent="10160" algn="l">
              <a:lnSpc>
                <a:spcPct val="130000"/>
              </a:lnSpc>
              <a:spcBef>
                <a:spcPts val="1800"/>
              </a:spcBef>
            </a:pPr>
            <a:r>
              <a:rPr lang="en-US" sz="3050" spc="-35" dirty="0">
                <a:latin typeface="Barlow"/>
              </a:rPr>
              <a:t>Consider seeking feedback from peers or mentors for additional perspective.</a:t>
            </a:r>
          </a:p>
        </p:txBody>
      </p:sp>
    </p:spTree>
    <p:extLst>
      <p:ext uri="{BB962C8B-B14F-4D97-AF65-F5344CB8AC3E}">
        <p14:creationId xmlns:p14="http://schemas.microsoft.com/office/powerpoint/2010/main" val="37592602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a:spLocks noGrp="1"/>
          </p:cNvSpPr>
          <p:nvPr>
            <p:ph type="body" idx="4294967295"/>
          </p:nvPr>
        </p:nvSpPr>
        <p:spPr>
          <a:xfrm>
            <a:off x="2508251" y="2006727"/>
            <a:ext cx="16625390" cy="5938485"/>
          </a:xfrm>
          <a:prstGeom prst="rect">
            <a:avLst/>
          </a:prstGeom>
        </p:spPr>
        <p:txBody>
          <a:bodyPr vert="horz" wrap="square" lIns="0" tIns="283845" rIns="0" bIns="0" rtlCol="0">
            <a:spAutoFit/>
          </a:bodyPr>
          <a:lstStyle/>
          <a:p>
            <a:pPr marL="12700" algn="l">
              <a:lnSpc>
                <a:spcPct val="250000"/>
              </a:lnSpc>
            </a:pPr>
            <a:r>
              <a:rPr lang="en-US" dirty="0"/>
              <a:t>Take detailed notes while reading through your sources.</a:t>
            </a:r>
          </a:p>
          <a:p>
            <a:pPr marL="12700" algn="l">
              <a:lnSpc>
                <a:spcPct val="250000"/>
              </a:lnSpc>
            </a:pPr>
            <a:r>
              <a:rPr lang="en-US" dirty="0"/>
              <a:t>Be metacognitive: Ask critical questions about the author’s arguments and evidence.</a:t>
            </a:r>
          </a:p>
          <a:p>
            <a:pPr marL="12700" algn="l">
              <a:lnSpc>
                <a:spcPct val="250000"/>
              </a:lnSpc>
            </a:pPr>
            <a:r>
              <a:rPr lang="en-US" dirty="0"/>
              <a:t>Evaluate the structure and logic of sources’ arguments.</a:t>
            </a:r>
          </a:p>
          <a:p>
            <a:pPr marL="12700" algn="l">
              <a:lnSpc>
                <a:spcPct val="250000"/>
              </a:lnSpc>
            </a:pPr>
            <a:r>
              <a:rPr lang="en-US" dirty="0"/>
              <a:t>Ensure cited sources contribute to understanding the research problem.</a:t>
            </a:r>
          </a:p>
          <a:p>
            <a:pPr marL="12700" algn="l">
              <a:lnSpc>
                <a:spcPct val="250000"/>
              </a:lnSpc>
            </a:pPr>
            <a:r>
              <a:rPr lang="en-US" dirty="0"/>
              <a:t>Create a flowchart of the literature review process for organization.</a:t>
            </a:r>
          </a:p>
        </p:txBody>
      </p:sp>
      <p:sp>
        <p:nvSpPr>
          <p:cNvPr id="7" name="object 7"/>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18</a:t>
            </a:fld>
            <a:endParaRPr spc="-25" dirty="0"/>
          </a:p>
        </p:txBody>
      </p:sp>
      <p:sp>
        <p:nvSpPr>
          <p:cNvPr id="8" name="object 8"/>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11" name="Picture 10" descr="A light bulb with a wire wrapped around it&#10;&#10;AI-generated content may be incorrect.">
            <a:extLst>
              <a:ext uri="{FF2B5EF4-FFF2-40B4-BE49-F238E27FC236}">
                <a16:creationId xmlns:a16="http://schemas.microsoft.com/office/drawing/2014/main" id="{6715132C-4BE7-0376-9FC6-C8FEAE0853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553" y="970670"/>
            <a:ext cx="1052080" cy="1052080"/>
          </a:xfrm>
          <a:prstGeom prst="rect">
            <a:avLst/>
          </a:prstGeom>
        </p:spPr>
      </p:pic>
      <p:sp>
        <p:nvSpPr>
          <p:cNvPr id="12" name="object 6" descr="$PPTXTitle">
            <a:extLst>
              <a:ext uri="{FF2B5EF4-FFF2-40B4-BE49-F238E27FC236}">
                <a16:creationId xmlns:a16="http://schemas.microsoft.com/office/drawing/2014/main" id="{698DD911-5E8E-4C87-FCC8-7E6032653FFF}"/>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a:t>Tips</a:t>
            </a:r>
            <a:r>
              <a:rPr lang="en-US" spc="-45"/>
              <a:t> </a:t>
            </a:r>
            <a:r>
              <a:rPr lang="en-US"/>
              <a:t>and</a:t>
            </a:r>
            <a:r>
              <a:rPr lang="en-US" spc="-15"/>
              <a:t> </a:t>
            </a:r>
            <a:r>
              <a:rPr lang="en-US"/>
              <a:t>Best</a:t>
            </a:r>
            <a:r>
              <a:rPr lang="en-US" spc="-10"/>
              <a:t> Practices</a:t>
            </a:r>
            <a:endParaRPr lang="en-US" dirty="0">
              <a:latin typeface="Apple Color Emoji"/>
              <a:cs typeface="Apple Color Emoji"/>
            </a:endParaRPr>
          </a:p>
        </p:txBody>
      </p:sp>
      <p:pic>
        <p:nvPicPr>
          <p:cNvPr id="20" name="Picture 19" descr="A green check mark in a square&#10;&#10;AI-generated content may be incorrect.">
            <a:extLst>
              <a:ext uri="{FF2B5EF4-FFF2-40B4-BE49-F238E27FC236}">
                <a16:creationId xmlns:a16="http://schemas.microsoft.com/office/drawing/2014/main" id="{9277E0F5-21FA-605C-3409-407CD7C314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2731845"/>
            <a:ext cx="564959" cy="560630"/>
          </a:xfrm>
          <a:prstGeom prst="rect">
            <a:avLst/>
          </a:prstGeom>
        </p:spPr>
      </p:pic>
      <p:pic>
        <p:nvPicPr>
          <p:cNvPr id="21" name="Picture 20" descr="A green check mark in a square&#10;&#10;AI-generated content may be incorrect.">
            <a:extLst>
              <a:ext uri="{FF2B5EF4-FFF2-40B4-BE49-F238E27FC236}">
                <a16:creationId xmlns:a16="http://schemas.microsoft.com/office/drawing/2014/main" id="{E05DE401-01CB-A2A9-1B02-294FA36B7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3893895"/>
            <a:ext cx="564959" cy="560630"/>
          </a:xfrm>
          <a:prstGeom prst="rect">
            <a:avLst/>
          </a:prstGeom>
        </p:spPr>
      </p:pic>
      <p:pic>
        <p:nvPicPr>
          <p:cNvPr id="22" name="Picture 21" descr="A green check mark in a square&#10;&#10;AI-generated content may be incorrect.">
            <a:extLst>
              <a:ext uri="{FF2B5EF4-FFF2-40B4-BE49-F238E27FC236}">
                <a16:creationId xmlns:a16="http://schemas.microsoft.com/office/drawing/2014/main" id="{A46B3D2C-FF96-DD42-F7CF-C8DB53459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5055945"/>
            <a:ext cx="564959" cy="560630"/>
          </a:xfrm>
          <a:prstGeom prst="rect">
            <a:avLst/>
          </a:prstGeom>
        </p:spPr>
      </p:pic>
      <p:pic>
        <p:nvPicPr>
          <p:cNvPr id="23" name="Picture 22" descr="A green check mark in a square&#10;&#10;AI-generated content may be incorrect.">
            <a:extLst>
              <a:ext uri="{FF2B5EF4-FFF2-40B4-BE49-F238E27FC236}">
                <a16:creationId xmlns:a16="http://schemas.microsoft.com/office/drawing/2014/main" id="{4BC36C55-F845-158B-3BB2-D642126F4D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6217995"/>
            <a:ext cx="564959" cy="560630"/>
          </a:xfrm>
          <a:prstGeom prst="rect">
            <a:avLst/>
          </a:prstGeom>
        </p:spPr>
      </p:pic>
      <p:pic>
        <p:nvPicPr>
          <p:cNvPr id="24" name="Picture 23" descr="A green check mark in a square&#10;&#10;AI-generated content may be incorrect.">
            <a:extLst>
              <a:ext uri="{FF2B5EF4-FFF2-40B4-BE49-F238E27FC236}">
                <a16:creationId xmlns:a16="http://schemas.microsoft.com/office/drawing/2014/main" id="{8C21E73A-8457-9B90-A023-CF53FDFB93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7380045"/>
            <a:ext cx="564959" cy="560630"/>
          </a:xfrm>
          <a:prstGeom prst="rect">
            <a:avLst/>
          </a:prstGeom>
        </p:spPr>
      </p:pic>
      <p:pic>
        <p:nvPicPr>
          <p:cNvPr id="5" name="Picture 4" descr="A blue and white logo&#10;&#10;AI-generated content may be incorrect.">
            <a:extLst>
              <a:ext uri="{FF2B5EF4-FFF2-40B4-BE49-F238E27FC236}">
                <a16:creationId xmlns:a16="http://schemas.microsoft.com/office/drawing/2014/main" id="{5252C406-2B6D-A7C9-DC58-7BB7FD089E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2508250" y="1920875"/>
            <a:ext cx="16213276" cy="5918928"/>
          </a:xfrm>
          <a:prstGeom prst="rect">
            <a:avLst/>
          </a:prstGeom>
        </p:spPr>
        <p:txBody>
          <a:bodyPr vert="horz" wrap="square" lIns="0" tIns="283845" rIns="0" bIns="0" rtlCol="0">
            <a:spAutoFit/>
          </a:bodyPr>
          <a:lstStyle/>
          <a:p>
            <a:pPr marL="12700" algn="l" fontAlgn="t">
              <a:lnSpc>
                <a:spcPct val="200000"/>
              </a:lnSpc>
            </a:pPr>
            <a:r>
              <a:rPr lang="en-US" sz="3050" spc="-30" dirty="0">
                <a:latin typeface="Barlow"/>
              </a:rPr>
              <a:t>Relying too heavily on one or few sources, leading to repetitive coverage of your topic</a:t>
            </a:r>
          </a:p>
          <a:p>
            <a:pPr marL="12700" algn="l" fontAlgn="t">
              <a:lnSpc>
                <a:spcPct val="200000"/>
              </a:lnSpc>
            </a:pPr>
            <a:r>
              <a:rPr lang="en-US" sz="3050" spc="-30" dirty="0">
                <a:latin typeface="Barlow"/>
              </a:rPr>
              <a:t>Including irrelevant, unfocused, or redundant content</a:t>
            </a:r>
          </a:p>
          <a:p>
            <a:pPr marL="12700" algn="l" fontAlgn="t">
              <a:lnSpc>
                <a:spcPct val="200000"/>
              </a:lnSpc>
            </a:pPr>
            <a:r>
              <a:rPr lang="en-US" sz="3050" spc="-30" dirty="0">
                <a:latin typeface="Barlow"/>
              </a:rPr>
              <a:t>Merely describing or summarizing rather than integrating, synthesizing, and evaluating</a:t>
            </a:r>
          </a:p>
          <a:p>
            <a:pPr marL="12700" algn="l" fontAlgn="t">
              <a:lnSpc>
                <a:spcPct val="200000"/>
              </a:lnSpc>
            </a:pPr>
            <a:r>
              <a:rPr lang="en-US" sz="3050" spc="-30" dirty="0">
                <a:latin typeface="Barlow"/>
              </a:rPr>
              <a:t>Organizing your review poorly</a:t>
            </a:r>
          </a:p>
          <a:p>
            <a:pPr marL="12700" algn="l" fontAlgn="t">
              <a:lnSpc>
                <a:spcPct val="200000"/>
              </a:lnSpc>
            </a:pPr>
            <a:r>
              <a:rPr lang="en-US" sz="3050" spc="-30" dirty="0">
                <a:latin typeface="Barlow"/>
              </a:rPr>
              <a:t>Failing to align your review with your research question</a:t>
            </a:r>
          </a:p>
          <a:p>
            <a:pPr marL="12700" algn="l" fontAlgn="t">
              <a:lnSpc>
                <a:spcPct val="200000"/>
              </a:lnSpc>
            </a:pPr>
            <a:r>
              <a:rPr lang="en-US" sz="3050" spc="-30" dirty="0">
                <a:latin typeface="Barlow"/>
              </a:rPr>
              <a:t>Neglecting to recognize gaps in existing research</a:t>
            </a:r>
          </a:p>
        </p:txBody>
      </p:sp>
      <p:sp>
        <p:nvSpPr>
          <p:cNvPr id="7" name="object 7"/>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19</a:t>
            </a:fld>
            <a:endParaRPr spc="-25" dirty="0"/>
          </a:p>
        </p:txBody>
      </p:sp>
      <p:sp>
        <p:nvSpPr>
          <p:cNvPr id="8" name="object 8"/>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11" name="Picture 10" descr="A red exclamation mark on a white background&#10;&#10;AI-generated content may be incorrect.">
            <a:extLst>
              <a:ext uri="{FF2B5EF4-FFF2-40B4-BE49-F238E27FC236}">
                <a16:creationId xmlns:a16="http://schemas.microsoft.com/office/drawing/2014/main" id="{C5634C79-2A64-D334-1BC7-7071187657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553" y="970670"/>
            <a:ext cx="1052080" cy="1052080"/>
          </a:xfrm>
          <a:prstGeom prst="rect">
            <a:avLst/>
          </a:prstGeom>
        </p:spPr>
      </p:pic>
      <p:sp>
        <p:nvSpPr>
          <p:cNvPr id="13" name="object 6" descr="$PPTXTitle">
            <a:extLst>
              <a:ext uri="{FF2B5EF4-FFF2-40B4-BE49-F238E27FC236}">
                <a16:creationId xmlns:a16="http://schemas.microsoft.com/office/drawing/2014/main" id="{924F55BB-14D4-FAD8-1B49-6EAFEC1367F0}"/>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dirty="0"/>
              <a:t>Common Pitfalls</a:t>
            </a:r>
            <a:endParaRPr lang="en-US" dirty="0">
              <a:latin typeface="Apple Color Emoji"/>
              <a:cs typeface="Apple Color Emoji"/>
            </a:endParaRPr>
          </a:p>
        </p:txBody>
      </p:sp>
      <p:pic>
        <p:nvPicPr>
          <p:cNvPr id="15" name="Picture 14" descr="A close-up of a cross&#10;&#10;AI-generated content may be incorrect.">
            <a:extLst>
              <a:ext uri="{FF2B5EF4-FFF2-40B4-BE49-F238E27FC236}">
                <a16:creationId xmlns:a16="http://schemas.microsoft.com/office/drawing/2014/main" id="{12BCD3B5-5455-C622-9C13-051A2202F4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2695169"/>
            <a:ext cx="457299" cy="444906"/>
          </a:xfrm>
          <a:prstGeom prst="rect">
            <a:avLst/>
          </a:prstGeom>
        </p:spPr>
      </p:pic>
      <p:pic>
        <p:nvPicPr>
          <p:cNvPr id="17" name="Picture 16" descr="A close-up of a cross&#10;&#10;AI-generated content may be incorrect.">
            <a:extLst>
              <a:ext uri="{FF2B5EF4-FFF2-40B4-BE49-F238E27FC236}">
                <a16:creationId xmlns:a16="http://schemas.microsoft.com/office/drawing/2014/main" id="{9971F43E-84DC-BD3C-045C-0596789BC6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3625546"/>
            <a:ext cx="457299" cy="444906"/>
          </a:xfrm>
          <a:prstGeom prst="rect">
            <a:avLst/>
          </a:prstGeom>
        </p:spPr>
      </p:pic>
      <p:pic>
        <p:nvPicPr>
          <p:cNvPr id="18" name="Picture 17" descr="A close-up of a cross&#10;&#10;AI-generated content may be incorrect.">
            <a:extLst>
              <a:ext uri="{FF2B5EF4-FFF2-40B4-BE49-F238E27FC236}">
                <a16:creationId xmlns:a16="http://schemas.microsoft.com/office/drawing/2014/main" id="{3B9C43EE-5728-B6F4-4402-5A1BCAD99C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4555922"/>
            <a:ext cx="457299" cy="444906"/>
          </a:xfrm>
          <a:prstGeom prst="rect">
            <a:avLst/>
          </a:prstGeom>
        </p:spPr>
      </p:pic>
      <p:pic>
        <p:nvPicPr>
          <p:cNvPr id="19" name="Picture 18" descr="A close-up of a cross&#10;&#10;AI-generated content may be incorrect.">
            <a:extLst>
              <a:ext uri="{FF2B5EF4-FFF2-40B4-BE49-F238E27FC236}">
                <a16:creationId xmlns:a16="http://schemas.microsoft.com/office/drawing/2014/main" id="{723F64CB-AB57-A716-7093-BD77FBA5A6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5486298"/>
            <a:ext cx="457299" cy="444906"/>
          </a:xfrm>
          <a:prstGeom prst="rect">
            <a:avLst/>
          </a:prstGeom>
        </p:spPr>
      </p:pic>
      <p:pic>
        <p:nvPicPr>
          <p:cNvPr id="21" name="Picture 20" descr="A close-up of a cross&#10;&#10;AI-generated content may be incorrect.">
            <a:extLst>
              <a:ext uri="{FF2B5EF4-FFF2-40B4-BE49-F238E27FC236}">
                <a16:creationId xmlns:a16="http://schemas.microsoft.com/office/drawing/2014/main" id="{264246D3-0DE9-8B2E-30B2-EA095DCD90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6416675"/>
            <a:ext cx="457299" cy="444906"/>
          </a:xfrm>
          <a:prstGeom prst="rect">
            <a:avLst/>
          </a:prstGeom>
        </p:spPr>
      </p:pic>
      <p:pic>
        <p:nvPicPr>
          <p:cNvPr id="5" name="Picture 4" descr="A blue and white logo&#10;&#10;AI-generated content may be incorrect.">
            <a:extLst>
              <a:ext uri="{FF2B5EF4-FFF2-40B4-BE49-F238E27FC236}">
                <a16:creationId xmlns:a16="http://schemas.microsoft.com/office/drawing/2014/main" id="{060D2A3F-5FFF-896F-F54F-B7007D13516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pic>
        <p:nvPicPr>
          <p:cNvPr id="2" name="Picture 1" descr="A close-up of a cross&#10;&#10;AI-generated content may be incorrect.">
            <a:extLst>
              <a:ext uri="{FF2B5EF4-FFF2-40B4-BE49-F238E27FC236}">
                <a16:creationId xmlns:a16="http://schemas.microsoft.com/office/drawing/2014/main" id="{ED48A388-134E-A0CE-86BE-AD809CCE46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7331075"/>
            <a:ext cx="457299" cy="44490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object 8">
            <a:extLst>
              <a:ext uri="{FF2B5EF4-FFF2-40B4-BE49-F238E27FC236}">
                <a16:creationId xmlns:a16="http://schemas.microsoft.com/office/drawing/2014/main" id="{B1A1CDF5-5C7D-67BD-09BD-067B66C17C98}"/>
              </a:ext>
            </a:extLst>
          </p:cNvPr>
          <p:cNvSpPr txBox="1">
            <a:spLocks/>
          </p:cNvSpPr>
          <p:nvPr/>
        </p:nvSpPr>
        <p:spPr>
          <a:xfrm>
            <a:off x="7678862" y="2784301"/>
            <a:ext cx="13269787" cy="7523213"/>
          </a:xfrm>
          <a:prstGeom prst="rect">
            <a:avLst/>
          </a:prstGeom>
        </p:spPr>
        <p:txBody>
          <a:bodyPr vert="horz" wrap="square" lIns="0" tIns="102235" rIns="0" bIns="0" rtlCol="0">
            <a:spAutoFit/>
          </a:bodyPr>
          <a:lstStyle>
            <a:lvl1pPr marL="0">
              <a:defRPr sz="3050" b="1" i="0">
                <a:solidFill>
                  <a:schemeClr val="tx1"/>
                </a:solidFill>
                <a:latin typeface="Barlow SemiBold"/>
                <a:ea typeface="+mn-ea"/>
                <a:cs typeface="Barlow SemiBold"/>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515938" indent="-508000">
              <a:spcBef>
                <a:spcPts val="800"/>
              </a:spcBef>
              <a:buFontTx/>
              <a:buAutoNum type="arabicPeriod"/>
              <a:tabLst>
                <a:tab pos="508000" algn="l"/>
              </a:tabLst>
            </a:pPr>
            <a:r>
              <a:rPr lang="en-US" spc="-35" dirty="0"/>
              <a:t>Define the Purpose and Scope of Your Literature Review</a:t>
            </a:r>
          </a:p>
          <a:p>
            <a:pPr>
              <a:spcBef>
                <a:spcPts val="450"/>
              </a:spcBef>
              <a:tabLst>
                <a:tab pos="320040" algn="l"/>
              </a:tabLst>
            </a:pPr>
            <a:r>
              <a:rPr lang="en-US" sz="2600" b="0" dirty="0">
                <a:solidFill>
                  <a:srgbClr val="306CB5"/>
                </a:solidFill>
                <a:latin typeface="Barlow"/>
              </a:rPr>
              <a:t>slide 5</a:t>
            </a:r>
          </a:p>
          <a:p>
            <a:pPr marL="515938" indent="-508000">
              <a:spcBef>
                <a:spcPts val="800"/>
              </a:spcBef>
              <a:buFontTx/>
              <a:buAutoNum type="arabicPeriod" startAt="2"/>
              <a:tabLst>
                <a:tab pos="396875" algn="l"/>
              </a:tabLst>
            </a:pPr>
            <a:r>
              <a:rPr lang="en-US" dirty="0"/>
              <a:t>Evaluate and Select Relevant Sources </a:t>
            </a:r>
          </a:p>
          <a:p>
            <a:pPr>
              <a:spcBef>
                <a:spcPts val="450"/>
              </a:spcBef>
              <a:tabLst>
                <a:tab pos="320040" algn="l"/>
              </a:tabLst>
            </a:pPr>
            <a:r>
              <a:rPr lang="en-US" sz="2600" b="0" dirty="0">
                <a:solidFill>
                  <a:srgbClr val="306CB5"/>
                </a:solidFill>
                <a:latin typeface="Barlow"/>
              </a:rPr>
              <a:t>slides 6 and 7</a:t>
            </a:r>
          </a:p>
          <a:p>
            <a:pPr marL="515938" indent="-508000">
              <a:spcBef>
                <a:spcPts val="800"/>
              </a:spcBef>
              <a:buFontTx/>
              <a:buAutoNum type="arabicPeriod" startAt="3"/>
              <a:tabLst>
                <a:tab pos="387350" algn="l"/>
              </a:tabLst>
            </a:pPr>
            <a:r>
              <a:rPr lang="en-US" dirty="0"/>
              <a:t>Synthesize Information from Multiple Sources </a:t>
            </a:r>
          </a:p>
          <a:p>
            <a:pPr>
              <a:spcBef>
                <a:spcPts val="450"/>
              </a:spcBef>
              <a:tabLst>
                <a:tab pos="320040" algn="l"/>
              </a:tabLst>
            </a:pPr>
            <a:r>
              <a:rPr lang="en-US" sz="2600" b="0" dirty="0">
                <a:solidFill>
                  <a:srgbClr val="306CB5"/>
                </a:solidFill>
                <a:latin typeface="Barlow"/>
              </a:rPr>
              <a:t>slides 8 and 9</a:t>
            </a:r>
          </a:p>
          <a:p>
            <a:pPr marL="573088" indent="-565150">
              <a:spcBef>
                <a:spcPts val="800"/>
              </a:spcBef>
              <a:buFontTx/>
              <a:buAutoNum type="arabicPeriod" startAt="4"/>
              <a:tabLst>
                <a:tab pos="409575" algn="l"/>
              </a:tabLst>
            </a:pPr>
            <a:r>
              <a:rPr lang="en-US" dirty="0"/>
              <a:t>Identify Gaps in Existing Research</a:t>
            </a:r>
          </a:p>
          <a:p>
            <a:pPr>
              <a:spcBef>
                <a:spcPts val="450"/>
              </a:spcBef>
              <a:tabLst>
                <a:tab pos="320040" algn="l"/>
              </a:tabLst>
            </a:pPr>
            <a:r>
              <a:rPr lang="en-US" sz="2600" b="0" dirty="0">
                <a:solidFill>
                  <a:srgbClr val="306CB5"/>
                </a:solidFill>
                <a:latin typeface="Barlow"/>
              </a:rPr>
              <a:t>slides 10 and 11</a:t>
            </a:r>
          </a:p>
          <a:p>
            <a:pPr marL="527050" indent="-514350">
              <a:spcBef>
                <a:spcPts val="800"/>
              </a:spcBef>
              <a:buFont typeface="+mj-lt"/>
              <a:buAutoNum type="arabicPeriod" startAt="5"/>
              <a:tabLst>
                <a:tab pos="409575" algn="l"/>
              </a:tabLst>
            </a:pPr>
            <a:r>
              <a:rPr lang="en-US" dirty="0"/>
              <a:t>Plan the Structure of Your Literature Review </a:t>
            </a:r>
          </a:p>
          <a:p>
            <a:pPr>
              <a:spcBef>
                <a:spcPts val="450"/>
              </a:spcBef>
              <a:tabLst>
                <a:tab pos="320040" algn="l"/>
              </a:tabLst>
            </a:pPr>
            <a:r>
              <a:rPr lang="en-US" sz="2600" b="0" dirty="0">
                <a:solidFill>
                  <a:srgbClr val="306CB5"/>
                </a:solidFill>
                <a:latin typeface="Barlow"/>
              </a:rPr>
              <a:t>slides 12 and 13</a:t>
            </a:r>
          </a:p>
          <a:p>
            <a:pPr marL="527050" indent="-514350">
              <a:spcBef>
                <a:spcPts val="800"/>
              </a:spcBef>
              <a:buFont typeface="+mj-lt"/>
              <a:buAutoNum type="arabicPeriod" startAt="6"/>
              <a:tabLst>
                <a:tab pos="409575" algn="l"/>
              </a:tabLst>
            </a:pPr>
            <a:r>
              <a:rPr lang="en-US" dirty="0"/>
              <a:t>Write Your Review Using the Five Cs </a:t>
            </a:r>
          </a:p>
          <a:p>
            <a:pPr>
              <a:spcBef>
                <a:spcPts val="450"/>
              </a:spcBef>
              <a:tabLst>
                <a:tab pos="320040" algn="l"/>
              </a:tabLst>
            </a:pPr>
            <a:r>
              <a:rPr lang="en-US" sz="2600" b="0" dirty="0">
                <a:solidFill>
                  <a:srgbClr val="306CB5"/>
                </a:solidFill>
                <a:latin typeface="Barlow"/>
              </a:rPr>
              <a:t>slides 14–16</a:t>
            </a:r>
          </a:p>
          <a:p>
            <a:pPr marL="527050" indent="-514350">
              <a:spcBef>
                <a:spcPts val="800"/>
              </a:spcBef>
              <a:buFont typeface="+mj-lt"/>
              <a:buAutoNum type="arabicPeriod" startAt="7"/>
              <a:tabLst>
                <a:tab pos="409575" algn="l"/>
              </a:tabLst>
            </a:pPr>
            <a:r>
              <a:rPr lang="en-US" dirty="0"/>
              <a:t>Revise and Edit Your Review</a:t>
            </a:r>
          </a:p>
          <a:p>
            <a:pPr>
              <a:spcBef>
                <a:spcPts val="450"/>
              </a:spcBef>
              <a:tabLst>
                <a:tab pos="320040" algn="l"/>
              </a:tabLst>
            </a:pPr>
            <a:r>
              <a:rPr lang="en-US" sz="2600" b="0" dirty="0">
                <a:solidFill>
                  <a:srgbClr val="306CB5"/>
                </a:solidFill>
                <a:latin typeface="Barlow"/>
              </a:rPr>
              <a:t>slide 17</a:t>
            </a:r>
          </a:p>
        </p:txBody>
      </p:sp>
      <p:sp>
        <p:nvSpPr>
          <p:cNvPr id="7" name="object 7"/>
          <p:cNvSpPr txBox="1"/>
          <p:nvPr/>
        </p:nvSpPr>
        <p:spPr>
          <a:xfrm>
            <a:off x="2416545" y="8028055"/>
            <a:ext cx="1880870" cy="1172116"/>
          </a:xfrm>
          <a:prstGeom prst="rect">
            <a:avLst/>
          </a:prstGeom>
        </p:spPr>
        <p:txBody>
          <a:bodyPr vert="horz" wrap="square" lIns="0" tIns="210820" rIns="0" bIns="0" rtlCol="0">
            <a:spAutoFit/>
          </a:bodyPr>
          <a:lstStyle/>
          <a:p>
            <a:pPr marL="12700">
              <a:lnSpc>
                <a:spcPct val="100000"/>
              </a:lnSpc>
              <a:spcBef>
                <a:spcPts val="1660"/>
              </a:spcBef>
            </a:pPr>
            <a:r>
              <a:rPr sz="3050" b="1" spc="-50" dirty="0">
                <a:latin typeface="Barlow"/>
                <a:cs typeface="Barlow"/>
              </a:rPr>
              <a:t>Next</a:t>
            </a:r>
            <a:r>
              <a:rPr sz="3050" b="1" spc="-75" dirty="0">
                <a:latin typeface="Barlow"/>
                <a:cs typeface="Barlow"/>
              </a:rPr>
              <a:t> </a:t>
            </a:r>
            <a:r>
              <a:rPr sz="3050" b="1" spc="-20" dirty="0">
                <a:latin typeface="Barlow"/>
                <a:cs typeface="Barlow"/>
              </a:rPr>
              <a:t>Steps</a:t>
            </a:r>
            <a:endParaRPr lang="en-US" sz="3050" b="1" spc="-20" dirty="0">
              <a:latin typeface="Barlow"/>
              <a:cs typeface="Barlow"/>
            </a:endParaRPr>
          </a:p>
          <a:p>
            <a:pPr marL="12700">
              <a:lnSpc>
                <a:spcPct val="100000"/>
              </a:lnSpc>
              <a:spcBef>
                <a:spcPts val="700"/>
              </a:spcBef>
            </a:pPr>
            <a:r>
              <a:rPr lang="en-US" sz="2600" dirty="0">
                <a:solidFill>
                  <a:srgbClr val="306CB5"/>
                </a:solidFill>
                <a:latin typeface="Barlow"/>
                <a:cs typeface="Barlow"/>
              </a:rPr>
              <a:t>slide</a:t>
            </a:r>
            <a:r>
              <a:rPr lang="en-US" sz="2600" spc="-120" dirty="0">
                <a:solidFill>
                  <a:srgbClr val="306CB5"/>
                </a:solidFill>
                <a:latin typeface="Barlow"/>
                <a:cs typeface="Barlow"/>
              </a:rPr>
              <a:t> </a:t>
            </a:r>
            <a:r>
              <a:rPr lang="en-US" sz="2600" spc="-25" dirty="0">
                <a:solidFill>
                  <a:srgbClr val="306CB5"/>
                </a:solidFill>
                <a:latin typeface="Barlow"/>
                <a:cs typeface="Barlow"/>
              </a:rPr>
              <a:t>20</a:t>
            </a:r>
            <a:endParaRPr lang="en-US" sz="2600" dirty="0">
              <a:latin typeface="Barlow"/>
              <a:cs typeface="Barlow"/>
            </a:endParaRPr>
          </a:p>
        </p:txBody>
      </p:sp>
      <p:sp>
        <p:nvSpPr>
          <p:cNvPr id="4" name="object 4"/>
          <p:cNvSpPr txBox="1"/>
          <p:nvPr/>
        </p:nvSpPr>
        <p:spPr>
          <a:xfrm>
            <a:off x="2416545" y="2777036"/>
            <a:ext cx="3470910" cy="2411730"/>
          </a:xfrm>
          <a:prstGeom prst="rect">
            <a:avLst/>
          </a:prstGeom>
        </p:spPr>
        <p:txBody>
          <a:bodyPr vert="horz" wrap="square" lIns="0" tIns="109220" rIns="0" bIns="0" rtlCol="0">
            <a:spAutoFit/>
          </a:bodyPr>
          <a:lstStyle/>
          <a:p>
            <a:pPr marL="12700">
              <a:lnSpc>
                <a:spcPct val="100000"/>
              </a:lnSpc>
              <a:spcBef>
                <a:spcPts val="860"/>
              </a:spcBef>
            </a:pPr>
            <a:r>
              <a:rPr sz="3050" b="1" spc="-10" dirty="0">
                <a:latin typeface="Barlow"/>
                <a:cs typeface="Barlow"/>
              </a:rPr>
              <a:t>Overview</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lang="en-US" sz="2600" dirty="0">
                <a:solidFill>
                  <a:srgbClr val="306CB5"/>
                </a:solidFill>
                <a:latin typeface="Barlow"/>
                <a:cs typeface="Barlow"/>
              </a:rPr>
              <a:t>s</a:t>
            </a:r>
            <a:r>
              <a:rPr lang="en-US" sz="2600" spc="-120" dirty="0">
                <a:solidFill>
                  <a:srgbClr val="306CB5"/>
                </a:solidFill>
                <a:latin typeface="Barlow"/>
                <a:cs typeface="Barlow"/>
              </a:rPr>
              <a:t> </a:t>
            </a:r>
            <a:r>
              <a:rPr lang="en-US" sz="2600" spc="-50" dirty="0">
                <a:solidFill>
                  <a:srgbClr val="306CB5"/>
                </a:solidFill>
                <a:latin typeface="Barlow"/>
                <a:cs typeface="Barlow"/>
              </a:rPr>
              <a:t>3 and 4</a:t>
            </a:r>
            <a:endParaRPr sz="2600" dirty="0">
              <a:latin typeface="Barlow"/>
              <a:cs typeface="Barlow"/>
            </a:endParaRPr>
          </a:p>
          <a:p>
            <a:pPr marL="12700">
              <a:lnSpc>
                <a:spcPct val="100000"/>
              </a:lnSpc>
              <a:spcBef>
                <a:spcPts val="3060"/>
              </a:spcBef>
            </a:pPr>
            <a:r>
              <a:rPr sz="3050" b="1" spc="-65" dirty="0">
                <a:latin typeface="Barlow"/>
                <a:cs typeface="Barlow"/>
              </a:rPr>
              <a:t>Step-</a:t>
            </a:r>
            <a:r>
              <a:rPr sz="3050" b="1" spc="-114" dirty="0">
                <a:latin typeface="Barlow"/>
                <a:cs typeface="Barlow"/>
              </a:rPr>
              <a:t>by-</a:t>
            </a:r>
            <a:r>
              <a:rPr sz="3050" b="1" spc="-35" dirty="0">
                <a:latin typeface="Barlow"/>
                <a:cs typeface="Barlow"/>
              </a:rPr>
              <a:t>Step</a:t>
            </a:r>
            <a:r>
              <a:rPr sz="3050" b="1" spc="-40" dirty="0">
                <a:latin typeface="Barlow"/>
                <a:cs typeface="Barlow"/>
              </a:rPr>
              <a:t> </a:t>
            </a:r>
            <a:r>
              <a:rPr sz="3050" b="1" spc="-10" dirty="0">
                <a:latin typeface="Barlow"/>
                <a:cs typeface="Barlow"/>
              </a:rPr>
              <a:t>Guide</a:t>
            </a:r>
            <a:endParaRPr sz="3050" dirty="0">
              <a:latin typeface="Barlow"/>
              <a:cs typeface="Barlow"/>
            </a:endParaRPr>
          </a:p>
          <a:p>
            <a:pPr marL="12700">
              <a:lnSpc>
                <a:spcPct val="100000"/>
              </a:lnSpc>
              <a:spcBef>
                <a:spcPts val="695"/>
              </a:spcBef>
            </a:pPr>
            <a:r>
              <a:rPr sz="2600" spc="-10" dirty="0">
                <a:solidFill>
                  <a:srgbClr val="306CB5"/>
                </a:solidFill>
                <a:latin typeface="Barlow"/>
                <a:cs typeface="Barlow"/>
              </a:rPr>
              <a:t>slides</a:t>
            </a:r>
            <a:r>
              <a:rPr sz="2600" spc="-85" dirty="0">
                <a:solidFill>
                  <a:srgbClr val="306CB5"/>
                </a:solidFill>
                <a:latin typeface="Barlow"/>
                <a:cs typeface="Barlow"/>
              </a:rPr>
              <a:t> </a:t>
            </a:r>
            <a:r>
              <a:rPr lang="en-US" sz="2600" spc="-25" dirty="0">
                <a:solidFill>
                  <a:srgbClr val="306CB5"/>
                </a:solidFill>
                <a:latin typeface="Barlow"/>
                <a:cs typeface="Barlow"/>
              </a:rPr>
              <a:t>5</a:t>
            </a:r>
            <a:r>
              <a:rPr sz="2600" spc="-25" dirty="0">
                <a:solidFill>
                  <a:srgbClr val="306CB5"/>
                </a:solidFill>
                <a:latin typeface="Barlow"/>
                <a:cs typeface="Barlow"/>
              </a:rPr>
              <a:t>–</a:t>
            </a:r>
            <a:r>
              <a:rPr lang="en-US" sz="2600" spc="-50" dirty="0">
                <a:solidFill>
                  <a:srgbClr val="306CB5"/>
                </a:solidFill>
                <a:latin typeface="Barlow"/>
                <a:cs typeface="Barlow"/>
              </a:rPr>
              <a:t>17</a:t>
            </a:r>
            <a:endParaRPr sz="2600" dirty="0">
              <a:latin typeface="Barlow"/>
              <a:cs typeface="Barlow"/>
            </a:endParaRPr>
          </a:p>
        </p:txBody>
      </p:sp>
      <p:sp>
        <p:nvSpPr>
          <p:cNvPr id="5" name="object 5">
            <a:hlinkClick r:id="rId2" action="ppaction://hlinksldjump"/>
          </p:cNvPr>
          <p:cNvSpPr txBox="1"/>
          <p:nvPr/>
        </p:nvSpPr>
        <p:spPr>
          <a:xfrm>
            <a:off x="2416545" y="5453395"/>
            <a:ext cx="3980179" cy="1073150"/>
          </a:xfrm>
          <a:prstGeom prst="rect">
            <a:avLst/>
          </a:prstGeom>
        </p:spPr>
        <p:txBody>
          <a:bodyPr vert="horz" wrap="square" lIns="0" tIns="109220" rIns="0" bIns="0" rtlCol="0">
            <a:spAutoFit/>
          </a:bodyPr>
          <a:lstStyle/>
          <a:p>
            <a:pPr marL="12700">
              <a:lnSpc>
                <a:spcPct val="100000"/>
              </a:lnSpc>
              <a:spcBef>
                <a:spcPts val="860"/>
              </a:spcBef>
            </a:pPr>
            <a:r>
              <a:rPr sz="3050" b="1" spc="-20" dirty="0">
                <a:latin typeface="Barlow"/>
                <a:cs typeface="Barlow"/>
              </a:rPr>
              <a:t>Tips</a:t>
            </a:r>
            <a:r>
              <a:rPr sz="3050" b="1" spc="-130" dirty="0">
                <a:latin typeface="Barlow"/>
                <a:cs typeface="Barlow"/>
              </a:rPr>
              <a:t> </a:t>
            </a:r>
            <a:r>
              <a:rPr sz="3050" b="1" dirty="0">
                <a:latin typeface="Barlow"/>
                <a:cs typeface="Barlow"/>
              </a:rPr>
              <a:t>and</a:t>
            </a:r>
            <a:r>
              <a:rPr sz="3050" b="1" spc="-130" dirty="0">
                <a:latin typeface="Barlow"/>
                <a:cs typeface="Barlow"/>
              </a:rPr>
              <a:t> </a:t>
            </a:r>
            <a:r>
              <a:rPr sz="3050" b="1" spc="-20" dirty="0">
                <a:latin typeface="Barlow"/>
                <a:cs typeface="Barlow"/>
              </a:rPr>
              <a:t>Best</a:t>
            </a:r>
            <a:r>
              <a:rPr sz="3050" b="1" spc="-125" dirty="0">
                <a:latin typeface="Barlow"/>
                <a:cs typeface="Barlow"/>
              </a:rPr>
              <a:t> </a:t>
            </a:r>
            <a:r>
              <a:rPr sz="3050" b="1" spc="-25" dirty="0">
                <a:latin typeface="Barlow"/>
                <a:cs typeface="Barlow"/>
              </a:rPr>
              <a:t>Practices</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sz="2600" spc="-120" dirty="0">
                <a:solidFill>
                  <a:srgbClr val="306CB5"/>
                </a:solidFill>
                <a:latin typeface="Barlow"/>
                <a:cs typeface="Barlow"/>
              </a:rPr>
              <a:t> </a:t>
            </a:r>
            <a:r>
              <a:rPr lang="en-US" sz="2600" spc="-50" dirty="0">
                <a:solidFill>
                  <a:srgbClr val="306CB5"/>
                </a:solidFill>
                <a:latin typeface="Barlow"/>
                <a:cs typeface="Barlow"/>
              </a:rPr>
              <a:t>18</a:t>
            </a:r>
            <a:endParaRPr sz="2600" dirty="0">
              <a:latin typeface="Barlow"/>
              <a:cs typeface="Barlow"/>
            </a:endParaRPr>
          </a:p>
        </p:txBody>
      </p:sp>
      <p:sp>
        <p:nvSpPr>
          <p:cNvPr id="6" name="object 6"/>
          <p:cNvSpPr txBox="1"/>
          <p:nvPr/>
        </p:nvSpPr>
        <p:spPr>
          <a:xfrm>
            <a:off x="2416545" y="6791574"/>
            <a:ext cx="2781935" cy="1073150"/>
          </a:xfrm>
          <a:prstGeom prst="rect">
            <a:avLst/>
          </a:prstGeom>
        </p:spPr>
        <p:txBody>
          <a:bodyPr vert="horz" wrap="square" lIns="0" tIns="109220" rIns="0" bIns="0" rtlCol="0">
            <a:spAutoFit/>
          </a:bodyPr>
          <a:lstStyle/>
          <a:p>
            <a:pPr marL="12700">
              <a:lnSpc>
                <a:spcPct val="100000"/>
              </a:lnSpc>
              <a:spcBef>
                <a:spcPts val="860"/>
              </a:spcBef>
            </a:pPr>
            <a:r>
              <a:rPr sz="3050" b="1" spc="-35" dirty="0">
                <a:latin typeface="Barlow"/>
                <a:cs typeface="Barlow"/>
              </a:rPr>
              <a:t>Common</a:t>
            </a:r>
            <a:r>
              <a:rPr sz="3050" b="1" spc="-105" dirty="0">
                <a:latin typeface="Barlow"/>
                <a:cs typeface="Barlow"/>
              </a:rPr>
              <a:t> </a:t>
            </a:r>
            <a:r>
              <a:rPr sz="3050" b="1" spc="-25" dirty="0">
                <a:latin typeface="Barlow"/>
                <a:cs typeface="Barlow"/>
              </a:rPr>
              <a:t>Pitfalls</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sz="2600" spc="-120" dirty="0">
                <a:solidFill>
                  <a:srgbClr val="306CB5"/>
                </a:solidFill>
                <a:latin typeface="Barlow"/>
                <a:cs typeface="Barlow"/>
              </a:rPr>
              <a:t> </a:t>
            </a:r>
            <a:r>
              <a:rPr lang="en-US" sz="2600" spc="-25" dirty="0">
                <a:solidFill>
                  <a:srgbClr val="306CB5"/>
                </a:solidFill>
                <a:latin typeface="Barlow"/>
                <a:cs typeface="Barlow"/>
              </a:rPr>
              <a:t>19</a:t>
            </a:r>
            <a:endParaRPr sz="2600" dirty="0">
              <a:latin typeface="Barlow"/>
              <a:cs typeface="Barlow"/>
            </a:endParaRPr>
          </a:p>
        </p:txBody>
      </p:sp>
      <p:sp>
        <p:nvSpPr>
          <p:cNvPr id="2" name="object 2"/>
          <p:cNvSpPr txBox="1"/>
          <p:nvPr/>
        </p:nvSpPr>
        <p:spPr>
          <a:xfrm>
            <a:off x="615553" y="340043"/>
            <a:ext cx="2773045" cy="402590"/>
          </a:xfrm>
          <a:prstGeom prst="rect">
            <a:avLst/>
          </a:prstGeom>
        </p:spPr>
        <p:txBody>
          <a:bodyPr vert="horz" wrap="square" lIns="0" tIns="15240" rIns="0" bIns="0" rtlCol="0">
            <a:spAutoFit/>
          </a:bodyPr>
          <a:lstStyle/>
          <a:p>
            <a:pPr marL="12700">
              <a:lnSpc>
                <a:spcPct val="100000"/>
              </a:lnSpc>
              <a:spcBef>
                <a:spcPts val="120"/>
              </a:spcBef>
            </a:pPr>
            <a:r>
              <a:rPr sz="2450" b="1" dirty="0">
                <a:solidFill>
                  <a:srgbClr val="FFFFFF"/>
                </a:solidFill>
                <a:latin typeface="Barlow"/>
                <a:cs typeface="Barlow"/>
              </a:rPr>
              <a:t>ACADEMIC</a:t>
            </a:r>
            <a:r>
              <a:rPr sz="2450" b="1" spc="-85" dirty="0">
                <a:solidFill>
                  <a:srgbClr val="FFFFFF"/>
                </a:solidFill>
                <a:latin typeface="Barlow"/>
                <a:cs typeface="Barlow"/>
              </a:rPr>
              <a:t> </a:t>
            </a:r>
            <a:r>
              <a:rPr sz="2450" b="1" spc="-10" dirty="0">
                <a:solidFill>
                  <a:srgbClr val="FFFFFF"/>
                </a:solidFill>
                <a:latin typeface="Barlow"/>
                <a:cs typeface="Barlow"/>
              </a:rPr>
              <a:t>TOOLKIT</a:t>
            </a:r>
            <a:endParaRPr sz="2450" dirty="0">
              <a:latin typeface="Barlow"/>
              <a:cs typeface="Barlow"/>
            </a:endParaRPr>
          </a:p>
        </p:txBody>
      </p:sp>
      <p:sp>
        <p:nvSpPr>
          <p:cNvPr id="9" name="object 9"/>
          <p:cNvSpPr txBox="1"/>
          <p:nvPr/>
        </p:nvSpPr>
        <p:spPr>
          <a:xfrm>
            <a:off x="5556252" y="172950"/>
            <a:ext cx="8991598" cy="583493"/>
          </a:xfrm>
          <a:prstGeom prst="rect">
            <a:avLst/>
          </a:prstGeom>
        </p:spPr>
        <p:txBody>
          <a:bodyPr vert="horz" wrap="square" lIns="0" tIns="13970" rIns="0" bIns="0" rtlCol="0">
            <a:spAutoFit/>
          </a:bodyPr>
          <a:lstStyle/>
          <a:p>
            <a:pPr marL="12700" algn="ctr">
              <a:spcBef>
                <a:spcPts val="110"/>
              </a:spcBef>
            </a:pPr>
            <a:r>
              <a:rPr lang="en-US" sz="3700" b="1" dirty="0">
                <a:solidFill>
                  <a:srgbClr val="FFFFFF"/>
                </a:solidFill>
                <a:latin typeface="Barlow"/>
              </a:rPr>
              <a:t>Mastering the Literature Review</a:t>
            </a:r>
          </a:p>
        </p:txBody>
      </p:sp>
      <p:sp>
        <p:nvSpPr>
          <p:cNvPr id="10" name="object 10" descr="$PPTXTitle"/>
          <p:cNvSpPr txBox="1">
            <a:spLocks noGrp="1"/>
          </p:cNvSpPr>
          <p:nvPr>
            <p:ph type="title"/>
          </p:nvPr>
        </p:nvSpPr>
        <p:spPr>
          <a:xfrm>
            <a:off x="5460760" y="1250905"/>
            <a:ext cx="9182735" cy="1183016"/>
          </a:xfrm>
          <a:prstGeom prst="rect">
            <a:avLst/>
          </a:prstGeom>
        </p:spPr>
        <p:txBody>
          <a:bodyPr vert="horz" wrap="square" lIns="0" tIns="13335" rIns="0" bIns="0" rtlCol="0">
            <a:spAutoFit/>
          </a:bodyPr>
          <a:lstStyle/>
          <a:p>
            <a:pPr marL="12700" algn="ctr">
              <a:lnSpc>
                <a:spcPct val="100000"/>
              </a:lnSpc>
              <a:spcBef>
                <a:spcPts val="105"/>
              </a:spcBef>
            </a:pPr>
            <a:r>
              <a:rPr sz="5600" spc="-10" dirty="0"/>
              <a:t>Interactive</a:t>
            </a:r>
            <a:r>
              <a:rPr sz="5600" spc="-195" dirty="0"/>
              <a:t> </a:t>
            </a:r>
            <a:r>
              <a:rPr sz="5600" dirty="0"/>
              <a:t>Table</a:t>
            </a:r>
            <a:r>
              <a:rPr sz="5600" spc="-195" dirty="0"/>
              <a:t> </a:t>
            </a:r>
            <a:r>
              <a:rPr sz="5600" dirty="0"/>
              <a:t>of</a:t>
            </a:r>
            <a:r>
              <a:rPr sz="5600" spc="-195" dirty="0"/>
              <a:t> </a:t>
            </a:r>
            <a:r>
              <a:rPr sz="5600" spc="-10" dirty="0"/>
              <a:t>Contents</a:t>
            </a:r>
            <a:br>
              <a:rPr lang="en-US" sz="5600" spc="-10" dirty="0"/>
            </a:br>
            <a:r>
              <a:rPr lang="en-US" sz="2000" b="0" spc="-10" dirty="0">
                <a:latin typeface="Barlow" pitchFamily="2" charset="77"/>
              </a:rPr>
              <a:t>(slideshow view only)</a:t>
            </a:r>
            <a:endParaRPr sz="2000" b="0" spc="-10" dirty="0">
              <a:latin typeface="Barlow" pitchFamily="2" charset="77"/>
            </a:endParaRPr>
          </a:p>
        </p:txBody>
      </p:sp>
      <p:grpSp>
        <p:nvGrpSpPr>
          <p:cNvPr id="11" name="object 11"/>
          <p:cNvGrpSpPr/>
          <p:nvPr/>
        </p:nvGrpSpPr>
        <p:grpSpPr>
          <a:xfrm>
            <a:off x="1382156" y="2959888"/>
            <a:ext cx="849630" cy="849630"/>
            <a:chOff x="1382156" y="3298328"/>
            <a:chExt cx="849630" cy="849630"/>
          </a:xfrm>
        </p:grpSpPr>
        <p:sp>
          <p:nvSpPr>
            <p:cNvPr id="12" name="object 12"/>
            <p:cNvSpPr/>
            <p:nvPr/>
          </p:nvSpPr>
          <p:spPr>
            <a:xfrm>
              <a:off x="1382156" y="3298328"/>
              <a:ext cx="849630" cy="849630"/>
            </a:xfrm>
            <a:custGeom>
              <a:avLst/>
              <a:gdLst/>
              <a:ahLst/>
              <a:cxnLst/>
              <a:rect l="l" t="t" r="r" b="b"/>
              <a:pathLst>
                <a:path w="849630" h="849629">
                  <a:moveTo>
                    <a:pt x="692387" y="0"/>
                  </a:moveTo>
                  <a:lnTo>
                    <a:pt x="157167" y="0"/>
                  </a:lnTo>
                  <a:lnTo>
                    <a:pt x="107489" y="8012"/>
                  </a:lnTo>
                  <a:lnTo>
                    <a:pt x="64345" y="30323"/>
                  </a:lnTo>
                  <a:lnTo>
                    <a:pt x="30323" y="64345"/>
                  </a:lnTo>
                  <a:lnTo>
                    <a:pt x="8012" y="107489"/>
                  </a:lnTo>
                  <a:lnTo>
                    <a:pt x="0" y="157167"/>
                  </a:lnTo>
                  <a:lnTo>
                    <a:pt x="0" y="692387"/>
                  </a:lnTo>
                  <a:lnTo>
                    <a:pt x="8012" y="742065"/>
                  </a:lnTo>
                  <a:lnTo>
                    <a:pt x="30323" y="785209"/>
                  </a:lnTo>
                  <a:lnTo>
                    <a:pt x="64345" y="819231"/>
                  </a:lnTo>
                  <a:lnTo>
                    <a:pt x="107489" y="841542"/>
                  </a:lnTo>
                  <a:lnTo>
                    <a:pt x="157167" y="849555"/>
                  </a:lnTo>
                  <a:lnTo>
                    <a:pt x="692387" y="849555"/>
                  </a:lnTo>
                  <a:lnTo>
                    <a:pt x="742065" y="841542"/>
                  </a:lnTo>
                  <a:lnTo>
                    <a:pt x="785209" y="819231"/>
                  </a:lnTo>
                  <a:lnTo>
                    <a:pt x="819231" y="785209"/>
                  </a:lnTo>
                  <a:lnTo>
                    <a:pt x="841542" y="742065"/>
                  </a:lnTo>
                  <a:lnTo>
                    <a:pt x="849555" y="692387"/>
                  </a:lnTo>
                  <a:lnTo>
                    <a:pt x="849555" y="157167"/>
                  </a:lnTo>
                  <a:lnTo>
                    <a:pt x="841542" y="107489"/>
                  </a:lnTo>
                  <a:lnTo>
                    <a:pt x="819231" y="64345"/>
                  </a:lnTo>
                  <a:lnTo>
                    <a:pt x="785209" y="30323"/>
                  </a:lnTo>
                  <a:lnTo>
                    <a:pt x="742065" y="8012"/>
                  </a:lnTo>
                  <a:lnTo>
                    <a:pt x="692387" y="0"/>
                  </a:lnTo>
                  <a:close/>
                </a:path>
              </a:pathLst>
            </a:custGeom>
            <a:solidFill>
              <a:srgbClr val="306CB5"/>
            </a:solidFill>
          </p:spPr>
          <p:txBody>
            <a:bodyPr wrap="square" lIns="0" tIns="0" rIns="0" bIns="0" rtlCol="0"/>
            <a:lstStyle/>
            <a:p>
              <a:endParaRPr/>
            </a:p>
          </p:txBody>
        </p:sp>
        <p:sp>
          <p:nvSpPr>
            <p:cNvPr id="13" name="object 13"/>
            <p:cNvSpPr/>
            <p:nvPr/>
          </p:nvSpPr>
          <p:spPr>
            <a:xfrm>
              <a:off x="1488352" y="3495694"/>
              <a:ext cx="637540" cy="535305"/>
            </a:xfrm>
            <a:custGeom>
              <a:avLst/>
              <a:gdLst/>
              <a:ahLst/>
              <a:cxnLst/>
              <a:rect l="l" t="t" r="r" b="b"/>
              <a:pathLst>
                <a:path w="637539" h="535304">
                  <a:moveTo>
                    <a:pt x="637163" y="0"/>
                  </a:moveTo>
                  <a:lnTo>
                    <a:pt x="0" y="0"/>
                  </a:lnTo>
                  <a:lnTo>
                    <a:pt x="0" y="535219"/>
                  </a:lnTo>
                  <a:lnTo>
                    <a:pt x="637163" y="535219"/>
                  </a:lnTo>
                  <a:lnTo>
                    <a:pt x="637163" y="0"/>
                  </a:lnTo>
                  <a:close/>
                </a:path>
              </a:pathLst>
            </a:custGeom>
            <a:solidFill>
              <a:srgbClr val="FFFFFF"/>
            </a:solidFill>
          </p:spPr>
          <p:txBody>
            <a:bodyPr wrap="square" lIns="0" tIns="0" rIns="0" bIns="0" rtlCol="0"/>
            <a:lstStyle/>
            <a:p>
              <a:endParaRPr/>
            </a:p>
          </p:txBody>
        </p:sp>
        <p:pic>
          <p:nvPicPr>
            <p:cNvPr id="14" name="object 14"/>
            <p:cNvPicPr/>
            <p:nvPr/>
          </p:nvPicPr>
          <p:blipFill>
            <a:blip r:embed="rId3" cstate="print"/>
            <a:stretch>
              <a:fillRect/>
            </a:stretch>
          </p:blipFill>
          <p:spPr>
            <a:xfrm>
              <a:off x="1734727" y="3679387"/>
              <a:ext cx="144414" cy="144424"/>
            </a:xfrm>
            <a:prstGeom prst="rect">
              <a:avLst/>
            </a:prstGeom>
          </p:spPr>
        </p:pic>
        <p:sp>
          <p:nvSpPr>
            <p:cNvPr id="15" name="object 15"/>
            <p:cNvSpPr/>
            <p:nvPr/>
          </p:nvSpPr>
          <p:spPr>
            <a:xfrm>
              <a:off x="1522753" y="3574228"/>
              <a:ext cx="568960" cy="354965"/>
            </a:xfrm>
            <a:custGeom>
              <a:avLst/>
              <a:gdLst/>
              <a:ahLst/>
              <a:cxnLst/>
              <a:rect l="l" t="t" r="r" b="b"/>
              <a:pathLst>
                <a:path w="568960" h="354964">
                  <a:moveTo>
                    <a:pt x="284179" y="0"/>
                  </a:moveTo>
                  <a:lnTo>
                    <a:pt x="236362" y="4121"/>
                  </a:lnTo>
                  <a:lnTo>
                    <a:pt x="190342" y="16152"/>
                  </a:lnTo>
                  <a:lnTo>
                    <a:pt x="146486" y="35590"/>
                  </a:lnTo>
                  <a:lnTo>
                    <a:pt x="105159" y="61933"/>
                  </a:lnTo>
                  <a:lnTo>
                    <a:pt x="66726" y="94680"/>
                  </a:lnTo>
                  <a:lnTo>
                    <a:pt x="31551" y="133328"/>
                  </a:lnTo>
                  <a:lnTo>
                    <a:pt x="0" y="177376"/>
                  </a:lnTo>
                  <a:lnTo>
                    <a:pt x="31551" y="221420"/>
                  </a:lnTo>
                  <a:lnTo>
                    <a:pt x="66726" y="260066"/>
                  </a:lnTo>
                  <a:lnTo>
                    <a:pt x="105159" y="292811"/>
                  </a:lnTo>
                  <a:lnTo>
                    <a:pt x="146486" y="319153"/>
                  </a:lnTo>
                  <a:lnTo>
                    <a:pt x="190342" y="338590"/>
                  </a:lnTo>
                  <a:lnTo>
                    <a:pt x="236362" y="350621"/>
                  </a:lnTo>
                  <a:lnTo>
                    <a:pt x="284179" y="354743"/>
                  </a:lnTo>
                  <a:lnTo>
                    <a:pt x="331997" y="350621"/>
                  </a:lnTo>
                  <a:lnTo>
                    <a:pt x="378016" y="338590"/>
                  </a:lnTo>
                  <a:lnTo>
                    <a:pt x="421872" y="319153"/>
                  </a:lnTo>
                  <a:lnTo>
                    <a:pt x="463199" y="292811"/>
                  </a:lnTo>
                  <a:lnTo>
                    <a:pt x="468918" y="287938"/>
                  </a:lnTo>
                  <a:lnTo>
                    <a:pt x="284179" y="287938"/>
                  </a:lnTo>
                  <a:lnTo>
                    <a:pt x="252547" y="285582"/>
                  </a:lnTo>
                  <a:lnTo>
                    <a:pt x="191056" y="266823"/>
                  </a:lnTo>
                  <a:lnTo>
                    <a:pt x="140283" y="235586"/>
                  </a:lnTo>
                  <a:lnTo>
                    <a:pt x="100389" y="198883"/>
                  </a:lnTo>
                  <a:lnTo>
                    <a:pt x="81903" y="177376"/>
                  </a:lnTo>
                  <a:lnTo>
                    <a:pt x="100389" y="155864"/>
                  </a:lnTo>
                  <a:lnTo>
                    <a:pt x="140283" y="119156"/>
                  </a:lnTo>
                  <a:lnTo>
                    <a:pt x="191056" y="87919"/>
                  </a:lnTo>
                  <a:lnTo>
                    <a:pt x="252547" y="69160"/>
                  </a:lnTo>
                  <a:lnTo>
                    <a:pt x="284179" y="66804"/>
                  </a:lnTo>
                  <a:lnTo>
                    <a:pt x="468916" y="66804"/>
                  </a:lnTo>
                  <a:lnTo>
                    <a:pt x="463199" y="61933"/>
                  </a:lnTo>
                  <a:lnTo>
                    <a:pt x="421872" y="35590"/>
                  </a:lnTo>
                  <a:lnTo>
                    <a:pt x="378016" y="16152"/>
                  </a:lnTo>
                  <a:lnTo>
                    <a:pt x="331997" y="4121"/>
                  </a:lnTo>
                  <a:lnTo>
                    <a:pt x="284179" y="0"/>
                  </a:lnTo>
                  <a:close/>
                </a:path>
                <a:path w="568960" h="354964">
                  <a:moveTo>
                    <a:pt x="468916" y="66804"/>
                  </a:moveTo>
                  <a:lnTo>
                    <a:pt x="284179" y="66804"/>
                  </a:lnTo>
                  <a:lnTo>
                    <a:pt x="315808" y="69160"/>
                  </a:lnTo>
                  <a:lnTo>
                    <a:pt x="346884" y="76209"/>
                  </a:lnTo>
                  <a:lnTo>
                    <a:pt x="406950" y="104258"/>
                  </a:lnTo>
                  <a:lnTo>
                    <a:pt x="448462" y="136408"/>
                  </a:lnTo>
                  <a:lnTo>
                    <a:pt x="486456" y="177376"/>
                  </a:lnTo>
                  <a:lnTo>
                    <a:pt x="467970" y="198883"/>
                  </a:lnTo>
                  <a:lnTo>
                    <a:pt x="428075" y="235586"/>
                  </a:lnTo>
                  <a:lnTo>
                    <a:pt x="377301" y="266823"/>
                  </a:lnTo>
                  <a:lnTo>
                    <a:pt x="315808" y="285582"/>
                  </a:lnTo>
                  <a:lnTo>
                    <a:pt x="284179" y="287938"/>
                  </a:lnTo>
                  <a:lnTo>
                    <a:pt x="468918" y="287938"/>
                  </a:lnTo>
                  <a:lnTo>
                    <a:pt x="501633" y="260066"/>
                  </a:lnTo>
                  <a:lnTo>
                    <a:pt x="536808" y="221420"/>
                  </a:lnTo>
                  <a:lnTo>
                    <a:pt x="568359" y="177376"/>
                  </a:lnTo>
                  <a:lnTo>
                    <a:pt x="536808" y="133328"/>
                  </a:lnTo>
                  <a:lnTo>
                    <a:pt x="501633" y="94680"/>
                  </a:lnTo>
                  <a:lnTo>
                    <a:pt x="468916" y="66804"/>
                  </a:lnTo>
                  <a:close/>
                </a:path>
              </a:pathLst>
            </a:custGeom>
            <a:solidFill>
              <a:srgbClr val="306CB5"/>
            </a:solidFill>
          </p:spPr>
          <p:txBody>
            <a:bodyPr wrap="square" lIns="0" tIns="0" rIns="0" bIns="0" rtlCol="0"/>
            <a:lstStyle/>
            <a:p>
              <a:endParaRPr/>
            </a:p>
          </p:txBody>
        </p:sp>
      </p:grpSp>
      <p:grpSp>
        <p:nvGrpSpPr>
          <p:cNvPr id="16" name="object 16"/>
          <p:cNvGrpSpPr/>
          <p:nvPr/>
        </p:nvGrpSpPr>
        <p:grpSpPr>
          <a:xfrm>
            <a:off x="1377715" y="4312471"/>
            <a:ext cx="854075" cy="838200"/>
            <a:chOff x="1377715" y="4650911"/>
            <a:chExt cx="854075" cy="838200"/>
          </a:xfrm>
        </p:grpSpPr>
        <p:sp>
          <p:nvSpPr>
            <p:cNvPr id="17" name="object 17"/>
            <p:cNvSpPr/>
            <p:nvPr/>
          </p:nvSpPr>
          <p:spPr>
            <a:xfrm>
              <a:off x="1377715" y="4650911"/>
              <a:ext cx="854075" cy="838200"/>
            </a:xfrm>
            <a:custGeom>
              <a:avLst/>
              <a:gdLst/>
              <a:ahLst/>
              <a:cxnLst/>
              <a:rect l="l" t="t" r="r" b="b"/>
              <a:pathLst>
                <a:path w="854075" h="83820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F8941D"/>
            </a:solidFill>
          </p:spPr>
          <p:txBody>
            <a:bodyPr wrap="square" lIns="0" tIns="0" rIns="0" bIns="0" rtlCol="0"/>
            <a:lstStyle/>
            <a:p>
              <a:endParaRPr/>
            </a:p>
          </p:txBody>
        </p:sp>
        <p:sp>
          <p:nvSpPr>
            <p:cNvPr id="18" name="object 18"/>
            <p:cNvSpPr/>
            <p:nvPr/>
          </p:nvSpPr>
          <p:spPr>
            <a:xfrm>
              <a:off x="1489989" y="4715782"/>
              <a:ext cx="629920" cy="708025"/>
            </a:xfrm>
            <a:custGeom>
              <a:avLst/>
              <a:gdLst/>
              <a:ahLst/>
              <a:cxnLst/>
              <a:rect l="l" t="t" r="r" b="b"/>
              <a:pathLst>
                <a:path w="629919" h="708025">
                  <a:moveTo>
                    <a:pt x="576834" y="429158"/>
                  </a:moveTo>
                  <a:lnTo>
                    <a:pt x="573849" y="414401"/>
                  </a:lnTo>
                  <a:lnTo>
                    <a:pt x="565696" y="402361"/>
                  </a:lnTo>
                  <a:lnTo>
                    <a:pt x="553593" y="394246"/>
                  </a:lnTo>
                  <a:lnTo>
                    <a:pt x="538772" y="391274"/>
                  </a:lnTo>
                  <a:lnTo>
                    <a:pt x="523951" y="394246"/>
                  </a:lnTo>
                  <a:lnTo>
                    <a:pt x="511848" y="402361"/>
                  </a:lnTo>
                  <a:lnTo>
                    <a:pt x="503694" y="414401"/>
                  </a:lnTo>
                  <a:lnTo>
                    <a:pt x="500697" y="429158"/>
                  </a:lnTo>
                  <a:lnTo>
                    <a:pt x="500697" y="533895"/>
                  </a:lnTo>
                  <a:lnTo>
                    <a:pt x="121640" y="533895"/>
                  </a:lnTo>
                  <a:lnTo>
                    <a:pt x="147574" y="504228"/>
                  </a:lnTo>
                  <a:lnTo>
                    <a:pt x="155028" y="491147"/>
                  </a:lnTo>
                  <a:lnTo>
                    <a:pt x="156819" y="476745"/>
                  </a:lnTo>
                  <a:lnTo>
                    <a:pt x="153035" y="462711"/>
                  </a:lnTo>
                  <a:lnTo>
                    <a:pt x="118859" y="441502"/>
                  </a:lnTo>
                  <a:lnTo>
                    <a:pt x="110934" y="442328"/>
                  </a:lnTo>
                  <a:lnTo>
                    <a:pt x="7188" y="549389"/>
                  </a:lnTo>
                  <a:lnTo>
                    <a:pt x="3987" y="555218"/>
                  </a:lnTo>
                  <a:lnTo>
                    <a:pt x="3403" y="556158"/>
                  </a:lnTo>
                  <a:lnTo>
                    <a:pt x="3213" y="557009"/>
                  </a:lnTo>
                  <a:lnTo>
                    <a:pt x="2095" y="559638"/>
                  </a:lnTo>
                  <a:lnTo>
                    <a:pt x="1257" y="562305"/>
                  </a:lnTo>
                  <a:lnTo>
                    <a:pt x="0" y="569595"/>
                  </a:lnTo>
                  <a:lnTo>
                    <a:pt x="0" y="572731"/>
                  </a:lnTo>
                  <a:lnTo>
                    <a:pt x="91681" y="694512"/>
                  </a:lnTo>
                  <a:lnTo>
                    <a:pt x="117513" y="707936"/>
                  </a:lnTo>
                  <a:lnTo>
                    <a:pt x="132029" y="706437"/>
                  </a:lnTo>
                  <a:lnTo>
                    <a:pt x="145300" y="699262"/>
                  </a:lnTo>
                  <a:lnTo>
                    <a:pt x="154736" y="687514"/>
                  </a:lnTo>
                  <a:lnTo>
                    <a:pt x="158788" y="673557"/>
                  </a:lnTo>
                  <a:lnTo>
                    <a:pt x="157276" y="659117"/>
                  </a:lnTo>
                  <a:lnTo>
                    <a:pt x="150050" y="645896"/>
                  </a:lnTo>
                  <a:lnTo>
                    <a:pt x="119570" y="609650"/>
                  </a:lnTo>
                  <a:lnTo>
                    <a:pt x="538772" y="609650"/>
                  </a:lnTo>
                  <a:lnTo>
                    <a:pt x="553593" y="606679"/>
                  </a:lnTo>
                  <a:lnTo>
                    <a:pt x="565696" y="598563"/>
                  </a:lnTo>
                  <a:lnTo>
                    <a:pt x="573849" y="586524"/>
                  </a:lnTo>
                  <a:lnTo>
                    <a:pt x="576834" y="571779"/>
                  </a:lnTo>
                  <a:lnTo>
                    <a:pt x="576834" y="429158"/>
                  </a:lnTo>
                  <a:close/>
                </a:path>
                <a:path w="629919" h="708025">
                  <a:moveTo>
                    <a:pt x="629424" y="135216"/>
                  </a:moveTo>
                  <a:lnTo>
                    <a:pt x="537768" y="13423"/>
                  </a:lnTo>
                  <a:lnTo>
                    <a:pt x="511937" y="0"/>
                  </a:lnTo>
                  <a:lnTo>
                    <a:pt x="497420" y="1511"/>
                  </a:lnTo>
                  <a:lnTo>
                    <a:pt x="484149" y="8686"/>
                  </a:lnTo>
                  <a:lnTo>
                    <a:pt x="474700" y="20421"/>
                  </a:lnTo>
                  <a:lnTo>
                    <a:pt x="470649" y="34378"/>
                  </a:lnTo>
                  <a:lnTo>
                    <a:pt x="472160" y="48818"/>
                  </a:lnTo>
                  <a:lnTo>
                    <a:pt x="479374" y="62039"/>
                  </a:lnTo>
                  <a:lnTo>
                    <a:pt x="509854" y="98285"/>
                  </a:lnTo>
                  <a:lnTo>
                    <a:pt x="90665" y="98285"/>
                  </a:lnTo>
                  <a:lnTo>
                    <a:pt x="75844" y="101269"/>
                  </a:lnTo>
                  <a:lnTo>
                    <a:pt x="63741" y="109385"/>
                  </a:lnTo>
                  <a:lnTo>
                    <a:pt x="55587" y="121424"/>
                  </a:lnTo>
                  <a:lnTo>
                    <a:pt x="52590" y="136169"/>
                  </a:lnTo>
                  <a:lnTo>
                    <a:pt x="52590" y="278790"/>
                  </a:lnTo>
                  <a:lnTo>
                    <a:pt x="55587" y="293535"/>
                  </a:lnTo>
                  <a:lnTo>
                    <a:pt x="63741" y="305574"/>
                  </a:lnTo>
                  <a:lnTo>
                    <a:pt x="75844" y="313690"/>
                  </a:lnTo>
                  <a:lnTo>
                    <a:pt x="90665" y="316674"/>
                  </a:lnTo>
                  <a:lnTo>
                    <a:pt x="105486" y="313690"/>
                  </a:lnTo>
                  <a:lnTo>
                    <a:pt x="117589" y="305574"/>
                  </a:lnTo>
                  <a:lnTo>
                    <a:pt x="125742" y="293535"/>
                  </a:lnTo>
                  <a:lnTo>
                    <a:pt x="128727" y="278790"/>
                  </a:lnTo>
                  <a:lnTo>
                    <a:pt x="128727" y="174053"/>
                  </a:lnTo>
                  <a:lnTo>
                    <a:pt x="507784" y="174053"/>
                  </a:lnTo>
                  <a:lnTo>
                    <a:pt x="481863" y="203708"/>
                  </a:lnTo>
                  <a:lnTo>
                    <a:pt x="474395" y="216789"/>
                  </a:lnTo>
                  <a:lnTo>
                    <a:pt x="472617" y="231203"/>
                  </a:lnTo>
                  <a:lnTo>
                    <a:pt x="476389" y="245224"/>
                  </a:lnTo>
                  <a:lnTo>
                    <a:pt x="510578" y="266446"/>
                  </a:lnTo>
                  <a:lnTo>
                    <a:pt x="518502" y="265620"/>
                  </a:lnTo>
                  <a:lnTo>
                    <a:pt x="622249" y="158546"/>
                  </a:lnTo>
                  <a:lnTo>
                    <a:pt x="625449" y="152717"/>
                  </a:lnTo>
                  <a:lnTo>
                    <a:pt x="626021" y="151790"/>
                  </a:lnTo>
                  <a:lnTo>
                    <a:pt x="626224" y="150926"/>
                  </a:lnTo>
                  <a:lnTo>
                    <a:pt x="627341" y="148310"/>
                  </a:lnTo>
                  <a:lnTo>
                    <a:pt x="628180" y="145630"/>
                  </a:lnTo>
                  <a:lnTo>
                    <a:pt x="629424" y="138341"/>
                  </a:lnTo>
                  <a:lnTo>
                    <a:pt x="629424" y="135216"/>
                  </a:lnTo>
                  <a:close/>
                </a:path>
              </a:pathLst>
            </a:custGeom>
            <a:solidFill>
              <a:srgbClr val="FFFFFF"/>
            </a:solidFill>
          </p:spPr>
          <p:txBody>
            <a:bodyPr wrap="square" lIns="0" tIns="0" rIns="0" bIns="0" rtlCol="0"/>
            <a:lstStyle/>
            <a:p>
              <a:endParaRPr/>
            </a:p>
          </p:txBody>
        </p:sp>
      </p:grpSp>
      <p:grpSp>
        <p:nvGrpSpPr>
          <p:cNvPr id="23" name="object 23"/>
          <p:cNvGrpSpPr/>
          <p:nvPr/>
        </p:nvGrpSpPr>
        <p:grpSpPr>
          <a:xfrm>
            <a:off x="1377715" y="8352394"/>
            <a:ext cx="854075" cy="838200"/>
            <a:chOff x="1377715" y="8690834"/>
            <a:chExt cx="854075" cy="838200"/>
          </a:xfrm>
        </p:grpSpPr>
        <p:sp>
          <p:nvSpPr>
            <p:cNvPr id="24" name="object 24"/>
            <p:cNvSpPr/>
            <p:nvPr/>
          </p:nvSpPr>
          <p:spPr>
            <a:xfrm>
              <a:off x="1377715" y="8690834"/>
              <a:ext cx="854075" cy="838200"/>
            </a:xfrm>
            <a:custGeom>
              <a:avLst/>
              <a:gdLst/>
              <a:ahLst/>
              <a:cxnLst/>
              <a:rect l="l" t="t" r="r" b="b"/>
              <a:pathLst>
                <a:path w="854075" h="83820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31B892"/>
            </a:solidFill>
          </p:spPr>
          <p:txBody>
            <a:bodyPr wrap="square" lIns="0" tIns="0" rIns="0" bIns="0" rtlCol="0"/>
            <a:lstStyle/>
            <a:p>
              <a:endParaRPr/>
            </a:p>
          </p:txBody>
        </p:sp>
        <p:sp>
          <p:nvSpPr>
            <p:cNvPr id="25" name="object 25"/>
            <p:cNvSpPr/>
            <p:nvPr/>
          </p:nvSpPr>
          <p:spPr>
            <a:xfrm>
              <a:off x="1555191" y="8921857"/>
              <a:ext cx="485140" cy="401320"/>
            </a:xfrm>
            <a:custGeom>
              <a:avLst/>
              <a:gdLst/>
              <a:ahLst/>
              <a:cxnLst/>
              <a:rect l="l" t="t" r="r" b="b"/>
              <a:pathLst>
                <a:path w="485139" h="401320">
                  <a:moveTo>
                    <a:pt x="200406" y="200406"/>
                  </a:moveTo>
                  <a:lnTo>
                    <a:pt x="0" y="12"/>
                  </a:lnTo>
                  <a:lnTo>
                    <a:pt x="0" y="400824"/>
                  </a:lnTo>
                  <a:lnTo>
                    <a:pt x="200406" y="200406"/>
                  </a:lnTo>
                  <a:close/>
                </a:path>
                <a:path w="485139" h="401320">
                  <a:moveTo>
                    <a:pt x="407835" y="200406"/>
                  </a:moveTo>
                  <a:lnTo>
                    <a:pt x="207429" y="12"/>
                  </a:lnTo>
                  <a:lnTo>
                    <a:pt x="207429" y="400824"/>
                  </a:lnTo>
                  <a:lnTo>
                    <a:pt x="407835" y="200406"/>
                  </a:lnTo>
                  <a:close/>
                </a:path>
                <a:path w="485139" h="401320">
                  <a:moveTo>
                    <a:pt x="484581" y="0"/>
                  </a:moveTo>
                  <a:lnTo>
                    <a:pt x="422770" y="0"/>
                  </a:lnTo>
                  <a:lnTo>
                    <a:pt x="422770" y="400812"/>
                  </a:lnTo>
                  <a:lnTo>
                    <a:pt x="484581" y="400812"/>
                  </a:lnTo>
                  <a:lnTo>
                    <a:pt x="484581" y="0"/>
                  </a:lnTo>
                  <a:close/>
                </a:path>
              </a:pathLst>
            </a:custGeom>
            <a:solidFill>
              <a:srgbClr val="FFFFFF"/>
            </a:solidFill>
          </p:spPr>
          <p:txBody>
            <a:bodyPr wrap="square" lIns="0" tIns="0" rIns="0" bIns="0" rtlCol="0"/>
            <a:lstStyle/>
            <a:p>
              <a:endParaRPr/>
            </a:p>
          </p:txBody>
        </p:sp>
      </p:grpSp>
      <p:pic>
        <p:nvPicPr>
          <p:cNvPr id="44" name="Picture 43" descr="A light bulb with a wire wrapped around it&#10;&#10;AI-generated content may be incorrect.">
            <a:extLst>
              <a:ext uri="{FF2B5EF4-FFF2-40B4-BE49-F238E27FC236}">
                <a16:creationId xmlns:a16="http://schemas.microsoft.com/office/drawing/2014/main" id="{936469EC-E589-E79A-77A6-882F259D68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09768" y="5661729"/>
            <a:ext cx="835581" cy="835581"/>
          </a:xfrm>
          <a:prstGeom prst="rect">
            <a:avLst/>
          </a:prstGeom>
        </p:spPr>
      </p:pic>
      <p:pic>
        <p:nvPicPr>
          <p:cNvPr id="47" name="Picture 46" descr="A red exclamation mark on a white background&#10;&#10;AI-generated content may be incorrect.">
            <a:extLst>
              <a:ext uri="{FF2B5EF4-FFF2-40B4-BE49-F238E27FC236}">
                <a16:creationId xmlns:a16="http://schemas.microsoft.com/office/drawing/2014/main" id="{E20B6594-0CAA-C835-1300-1B467B9F09F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61193" y="7001967"/>
            <a:ext cx="884151" cy="884151"/>
          </a:xfrm>
          <a:prstGeom prst="rect">
            <a:avLst/>
          </a:prstGeom>
        </p:spPr>
      </p:pic>
      <mc:AlternateContent xmlns:mc="http://schemas.openxmlformats.org/markup-compatibility/2006" xmlns:p14="http://schemas.microsoft.com/office/powerpoint/2010/main">
        <mc:Choice Requires="p14">
          <p:contentPart p14:bwMode="auto" r:id="rId6">
            <p14:nvContentPartPr>
              <p14:cNvPr id="48" name="Ink 47">
                <a:extLst>
                  <a:ext uri="{FF2B5EF4-FFF2-40B4-BE49-F238E27FC236}">
                    <a16:creationId xmlns:a16="http://schemas.microsoft.com/office/drawing/2014/main" id="{49B51373-CF4D-8FB5-B0FA-A1ADF96868B4}"/>
                  </a:ext>
                </a:extLst>
              </p14:cNvPr>
              <p14:cNvContentPartPr/>
              <p14:nvPr/>
            </p14:nvContentPartPr>
            <p14:xfrm>
              <a:off x="449712" y="1964768"/>
              <a:ext cx="360" cy="360"/>
            </p14:xfrm>
          </p:contentPart>
        </mc:Choice>
        <mc:Fallback xmlns="">
          <p:pic>
            <p:nvPicPr>
              <p:cNvPr id="48" name="Ink 47">
                <a:extLst>
                  <a:ext uri="{FF2B5EF4-FFF2-40B4-BE49-F238E27FC236}">
                    <a16:creationId xmlns:a16="http://schemas.microsoft.com/office/drawing/2014/main" id="{49B51373-CF4D-8FB5-B0FA-A1ADF96868B4}"/>
                  </a:ext>
                </a:extLst>
              </p:cNvPr>
              <p:cNvPicPr/>
              <p:nvPr/>
            </p:nvPicPr>
            <p:blipFill>
              <a:blip r:embed="rId7"/>
              <a:stretch>
                <a:fillRect/>
              </a:stretch>
            </p:blipFill>
            <p:spPr>
              <a:xfrm>
                <a:off x="443592" y="1958648"/>
                <a:ext cx="12600" cy="12600"/>
              </a:xfrm>
              <a:prstGeom prst="rect">
                <a:avLst/>
              </a:prstGeom>
            </p:spPr>
          </p:pic>
        </mc:Fallback>
      </mc:AlternateContent>
      <p:cxnSp>
        <p:nvCxnSpPr>
          <p:cNvPr id="54" name="Straight Connector 53">
            <a:extLst>
              <a:ext uri="{FF2B5EF4-FFF2-40B4-BE49-F238E27FC236}">
                <a16:creationId xmlns:a16="http://schemas.microsoft.com/office/drawing/2014/main" id="{935DA87C-4352-9B58-8643-74198CADA621}"/>
              </a:ext>
            </a:extLst>
          </p:cNvPr>
          <p:cNvCxnSpPr>
            <a:cxnSpLocks/>
          </p:cNvCxnSpPr>
          <p:nvPr/>
        </p:nvCxnSpPr>
        <p:spPr>
          <a:xfrm>
            <a:off x="5784850" y="4478035"/>
            <a:ext cx="1402512" cy="0"/>
          </a:xfrm>
          <a:prstGeom prst="line">
            <a:avLst/>
          </a:prstGeom>
          <a:ln w="57150" cap="flat" cmpd="sng" algn="ctr">
            <a:solidFill>
              <a:schemeClr val="accent6"/>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7" name="Left Bracket 66">
            <a:extLst>
              <a:ext uri="{FF2B5EF4-FFF2-40B4-BE49-F238E27FC236}">
                <a16:creationId xmlns:a16="http://schemas.microsoft.com/office/drawing/2014/main" id="{21AA62CF-FB0A-C78A-B097-5154445F2D4F}"/>
              </a:ext>
            </a:extLst>
          </p:cNvPr>
          <p:cNvSpPr/>
          <p:nvPr/>
        </p:nvSpPr>
        <p:spPr>
          <a:xfrm>
            <a:off x="7187362" y="3157254"/>
            <a:ext cx="390816" cy="6121381"/>
          </a:xfrm>
          <a:prstGeom prst="leftBracket">
            <a:avLst/>
          </a:prstGeom>
          <a:ln w="57150" cap="flat" cmpd="sng" algn="ctr">
            <a:solidFill>
              <a:schemeClr val="accent6"/>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dirty="0"/>
          </a:p>
        </p:txBody>
      </p:sp>
      <p:sp>
        <p:nvSpPr>
          <p:cNvPr id="49" name="Rectangle 48">
            <a:hlinkClick r:id="rId8" action="ppaction://hlinksldjump"/>
            <a:extLst>
              <a:ext uri="{FF2B5EF4-FFF2-40B4-BE49-F238E27FC236}">
                <a16:creationId xmlns:a16="http://schemas.microsoft.com/office/drawing/2014/main" id="{E93E6CFA-D9A5-F2AE-0F38-F654F552D927}"/>
              </a:ext>
            </a:extLst>
          </p:cNvPr>
          <p:cNvSpPr/>
          <p:nvPr/>
        </p:nvSpPr>
        <p:spPr>
          <a:xfrm>
            <a:off x="7678863" y="2959888"/>
            <a:ext cx="9840787" cy="8484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hlinkClick r:id="rId9" action="ppaction://hlinksldjump"/>
            <a:extLst>
              <a:ext uri="{FF2B5EF4-FFF2-40B4-BE49-F238E27FC236}">
                <a16:creationId xmlns:a16="http://schemas.microsoft.com/office/drawing/2014/main" id="{287D82C3-1159-44D6-EED0-F08294F32F0C}"/>
              </a:ext>
            </a:extLst>
          </p:cNvPr>
          <p:cNvSpPr/>
          <p:nvPr/>
        </p:nvSpPr>
        <p:spPr>
          <a:xfrm>
            <a:off x="7616474" y="4044280"/>
            <a:ext cx="7159976" cy="73855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hlinkClick r:id="rId10" action="ppaction://hlinksldjump"/>
            <a:extLst>
              <a:ext uri="{FF2B5EF4-FFF2-40B4-BE49-F238E27FC236}">
                <a16:creationId xmlns:a16="http://schemas.microsoft.com/office/drawing/2014/main" id="{F0A0C18B-5828-FD47-7AC1-2795D991467F}"/>
              </a:ext>
            </a:extLst>
          </p:cNvPr>
          <p:cNvSpPr/>
          <p:nvPr/>
        </p:nvSpPr>
        <p:spPr>
          <a:xfrm>
            <a:off x="7636572" y="4983894"/>
            <a:ext cx="8435277" cy="90854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hlinkClick r:id="rId11" action="ppaction://hlinksldjump"/>
            <a:extLst>
              <a:ext uri="{FF2B5EF4-FFF2-40B4-BE49-F238E27FC236}">
                <a16:creationId xmlns:a16="http://schemas.microsoft.com/office/drawing/2014/main" id="{B102822D-4315-D1B5-F620-F2408187E521}"/>
              </a:ext>
            </a:extLst>
          </p:cNvPr>
          <p:cNvSpPr/>
          <p:nvPr/>
        </p:nvSpPr>
        <p:spPr>
          <a:xfrm>
            <a:off x="7614358" y="5992303"/>
            <a:ext cx="6476292" cy="90854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blue and white logo&#10;&#10;AI-generated content may be incorrect.">
            <a:extLst>
              <a:ext uri="{FF2B5EF4-FFF2-40B4-BE49-F238E27FC236}">
                <a16:creationId xmlns:a16="http://schemas.microsoft.com/office/drawing/2014/main" id="{4980580E-D57D-3169-C19D-2E35CE63CFCC}"/>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6948664" y="94230"/>
            <a:ext cx="2539883" cy="836045"/>
          </a:xfrm>
          <a:prstGeom prst="roundRect">
            <a:avLst/>
          </a:prstGeom>
        </p:spPr>
      </p:pic>
      <p:sp>
        <p:nvSpPr>
          <p:cNvPr id="27" name="Rectangle 26">
            <a:hlinkClick r:id="rId13" action="ppaction://hlinksldjump"/>
            <a:extLst>
              <a:ext uri="{FF2B5EF4-FFF2-40B4-BE49-F238E27FC236}">
                <a16:creationId xmlns:a16="http://schemas.microsoft.com/office/drawing/2014/main" id="{C6D0BD1A-0770-1B43-23AF-0BA7D727FD70}"/>
              </a:ext>
            </a:extLst>
          </p:cNvPr>
          <p:cNvSpPr/>
          <p:nvPr/>
        </p:nvSpPr>
        <p:spPr>
          <a:xfrm>
            <a:off x="1377716" y="8324464"/>
            <a:ext cx="2919700"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hlinkClick r:id="rId14" action="ppaction://hlinksldjump"/>
            <a:extLst>
              <a:ext uri="{FF2B5EF4-FFF2-40B4-BE49-F238E27FC236}">
                <a16:creationId xmlns:a16="http://schemas.microsoft.com/office/drawing/2014/main" id="{A06A1CF5-AC1E-D87A-66A4-3BA4F1CA5D69}"/>
              </a:ext>
            </a:extLst>
          </p:cNvPr>
          <p:cNvSpPr/>
          <p:nvPr/>
        </p:nvSpPr>
        <p:spPr>
          <a:xfrm>
            <a:off x="1336295" y="6992440"/>
            <a:ext cx="3862185"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hlinkClick r:id="rId2" action="ppaction://hlinksldjump"/>
            <a:extLst>
              <a:ext uri="{FF2B5EF4-FFF2-40B4-BE49-F238E27FC236}">
                <a16:creationId xmlns:a16="http://schemas.microsoft.com/office/drawing/2014/main" id="{4FD38CEA-6910-83C3-8B0F-6EDBCCD5CB00}"/>
              </a:ext>
            </a:extLst>
          </p:cNvPr>
          <p:cNvSpPr/>
          <p:nvPr/>
        </p:nvSpPr>
        <p:spPr>
          <a:xfrm>
            <a:off x="1404743" y="5651504"/>
            <a:ext cx="4991981"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hlinkClick r:id="rId8" action="ppaction://hlinksldjump"/>
            <a:extLst>
              <a:ext uri="{FF2B5EF4-FFF2-40B4-BE49-F238E27FC236}">
                <a16:creationId xmlns:a16="http://schemas.microsoft.com/office/drawing/2014/main" id="{4DE2E081-7852-97CC-C72E-763AB61E7500}"/>
              </a:ext>
            </a:extLst>
          </p:cNvPr>
          <p:cNvSpPr/>
          <p:nvPr/>
        </p:nvSpPr>
        <p:spPr>
          <a:xfrm>
            <a:off x="1336295" y="4301041"/>
            <a:ext cx="4551160"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hlinkClick r:id="" action="ppaction://hlinkshowjump?jump=nextslide"/>
            <a:extLst>
              <a:ext uri="{FF2B5EF4-FFF2-40B4-BE49-F238E27FC236}">
                <a16:creationId xmlns:a16="http://schemas.microsoft.com/office/drawing/2014/main" id="{FC69A428-CBC3-F548-14EE-02AA47F3105D}"/>
              </a:ext>
            </a:extLst>
          </p:cNvPr>
          <p:cNvSpPr/>
          <p:nvPr/>
        </p:nvSpPr>
        <p:spPr>
          <a:xfrm>
            <a:off x="1361193" y="2959888"/>
            <a:ext cx="2936222"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hlinkClick r:id="rId15" action="ppaction://hlinksldjump"/>
            <a:extLst>
              <a:ext uri="{FF2B5EF4-FFF2-40B4-BE49-F238E27FC236}">
                <a16:creationId xmlns:a16="http://schemas.microsoft.com/office/drawing/2014/main" id="{0A682DC0-5206-699D-D0A3-DF71C04955AF}"/>
              </a:ext>
            </a:extLst>
          </p:cNvPr>
          <p:cNvSpPr/>
          <p:nvPr/>
        </p:nvSpPr>
        <p:spPr>
          <a:xfrm>
            <a:off x="7614358" y="7010398"/>
            <a:ext cx="8152692" cy="90854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hlinkClick r:id="rId16" action="ppaction://hlinksldjump"/>
            <a:extLst>
              <a:ext uri="{FF2B5EF4-FFF2-40B4-BE49-F238E27FC236}">
                <a16:creationId xmlns:a16="http://schemas.microsoft.com/office/drawing/2014/main" id="{0E3B6C1E-9782-D9CF-25F7-68FBEA366AB7}"/>
              </a:ext>
            </a:extLst>
          </p:cNvPr>
          <p:cNvSpPr/>
          <p:nvPr/>
        </p:nvSpPr>
        <p:spPr>
          <a:xfrm>
            <a:off x="7614358" y="8047347"/>
            <a:ext cx="6704892" cy="90854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hlinkClick r:id="rId17" action="ppaction://hlinksldjump"/>
            <a:extLst>
              <a:ext uri="{FF2B5EF4-FFF2-40B4-BE49-F238E27FC236}">
                <a16:creationId xmlns:a16="http://schemas.microsoft.com/office/drawing/2014/main" id="{16939587-23B3-3817-6367-F354E0398CBE}"/>
              </a:ext>
            </a:extLst>
          </p:cNvPr>
          <p:cNvSpPr/>
          <p:nvPr/>
        </p:nvSpPr>
        <p:spPr>
          <a:xfrm>
            <a:off x="7614358" y="9065442"/>
            <a:ext cx="5485692" cy="90854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bject 14">
            <a:extLst>
              <a:ext uri="{FF2B5EF4-FFF2-40B4-BE49-F238E27FC236}">
                <a16:creationId xmlns:a16="http://schemas.microsoft.com/office/drawing/2014/main" id="{72E06511-ABE1-5E65-6DEE-0EA9829BDDB7}"/>
              </a:ext>
            </a:extLst>
          </p:cNvPr>
          <p:cNvSpPr txBox="1">
            <a:spLocks noGrp="1"/>
          </p:cNvSpPr>
          <p:nvPr>
            <p:ph type="sldNum" sz="quarter" idx="7"/>
          </p:nvPr>
        </p:nvSpPr>
        <p:spPr>
          <a:xfrm>
            <a:off x="19192248" y="10719957"/>
            <a:ext cx="334644" cy="377825"/>
          </a:xfrm>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2</a:t>
            </a:fld>
            <a:endParaRPr spc="-25" dirty="0"/>
          </a:p>
        </p:txBody>
      </p:sp>
      <p:sp>
        <p:nvSpPr>
          <p:cNvPr id="30" name="object 15">
            <a:extLst>
              <a:ext uri="{FF2B5EF4-FFF2-40B4-BE49-F238E27FC236}">
                <a16:creationId xmlns:a16="http://schemas.microsoft.com/office/drawing/2014/main" id="{83F142FB-77AB-AF73-7D92-5398393111D2}"/>
              </a:ext>
            </a:extLst>
          </p:cNvPr>
          <p:cNvSpPr txBox="1">
            <a:spLocks noGrp="1"/>
          </p:cNvSpPr>
          <p:nvPr>
            <p:ph type="ftr" sz="quarter" idx="5"/>
          </p:nvPr>
        </p:nvSpPr>
        <p:spPr>
          <a:xfrm>
            <a:off x="615553" y="10844559"/>
            <a:ext cx="2348865" cy="226695"/>
          </a:xfrm>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p:cNvSpPr txBox="1"/>
          <p:nvPr/>
        </p:nvSpPr>
        <p:spPr>
          <a:xfrm>
            <a:off x="1788292" y="2814439"/>
            <a:ext cx="17403955" cy="3570401"/>
          </a:xfrm>
          <a:prstGeom prst="rect">
            <a:avLst/>
          </a:prstGeom>
        </p:spPr>
        <p:txBody>
          <a:bodyPr vert="horz" wrap="square" lIns="0" tIns="12700" rIns="0" bIns="0" rtlCol="0">
            <a:spAutoFit/>
          </a:bodyPr>
          <a:lstStyle/>
          <a:p>
            <a:pPr marL="567055" indent="-554355" algn="l">
              <a:lnSpc>
                <a:spcPct val="125000"/>
              </a:lnSpc>
              <a:spcBef>
                <a:spcPts val="1800"/>
              </a:spcBef>
              <a:buAutoNum type="arabicPeriod"/>
              <a:tabLst>
                <a:tab pos="567055" algn="l"/>
              </a:tabLst>
            </a:pPr>
            <a:r>
              <a:rPr lang="en-US" sz="3050" spc="-25" dirty="0">
                <a:latin typeface="Barlow"/>
              </a:rPr>
              <a:t>Organize your literature review into sections on which you will expand.</a:t>
            </a:r>
          </a:p>
          <a:p>
            <a:pPr marL="567055" indent="-554355" algn="l">
              <a:lnSpc>
                <a:spcPct val="125000"/>
              </a:lnSpc>
              <a:spcBef>
                <a:spcPts val="1800"/>
              </a:spcBef>
              <a:buAutoNum type="arabicPeriod"/>
              <a:tabLst>
                <a:tab pos="567055" algn="l"/>
              </a:tabLst>
            </a:pPr>
            <a:r>
              <a:rPr lang="en-US" sz="3050" spc="-25" dirty="0">
                <a:latin typeface="Barlow"/>
              </a:rPr>
              <a:t>Identify themes, theories, or approaches that will outline the content for your research paper.</a:t>
            </a:r>
          </a:p>
          <a:p>
            <a:pPr marL="567055" indent="-554355" algn="l">
              <a:lnSpc>
                <a:spcPct val="125000"/>
              </a:lnSpc>
              <a:spcBef>
                <a:spcPts val="1800"/>
              </a:spcBef>
              <a:buAutoNum type="arabicPeriod"/>
              <a:tabLst>
                <a:tab pos="567055" algn="l"/>
              </a:tabLst>
            </a:pPr>
            <a:r>
              <a:rPr lang="en-US" sz="3050" spc="-25" dirty="0">
                <a:latin typeface="Barlow"/>
              </a:rPr>
              <a:t>Pinpoint the research that supports the themes, theories, or approaches you identified.</a:t>
            </a:r>
          </a:p>
          <a:p>
            <a:pPr marL="567055" indent="-554355" algn="l">
              <a:lnSpc>
                <a:spcPct val="125000"/>
              </a:lnSpc>
              <a:spcBef>
                <a:spcPts val="1800"/>
              </a:spcBef>
              <a:buAutoNum type="arabicPeriod"/>
              <a:tabLst>
                <a:tab pos="567055" algn="l"/>
              </a:tabLst>
            </a:pPr>
            <a:r>
              <a:rPr lang="en-US" sz="3050" spc="-25" dirty="0">
                <a:latin typeface="Barlow"/>
              </a:rPr>
              <a:t>As you write your research paper, use your literature review as an evaluative tool from which you will extract data to build on and develop a unique perspective for your research topic.</a:t>
            </a:r>
          </a:p>
        </p:txBody>
      </p:sp>
      <p:grpSp>
        <p:nvGrpSpPr>
          <p:cNvPr id="6" name="object 6"/>
          <p:cNvGrpSpPr/>
          <p:nvPr/>
        </p:nvGrpSpPr>
        <p:grpSpPr>
          <a:xfrm>
            <a:off x="628251" y="963322"/>
            <a:ext cx="1057275" cy="1036955"/>
            <a:chOff x="628251" y="963322"/>
            <a:chExt cx="1057275" cy="1036955"/>
          </a:xfrm>
        </p:grpSpPr>
        <p:sp>
          <p:nvSpPr>
            <p:cNvPr id="7" name="object 7"/>
            <p:cNvSpPr/>
            <p:nvPr/>
          </p:nvSpPr>
          <p:spPr>
            <a:xfrm>
              <a:off x="628251" y="963322"/>
              <a:ext cx="1057275" cy="1036955"/>
            </a:xfrm>
            <a:custGeom>
              <a:avLst/>
              <a:gdLst/>
              <a:ahLst/>
              <a:cxnLst/>
              <a:rect l="l" t="t" r="r" b="b"/>
              <a:pathLst>
                <a:path w="1057275" h="1036955">
                  <a:moveTo>
                    <a:pt x="955426" y="0"/>
                  </a:moveTo>
                  <a:lnTo>
                    <a:pt x="101400" y="0"/>
                  </a:lnTo>
                  <a:lnTo>
                    <a:pt x="61932" y="7928"/>
                  </a:lnTo>
                  <a:lnTo>
                    <a:pt x="29700" y="29550"/>
                  </a:lnTo>
                  <a:lnTo>
                    <a:pt x="7968" y="61618"/>
                  </a:lnTo>
                  <a:lnTo>
                    <a:pt x="0" y="100886"/>
                  </a:lnTo>
                  <a:lnTo>
                    <a:pt x="0" y="935730"/>
                  </a:lnTo>
                  <a:lnTo>
                    <a:pt x="7968" y="974999"/>
                  </a:lnTo>
                  <a:lnTo>
                    <a:pt x="29700" y="1007067"/>
                  </a:lnTo>
                  <a:lnTo>
                    <a:pt x="61932" y="1028689"/>
                  </a:lnTo>
                  <a:lnTo>
                    <a:pt x="101400" y="1036617"/>
                  </a:lnTo>
                  <a:lnTo>
                    <a:pt x="955426" y="1036617"/>
                  </a:lnTo>
                  <a:lnTo>
                    <a:pt x="994894" y="1028689"/>
                  </a:lnTo>
                  <a:lnTo>
                    <a:pt x="1027125" y="1007067"/>
                  </a:lnTo>
                  <a:lnTo>
                    <a:pt x="1048857" y="974999"/>
                  </a:lnTo>
                  <a:lnTo>
                    <a:pt x="1056826" y="935730"/>
                  </a:lnTo>
                  <a:lnTo>
                    <a:pt x="1056826" y="100886"/>
                  </a:lnTo>
                  <a:lnTo>
                    <a:pt x="1048857" y="61618"/>
                  </a:lnTo>
                  <a:lnTo>
                    <a:pt x="1027125" y="29550"/>
                  </a:lnTo>
                  <a:lnTo>
                    <a:pt x="994894" y="7928"/>
                  </a:lnTo>
                  <a:lnTo>
                    <a:pt x="955426" y="0"/>
                  </a:lnTo>
                  <a:close/>
                </a:path>
              </a:pathLst>
            </a:custGeom>
            <a:solidFill>
              <a:srgbClr val="31B892"/>
            </a:solidFill>
          </p:spPr>
          <p:txBody>
            <a:bodyPr wrap="square" lIns="0" tIns="0" rIns="0" bIns="0" rtlCol="0"/>
            <a:lstStyle/>
            <a:p>
              <a:endParaRPr/>
            </a:p>
          </p:txBody>
        </p:sp>
        <p:sp>
          <p:nvSpPr>
            <p:cNvPr id="8" name="object 8"/>
            <p:cNvSpPr/>
            <p:nvPr/>
          </p:nvSpPr>
          <p:spPr>
            <a:xfrm>
              <a:off x="847890" y="1249215"/>
              <a:ext cx="600075" cy="496570"/>
            </a:xfrm>
            <a:custGeom>
              <a:avLst/>
              <a:gdLst/>
              <a:ahLst/>
              <a:cxnLst/>
              <a:rect l="l" t="t" r="r" b="b"/>
              <a:pathLst>
                <a:path w="600075" h="496569">
                  <a:moveTo>
                    <a:pt x="247992" y="248005"/>
                  </a:moveTo>
                  <a:lnTo>
                    <a:pt x="0" y="0"/>
                  </a:lnTo>
                  <a:lnTo>
                    <a:pt x="0" y="496011"/>
                  </a:lnTo>
                  <a:lnTo>
                    <a:pt x="247992" y="248005"/>
                  </a:lnTo>
                  <a:close/>
                </a:path>
                <a:path w="600075" h="496569">
                  <a:moveTo>
                    <a:pt x="504698" y="248005"/>
                  </a:moveTo>
                  <a:lnTo>
                    <a:pt x="256692" y="0"/>
                  </a:lnTo>
                  <a:lnTo>
                    <a:pt x="256692" y="496011"/>
                  </a:lnTo>
                  <a:lnTo>
                    <a:pt x="504698" y="248005"/>
                  </a:lnTo>
                  <a:close/>
                </a:path>
                <a:path w="600075" h="496569">
                  <a:moveTo>
                    <a:pt x="599668" y="0"/>
                  </a:moveTo>
                  <a:lnTo>
                    <a:pt x="523176" y="0"/>
                  </a:lnTo>
                  <a:lnTo>
                    <a:pt x="523176" y="495998"/>
                  </a:lnTo>
                  <a:lnTo>
                    <a:pt x="599668" y="495998"/>
                  </a:lnTo>
                  <a:lnTo>
                    <a:pt x="599668" y="0"/>
                  </a:lnTo>
                  <a:close/>
                </a:path>
              </a:pathLst>
            </a:custGeom>
            <a:solidFill>
              <a:srgbClr val="FFFFFF"/>
            </a:solidFill>
          </p:spPr>
          <p:txBody>
            <a:bodyPr wrap="square" lIns="0" tIns="0" rIns="0" bIns="0" rtlCol="0"/>
            <a:lstStyle/>
            <a:p>
              <a:endParaRPr/>
            </a:p>
          </p:txBody>
        </p:sp>
      </p:grpSp>
      <p:sp>
        <p:nvSpPr>
          <p:cNvPr id="9" name="object 9"/>
          <p:cNvSpPr txBox="1">
            <a:spLocks noGrp="1"/>
          </p:cNvSpPr>
          <p:nvPr>
            <p:ph type="sldNum" sz="quarter" idx="7"/>
          </p:nvPr>
        </p:nvSpPr>
        <p:spPr>
          <a:xfrm>
            <a:off x="19192248" y="10719957"/>
            <a:ext cx="537202" cy="377825"/>
          </a:xfrm>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20</a:t>
            </a:fld>
            <a:endParaRPr spc="-25" dirty="0"/>
          </a:p>
        </p:txBody>
      </p:sp>
      <p:sp>
        <p:nvSpPr>
          <p:cNvPr id="10" name="object 10"/>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1" name="object 6" descr="$PPTXTitle">
            <a:extLst>
              <a:ext uri="{FF2B5EF4-FFF2-40B4-BE49-F238E27FC236}">
                <a16:creationId xmlns:a16="http://schemas.microsoft.com/office/drawing/2014/main" id="{A88D8722-5477-2DBB-CD9D-664375C1DCD8}"/>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dirty="0"/>
              <a:t>Next Steps</a:t>
            </a:r>
            <a:endParaRPr lang="en-US" dirty="0">
              <a:latin typeface="Apple Color Emoji"/>
              <a:cs typeface="Apple Color Emoji"/>
            </a:endParaRPr>
          </a:p>
        </p:txBody>
      </p:sp>
      <p:pic>
        <p:nvPicPr>
          <p:cNvPr id="4" name="Picture 3" descr="A blue and white logo&#10;&#10;AI-generated content may be incorrect.">
            <a:extLst>
              <a:ext uri="{FF2B5EF4-FFF2-40B4-BE49-F238E27FC236}">
                <a16:creationId xmlns:a16="http://schemas.microsoft.com/office/drawing/2014/main" id="{5576775F-1554-FD55-6618-D6AE030EF3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7" name="object 7"/>
          <p:cNvSpPr txBox="1"/>
          <p:nvPr/>
        </p:nvSpPr>
        <p:spPr>
          <a:xfrm>
            <a:off x="615553" y="4835949"/>
            <a:ext cx="2399030" cy="139141"/>
          </a:xfrm>
          <a:prstGeom prst="rect">
            <a:avLst/>
          </a:prstGeom>
        </p:spPr>
        <p:txBody>
          <a:bodyPr vert="horz" wrap="square" lIns="0" tIns="15875" rIns="0" bIns="0" rtlCol="0">
            <a:spAutoFit/>
          </a:bodyPr>
          <a:lstStyle/>
          <a:p>
            <a:pPr marL="12700">
              <a:spcBef>
                <a:spcPts val="125"/>
              </a:spcBef>
            </a:pPr>
            <a:r>
              <a:rPr lang="en-US" sz="800" dirty="0"/>
              <a:t>© </a:t>
            </a:r>
            <a:r>
              <a:rPr lang="en-US" sz="800" dirty="0" err="1"/>
              <a:t>blackred</a:t>
            </a:r>
            <a:r>
              <a:rPr lang="en-US" sz="800" dirty="0"/>
              <a:t> —E+/Getty Images</a:t>
            </a:r>
          </a:p>
        </p:txBody>
      </p:sp>
      <p:sp>
        <p:nvSpPr>
          <p:cNvPr id="8" name="object 8"/>
          <p:cNvSpPr txBox="1"/>
          <p:nvPr/>
        </p:nvSpPr>
        <p:spPr>
          <a:xfrm>
            <a:off x="1788292" y="1187034"/>
            <a:ext cx="2701158" cy="545021"/>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Overview</a:t>
            </a:r>
            <a:endParaRPr sz="3450" dirty="0">
              <a:latin typeface="Barlow"/>
              <a:cs typeface="Barlow"/>
            </a:endParaRPr>
          </a:p>
        </p:txBody>
      </p:sp>
      <p:grpSp>
        <p:nvGrpSpPr>
          <p:cNvPr id="9" name="object 9"/>
          <p:cNvGrpSpPr/>
          <p:nvPr/>
        </p:nvGrpSpPr>
        <p:grpSpPr>
          <a:xfrm>
            <a:off x="628253" y="963321"/>
            <a:ext cx="1036955" cy="1036955"/>
            <a:chOff x="628253" y="963321"/>
            <a:chExt cx="1036955" cy="1036955"/>
          </a:xfrm>
        </p:grpSpPr>
        <p:sp>
          <p:nvSpPr>
            <p:cNvPr id="10" name="object 10"/>
            <p:cNvSpPr/>
            <p:nvPr/>
          </p:nvSpPr>
          <p:spPr>
            <a:xfrm>
              <a:off x="628253" y="963321"/>
              <a:ext cx="1036955" cy="1036955"/>
            </a:xfrm>
            <a:custGeom>
              <a:avLst/>
              <a:gdLst/>
              <a:ahLst/>
              <a:cxnLst/>
              <a:rect l="l" t="t" r="r" b="b"/>
              <a:pathLst>
                <a:path w="1036955" h="1036955">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p:spPr>
          <p:txBody>
            <a:bodyPr wrap="square" lIns="0" tIns="0" rIns="0" bIns="0" rtlCol="0"/>
            <a:lstStyle/>
            <a:p>
              <a:endParaRPr/>
            </a:p>
          </p:txBody>
        </p:sp>
        <p:sp>
          <p:nvSpPr>
            <p:cNvPr id="11" name="object 11"/>
            <p:cNvSpPr/>
            <p:nvPr/>
          </p:nvSpPr>
          <p:spPr>
            <a:xfrm>
              <a:off x="757830" y="1204151"/>
              <a:ext cx="777875" cy="653415"/>
            </a:xfrm>
            <a:custGeom>
              <a:avLst/>
              <a:gdLst/>
              <a:ahLst/>
              <a:cxnLst/>
              <a:rect l="l" t="t" r="r" b="b"/>
              <a:pathLst>
                <a:path w="777875" h="653414">
                  <a:moveTo>
                    <a:pt x="777463" y="0"/>
                  </a:moveTo>
                  <a:lnTo>
                    <a:pt x="0" y="0"/>
                  </a:lnTo>
                  <a:lnTo>
                    <a:pt x="0" y="653069"/>
                  </a:lnTo>
                  <a:lnTo>
                    <a:pt x="777463" y="653069"/>
                  </a:lnTo>
                  <a:lnTo>
                    <a:pt x="777463" y="0"/>
                  </a:lnTo>
                  <a:close/>
                </a:path>
              </a:pathLst>
            </a:custGeom>
            <a:solidFill>
              <a:srgbClr val="FFFFFF"/>
            </a:solidFill>
          </p:spPr>
          <p:txBody>
            <a:bodyPr wrap="square" lIns="0" tIns="0" rIns="0" bIns="0" rtlCol="0"/>
            <a:lstStyle/>
            <a:p>
              <a:endParaRPr/>
            </a:p>
          </p:txBody>
        </p:sp>
        <p:pic>
          <p:nvPicPr>
            <p:cNvPr id="12" name="object 12"/>
            <p:cNvPicPr/>
            <p:nvPr/>
          </p:nvPicPr>
          <p:blipFill>
            <a:blip r:embed="rId2" cstate="print"/>
            <a:stretch>
              <a:fillRect/>
            </a:stretch>
          </p:blipFill>
          <p:spPr>
            <a:xfrm>
              <a:off x="1058449" y="1428286"/>
              <a:ext cx="176225" cy="176225"/>
            </a:xfrm>
            <a:prstGeom prst="rect">
              <a:avLst/>
            </a:prstGeom>
          </p:spPr>
        </p:pic>
        <p:sp>
          <p:nvSpPr>
            <p:cNvPr id="13" name="object 13"/>
            <p:cNvSpPr/>
            <p:nvPr/>
          </p:nvSpPr>
          <p:spPr>
            <a:xfrm>
              <a:off x="799819" y="1299970"/>
              <a:ext cx="694055" cy="433070"/>
            </a:xfrm>
            <a:custGeom>
              <a:avLst/>
              <a:gdLst/>
              <a:ahLst/>
              <a:cxnLst/>
              <a:rect l="l" t="t" r="r" b="b"/>
              <a:pathLst>
                <a:path w="694055" h="433069">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3</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7" name="TextBox 16">
            <a:extLst>
              <a:ext uri="{FF2B5EF4-FFF2-40B4-BE49-F238E27FC236}">
                <a16:creationId xmlns:a16="http://schemas.microsoft.com/office/drawing/2014/main" id="{6C771C15-415C-3ACE-5774-3D29CEB6D77B}"/>
              </a:ext>
            </a:extLst>
          </p:cNvPr>
          <p:cNvSpPr txBox="1"/>
          <p:nvPr/>
        </p:nvSpPr>
        <p:spPr>
          <a:xfrm>
            <a:off x="3956050" y="2378075"/>
            <a:ext cx="14782800" cy="3849772"/>
          </a:xfrm>
          <a:prstGeom prst="rect">
            <a:avLst/>
          </a:prstGeom>
          <a:noFill/>
        </p:spPr>
        <p:txBody>
          <a:bodyPr wrap="square">
            <a:spAutoFit/>
          </a:bodyPr>
          <a:lstStyle/>
          <a:p>
            <a:pPr>
              <a:lnSpc>
                <a:spcPct val="125000"/>
              </a:lnSpc>
            </a:pPr>
            <a:r>
              <a:rPr lang="en-US" sz="4000" dirty="0">
                <a:latin typeface="Barlow" pitchFamily="2" charset="77"/>
              </a:rPr>
              <a:t>This Academic Toolkit outlines the key steps to conduct a comprehensive and effective literature review, a crucial component of scholarly research. By following this guide, you’ll understand how to create a literature review that forms a solid foundation for your research project.</a:t>
            </a:r>
          </a:p>
        </p:txBody>
      </p:sp>
      <p:pic>
        <p:nvPicPr>
          <p:cNvPr id="19" name="Picture 18">
            <a:extLst>
              <a:ext uri="{FF2B5EF4-FFF2-40B4-BE49-F238E27FC236}">
                <a16:creationId xmlns:a16="http://schemas.microsoft.com/office/drawing/2014/main" id="{8BD844B5-9D05-505C-2989-7BC3877A1B93}"/>
              </a:ext>
            </a:extLst>
          </p:cNvPr>
          <p:cNvPicPr>
            <a:picLocks noChangeAspect="1"/>
          </p:cNvPicPr>
          <p:nvPr/>
        </p:nvPicPr>
        <p:blipFill>
          <a:blip r:embed="rId3">
            <a:extLst>
              <a:ext uri="{28A0092B-C50C-407E-A947-70E740481C1C}">
                <a14:useLocalDpi xmlns:a14="http://schemas.microsoft.com/office/drawing/2010/main" val="0"/>
              </a:ext>
            </a:extLst>
          </a:blip>
          <a:srcRect t="63" b="63"/>
          <a:stretch/>
        </p:blipFill>
        <p:spPr>
          <a:xfrm>
            <a:off x="615554" y="2535321"/>
            <a:ext cx="3034320" cy="2272894"/>
          </a:xfrm>
          <a:prstGeom prst="roundRect">
            <a:avLst>
              <a:gd name="adj" fmla="val 6855"/>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ed Rectangle 17">
            <a:extLst>
              <a:ext uri="{FF2B5EF4-FFF2-40B4-BE49-F238E27FC236}">
                <a16:creationId xmlns:a16="http://schemas.microsoft.com/office/drawing/2014/main" id="{FDEAA88C-96DF-3492-C5DF-BA1C6628A195}"/>
              </a:ext>
            </a:extLst>
          </p:cNvPr>
          <p:cNvSpPr/>
          <p:nvPr/>
        </p:nvSpPr>
        <p:spPr>
          <a:xfrm>
            <a:off x="10248003" y="2487642"/>
            <a:ext cx="9184652" cy="6068753"/>
          </a:xfrm>
          <a:prstGeom prst="roundRect">
            <a:avLst>
              <a:gd name="adj" fmla="val 2117"/>
            </a:avLst>
          </a:prstGeom>
          <a:solidFill>
            <a:schemeClr val="accent5"/>
          </a:solid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0" name="Rounded Rectangle 19">
            <a:extLst>
              <a:ext uri="{FF2B5EF4-FFF2-40B4-BE49-F238E27FC236}">
                <a16:creationId xmlns:a16="http://schemas.microsoft.com/office/drawing/2014/main" id="{8E27BEDD-6859-1BA4-2E0F-EC4551D8934E}"/>
              </a:ext>
            </a:extLst>
          </p:cNvPr>
          <p:cNvSpPr/>
          <p:nvPr/>
        </p:nvSpPr>
        <p:spPr>
          <a:xfrm>
            <a:off x="635873" y="2481522"/>
            <a:ext cx="9184652" cy="6068753"/>
          </a:xfrm>
          <a:prstGeom prst="roundRect">
            <a:avLst>
              <a:gd name="adj" fmla="val 2117"/>
            </a:avLst>
          </a:prstGeom>
          <a:solidFill>
            <a:schemeClr val="accent5"/>
          </a:solid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p:nvPr/>
        </p:nvSpPr>
        <p:spPr>
          <a:xfrm>
            <a:off x="671445" y="2487642"/>
            <a:ext cx="9149080" cy="6183630"/>
          </a:xfrm>
          <a:custGeom>
            <a:avLst/>
            <a:gdLst/>
            <a:ahLst/>
            <a:cxnLst/>
            <a:rect l="l" t="t" r="r" b="b"/>
            <a:pathLst>
              <a:path w="9149080" h="6183630">
                <a:moveTo>
                  <a:pt x="8981401" y="0"/>
                </a:moveTo>
                <a:lnTo>
                  <a:pt x="167534" y="0"/>
                </a:lnTo>
                <a:lnTo>
                  <a:pt x="122995" y="5984"/>
                </a:lnTo>
                <a:lnTo>
                  <a:pt x="82974" y="22872"/>
                </a:lnTo>
                <a:lnTo>
                  <a:pt x="49067" y="49067"/>
                </a:lnTo>
                <a:lnTo>
                  <a:pt x="22872" y="82974"/>
                </a:lnTo>
                <a:lnTo>
                  <a:pt x="5984" y="122995"/>
                </a:lnTo>
                <a:lnTo>
                  <a:pt x="0" y="167534"/>
                </a:lnTo>
                <a:lnTo>
                  <a:pt x="0" y="6015565"/>
                </a:lnTo>
                <a:lnTo>
                  <a:pt x="5984" y="6060104"/>
                </a:lnTo>
                <a:lnTo>
                  <a:pt x="22872" y="6100125"/>
                </a:lnTo>
                <a:lnTo>
                  <a:pt x="49067" y="6134031"/>
                </a:lnTo>
                <a:lnTo>
                  <a:pt x="82974" y="6160227"/>
                </a:lnTo>
                <a:lnTo>
                  <a:pt x="122995" y="6177115"/>
                </a:lnTo>
                <a:lnTo>
                  <a:pt x="167534" y="6183099"/>
                </a:lnTo>
                <a:lnTo>
                  <a:pt x="8981401" y="6183099"/>
                </a:lnTo>
                <a:lnTo>
                  <a:pt x="9025937" y="6177115"/>
                </a:lnTo>
                <a:lnTo>
                  <a:pt x="9065957" y="6160227"/>
                </a:lnTo>
                <a:lnTo>
                  <a:pt x="9099864" y="6134031"/>
                </a:lnTo>
                <a:lnTo>
                  <a:pt x="9126061" y="6100125"/>
                </a:lnTo>
                <a:lnTo>
                  <a:pt x="9142951" y="6060104"/>
                </a:lnTo>
                <a:lnTo>
                  <a:pt x="9148936" y="6015565"/>
                </a:lnTo>
                <a:lnTo>
                  <a:pt x="9148936" y="167534"/>
                </a:lnTo>
                <a:lnTo>
                  <a:pt x="9142951" y="122995"/>
                </a:lnTo>
                <a:lnTo>
                  <a:pt x="9126061" y="82974"/>
                </a:lnTo>
                <a:lnTo>
                  <a:pt x="9099864" y="49067"/>
                </a:lnTo>
                <a:lnTo>
                  <a:pt x="9065957" y="22872"/>
                </a:lnTo>
                <a:lnTo>
                  <a:pt x="9025937" y="5984"/>
                </a:lnTo>
                <a:lnTo>
                  <a:pt x="8981401" y="0"/>
                </a:lnTo>
                <a:close/>
              </a:path>
            </a:pathLst>
          </a:custGeom>
          <a:noFill/>
        </p:spPr>
        <p:txBody>
          <a:bodyPr wrap="square" lIns="0" tIns="0" rIns="0" bIns="0" rtlCol="0"/>
          <a:lstStyle/>
          <a:p>
            <a:endParaRPr/>
          </a:p>
        </p:txBody>
      </p:sp>
      <p:sp>
        <p:nvSpPr>
          <p:cNvPr id="5" name="object 5"/>
          <p:cNvSpPr txBox="1"/>
          <p:nvPr/>
        </p:nvSpPr>
        <p:spPr>
          <a:xfrm>
            <a:off x="908049" y="2515248"/>
            <a:ext cx="9144001" cy="5022337"/>
          </a:xfrm>
          <a:prstGeom prst="rect">
            <a:avLst/>
          </a:prstGeom>
        </p:spPr>
        <p:txBody>
          <a:bodyPr vert="horz" wrap="square" lIns="0" tIns="194310" rIns="0" bIns="0" rtlCol="0">
            <a:spAutoFit/>
          </a:bodyPr>
          <a:lstStyle/>
          <a:p>
            <a:pPr marL="28575" indent="2149475" algn="l">
              <a:lnSpc>
                <a:spcPct val="100000"/>
              </a:lnSpc>
              <a:spcBef>
                <a:spcPts val="1530"/>
              </a:spcBef>
            </a:pPr>
            <a:r>
              <a:rPr sz="5600" b="1" spc="-65" dirty="0">
                <a:latin typeface="Barlow"/>
                <a:cs typeface="Barlow"/>
              </a:rPr>
              <a:t>Key</a:t>
            </a:r>
            <a:r>
              <a:rPr sz="5600" b="1" spc="-204" dirty="0">
                <a:latin typeface="Barlow"/>
                <a:cs typeface="Barlow"/>
              </a:rPr>
              <a:t> </a:t>
            </a:r>
            <a:r>
              <a:rPr sz="5600" b="1" spc="-10" dirty="0">
                <a:latin typeface="Barlow"/>
                <a:cs typeface="Barlow"/>
              </a:rPr>
              <a:t>Concepts</a:t>
            </a:r>
            <a:endParaRPr sz="5600" dirty="0">
              <a:latin typeface="Barlow"/>
              <a:cs typeface="Barlow"/>
            </a:endParaRPr>
          </a:p>
          <a:p>
            <a:pPr marL="465138" marR="714375" indent="-452438" algn="l">
              <a:lnSpc>
                <a:spcPct val="117100"/>
              </a:lnSpc>
              <a:spcBef>
                <a:spcPts val="150"/>
              </a:spcBef>
              <a:buChar char="•"/>
            </a:pPr>
            <a:r>
              <a:rPr lang="en-US" sz="3050" dirty="0">
                <a:latin typeface="Barlow"/>
              </a:rPr>
              <a:t>Defining research scope and purpose</a:t>
            </a:r>
          </a:p>
          <a:p>
            <a:pPr marL="465138" marR="714375" indent="-452438" algn="l">
              <a:lnSpc>
                <a:spcPct val="117100"/>
              </a:lnSpc>
              <a:spcBef>
                <a:spcPts val="150"/>
              </a:spcBef>
              <a:buChar char="•"/>
            </a:pPr>
            <a:r>
              <a:rPr lang="en-US" sz="3050" dirty="0">
                <a:latin typeface="Barlow"/>
              </a:rPr>
              <a:t>Evaluating and selecting sources</a:t>
            </a:r>
          </a:p>
          <a:p>
            <a:pPr marL="465138" marR="714375" indent="-452438" algn="l">
              <a:lnSpc>
                <a:spcPct val="117100"/>
              </a:lnSpc>
              <a:spcBef>
                <a:spcPts val="150"/>
              </a:spcBef>
              <a:buChar char="•"/>
            </a:pPr>
            <a:r>
              <a:rPr lang="en-US" sz="3050" dirty="0">
                <a:latin typeface="Barlow"/>
              </a:rPr>
              <a:t>Creating and organizing data note cards</a:t>
            </a:r>
          </a:p>
          <a:p>
            <a:pPr marL="465138" marR="714375" indent="-452438" algn="l">
              <a:lnSpc>
                <a:spcPct val="117100"/>
              </a:lnSpc>
              <a:spcBef>
                <a:spcPts val="150"/>
              </a:spcBef>
              <a:buChar char="•"/>
            </a:pPr>
            <a:r>
              <a:rPr lang="en-US" sz="3050" dirty="0">
                <a:latin typeface="Barlow"/>
              </a:rPr>
              <a:t>Categorizing information into subtopics</a:t>
            </a:r>
          </a:p>
          <a:p>
            <a:pPr marL="465138" marR="714375" indent="-452438" algn="l">
              <a:lnSpc>
                <a:spcPct val="117100"/>
              </a:lnSpc>
              <a:spcBef>
                <a:spcPts val="150"/>
              </a:spcBef>
              <a:buChar char="•"/>
            </a:pPr>
            <a:r>
              <a:rPr lang="en-US" sz="3050" dirty="0">
                <a:latin typeface="Barlow"/>
              </a:rPr>
              <a:t>Structuring the literature review</a:t>
            </a:r>
          </a:p>
          <a:p>
            <a:pPr marL="465138" marR="714375" indent="-452438" algn="l">
              <a:lnSpc>
                <a:spcPct val="117100"/>
              </a:lnSpc>
              <a:spcBef>
                <a:spcPts val="150"/>
              </a:spcBef>
              <a:buChar char="•"/>
            </a:pPr>
            <a:r>
              <a:rPr lang="en-US" sz="3050" dirty="0">
                <a:latin typeface="Barlow"/>
              </a:rPr>
              <a:t>Synthesizing information from multiple sources</a:t>
            </a:r>
          </a:p>
          <a:p>
            <a:pPr marL="465138" marR="714375" indent="-452438" algn="l">
              <a:lnSpc>
                <a:spcPct val="117100"/>
              </a:lnSpc>
              <a:spcBef>
                <a:spcPts val="150"/>
              </a:spcBef>
              <a:buChar char="•"/>
            </a:pPr>
            <a:r>
              <a:rPr lang="en-US" sz="3050" dirty="0">
                <a:latin typeface="Barlow"/>
              </a:rPr>
              <a:t>Identifying gaps in existing research</a:t>
            </a:r>
          </a:p>
        </p:txBody>
      </p:sp>
      <p:sp>
        <p:nvSpPr>
          <p:cNvPr id="8" name="object 8"/>
          <p:cNvSpPr txBox="1"/>
          <p:nvPr/>
        </p:nvSpPr>
        <p:spPr>
          <a:xfrm>
            <a:off x="10585450" y="2504777"/>
            <a:ext cx="8458200" cy="5494517"/>
          </a:xfrm>
          <a:prstGeom prst="rect">
            <a:avLst/>
          </a:prstGeom>
          <a:noFill/>
        </p:spPr>
        <p:txBody>
          <a:bodyPr vert="horz" wrap="square" lIns="0" tIns="194310" rIns="0" bIns="0" rtlCol="0">
            <a:spAutoFit/>
          </a:bodyPr>
          <a:lstStyle/>
          <a:p>
            <a:pPr marL="346710" algn="ctr">
              <a:lnSpc>
                <a:spcPct val="100000"/>
              </a:lnSpc>
              <a:spcBef>
                <a:spcPts val="1530"/>
              </a:spcBef>
            </a:pPr>
            <a:r>
              <a:rPr sz="5600" b="1" spc="-10" dirty="0">
                <a:latin typeface="Barlow"/>
                <a:cs typeface="Barlow"/>
              </a:rPr>
              <a:t>Resources</a:t>
            </a:r>
            <a:endParaRPr sz="5600" dirty="0">
              <a:latin typeface="Barlow"/>
              <a:cs typeface="Barlow"/>
            </a:endParaRPr>
          </a:p>
          <a:p>
            <a:pPr marL="465138" marR="714375" indent="-452438">
              <a:lnSpc>
                <a:spcPct val="117100"/>
              </a:lnSpc>
              <a:spcBef>
                <a:spcPts val="150"/>
              </a:spcBef>
              <a:buChar char="•"/>
            </a:pPr>
            <a:r>
              <a:rPr lang="en-US" sz="3050" dirty="0">
                <a:latin typeface="Barlow"/>
              </a:rPr>
              <a:t>Use resources like </a:t>
            </a:r>
            <a:r>
              <a:rPr lang="en-US" sz="3050" dirty="0">
                <a:latin typeface="Barlow"/>
                <a:hlinkClick r:id="rId2"/>
              </a:rPr>
              <a:t>Britannica Academic</a:t>
            </a:r>
            <a:r>
              <a:rPr lang="en-US" sz="3050" dirty="0">
                <a:latin typeface="Barlow"/>
              </a:rPr>
              <a:t> and faculty support.</a:t>
            </a:r>
          </a:p>
          <a:p>
            <a:pPr marL="465138" marR="714375" indent="-452438" algn="l">
              <a:lnSpc>
                <a:spcPct val="117100"/>
              </a:lnSpc>
              <a:spcBef>
                <a:spcPts val="150"/>
              </a:spcBef>
              <a:buChar char="•"/>
            </a:pPr>
            <a:r>
              <a:rPr lang="en-US" sz="3050" dirty="0">
                <a:latin typeface="Barlow"/>
              </a:rPr>
              <a:t>Consult with librarians for database navigation and search strategies.</a:t>
            </a:r>
          </a:p>
          <a:p>
            <a:pPr marL="465138" marR="714375" indent="-452438" algn="l">
              <a:lnSpc>
                <a:spcPct val="117100"/>
              </a:lnSpc>
              <a:spcBef>
                <a:spcPts val="150"/>
              </a:spcBef>
              <a:buChar char="•"/>
            </a:pPr>
            <a:r>
              <a:rPr lang="en-US" sz="3050" dirty="0">
                <a:latin typeface="Barlow"/>
              </a:rPr>
              <a:t>Attend workshops on literature review techniques and academic writing.</a:t>
            </a:r>
          </a:p>
          <a:p>
            <a:pPr marL="465138" marR="714375" indent="-452438" algn="l">
              <a:lnSpc>
                <a:spcPct val="117100"/>
              </a:lnSpc>
              <a:spcBef>
                <a:spcPts val="150"/>
              </a:spcBef>
              <a:buChar char="•"/>
            </a:pPr>
            <a:r>
              <a:rPr lang="en-US" sz="3050" dirty="0">
                <a:latin typeface="Barlow"/>
              </a:rPr>
              <a:t>Explore online tutorials on critical reading and note-taking methods.</a:t>
            </a:r>
          </a:p>
        </p:txBody>
      </p:sp>
      <p:grpSp>
        <p:nvGrpSpPr>
          <p:cNvPr id="10" name="object 10"/>
          <p:cNvGrpSpPr/>
          <p:nvPr/>
        </p:nvGrpSpPr>
        <p:grpSpPr>
          <a:xfrm>
            <a:off x="628253" y="963321"/>
            <a:ext cx="1036955" cy="1036955"/>
            <a:chOff x="628253" y="963321"/>
            <a:chExt cx="1036955" cy="1036955"/>
          </a:xfrm>
        </p:grpSpPr>
        <p:sp>
          <p:nvSpPr>
            <p:cNvPr id="11" name="object 11"/>
            <p:cNvSpPr/>
            <p:nvPr/>
          </p:nvSpPr>
          <p:spPr>
            <a:xfrm>
              <a:off x="628253" y="963321"/>
              <a:ext cx="1036955" cy="1036955"/>
            </a:xfrm>
            <a:custGeom>
              <a:avLst/>
              <a:gdLst/>
              <a:ahLst/>
              <a:cxnLst/>
              <a:rect l="l" t="t" r="r" b="b"/>
              <a:pathLst>
                <a:path w="1036955" h="1036955">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p:spPr>
          <p:txBody>
            <a:bodyPr wrap="square" lIns="0" tIns="0" rIns="0" bIns="0" rtlCol="0"/>
            <a:lstStyle/>
            <a:p>
              <a:endParaRPr/>
            </a:p>
          </p:txBody>
        </p:sp>
        <p:sp>
          <p:nvSpPr>
            <p:cNvPr id="12" name="object 12"/>
            <p:cNvSpPr/>
            <p:nvPr/>
          </p:nvSpPr>
          <p:spPr>
            <a:xfrm>
              <a:off x="757830" y="1204151"/>
              <a:ext cx="777875" cy="653415"/>
            </a:xfrm>
            <a:custGeom>
              <a:avLst/>
              <a:gdLst/>
              <a:ahLst/>
              <a:cxnLst/>
              <a:rect l="l" t="t" r="r" b="b"/>
              <a:pathLst>
                <a:path w="777875" h="653414">
                  <a:moveTo>
                    <a:pt x="777463" y="0"/>
                  </a:moveTo>
                  <a:lnTo>
                    <a:pt x="0" y="0"/>
                  </a:lnTo>
                  <a:lnTo>
                    <a:pt x="0" y="653069"/>
                  </a:lnTo>
                  <a:lnTo>
                    <a:pt x="777463" y="653069"/>
                  </a:lnTo>
                  <a:lnTo>
                    <a:pt x="777463" y="0"/>
                  </a:lnTo>
                  <a:close/>
                </a:path>
              </a:pathLst>
            </a:custGeom>
            <a:solidFill>
              <a:srgbClr val="FFFFFF"/>
            </a:solidFill>
          </p:spPr>
          <p:txBody>
            <a:bodyPr wrap="square" lIns="0" tIns="0" rIns="0" bIns="0" rtlCol="0"/>
            <a:lstStyle/>
            <a:p>
              <a:endParaRPr/>
            </a:p>
          </p:txBody>
        </p:sp>
        <p:pic>
          <p:nvPicPr>
            <p:cNvPr id="13" name="object 13"/>
            <p:cNvPicPr/>
            <p:nvPr/>
          </p:nvPicPr>
          <p:blipFill>
            <a:blip r:embed="rId3" cstate="print"/>
            <a:stretch>
              <a:fillRect/>
            </a:stretch>
          </p:blipFill>
          <p:spPr>
            <a:xfrm>
              <a:off x="1058449" y="1428286"/>
              <a:ext cx="176225" cy="176225"/>
            </a:xfrm>
            <a:prstGeom prst="rect">
              <a:avLst/>
            </a:prstGeom>
          </p:spPr>
        </p:pic>
        <p:sp>
          <p:nvSpPr>
            <p:cNvPr id="14" name="object 14"/>
            <p:cNvSpPr/>
            <p:nvPr/>
          </p:nvSpPr>
          <p:spPr>
            <a:xfrm>
              <a:off x="799819" y="1299970"/>
              <a:ext cx="694055" cy="433070"/>
            </a:xfrm>
            <a:custGeom>
              <a:avLst/>
              <a:gdLst/>
              <a:ahLst/>
              <a:cxnLst/>
              <a:rect l="l" t="t" r="r" b="b"/>
              <a:pathLst>
                <a:path w="694055" h="433069">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p:spPr>
          <p:txBody>
            <a:bodyPr wrap="square" lIns="0" tIns="0" rIns="0" bIns="0" rtlCol="0"/>
            <a:lstStyle/>
            <a:p>
              <a:endParaRPr/>
            </a:p>
          </p:txBody>
        </p:sp>
      </p:grpSp>
      <p:sp>
        <p:nvSpPr>
          <p:cNvPr id="15" name="object 15"/>
          <p:cNvSpPr txBox="1"/>
          <p:nvPr/>
        </p:nvSpPr>
        <p:spPr>
          <a:xfrm>
            <a:off x="1788292" y="1187034"/>
            <a:ext cx="1839595"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Overview</a:t>
            </a:r>
            <a:endParaRPr sz="3450">
              <a:latin typeface="Barlow"/>
              <a:cs typeface="Barlow"/>
            </a:endParaRPr>
          </a:p>
        </p:txBody>
      </p:sp>
      <p:sp>
        <p:nvSpPr>
          <p:cNvPr id="16" name="object 16"/>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4</a:t>
            </a:fld>
            <a:endParaRPr spc="-25" dirty="0"/>
          </a:p>
        </p:txBody>
      </p:sp>
      <p:sp>
        <p:nvSpPr>
          <p:cNvPr id="17" name="object 17"/>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615553" y="2814438"/>
            <a:ext cx="18732898" cy="5277535"/>
          </a:xfrm>
          <a:prstGeom prst="rect">
            <a:avLst/>
          </a:prstGeom>
        </p:spPr>
        <p:txBody>
          <a:bodyPr vert="horz" wrap="square" lIns="0" tIns="13335" rIns="0" bIns="0" rtlCol="0">
            <a:spAutoFit/>
          </a:bodyPr>
          <a:lstStyle/>
          <a:p>
            <a:pPr marL="803275" indent="-792163">
              <a:lnSpc>
                <a:spcPct val="100000"/>
              </a:lnSpc>
              <a:spcBef>
                <a:spcPts val="105"/>
              </a:spcBef>
              <a:tabLst>
                <a:tab pos="765175" algn="l"/>
              </a:tabLst>
            </a:pPr>
            <a:r>
              <a:rPr sz="5600" b="1" spc="-25" dirty="0">
                <a:latin typeface="Barlow"/>
                <a:cs typeface="Barlow"/>
              </a:rPr>
              <a:t>1.</a:t>
            </a:r>
            <a:r>
              <a:rPr sz="5600" b="1" dirty="0">
                <a:latin typeface="Barlow"/>
                <a:cs typeface="Barlow"/>
              </a:rPr>
              <a:t>	</a:t>
            </a:r>
            <a:r>
              <a:rPr lang="en-US" sz="6000" b="1" dirty="0"/>
              <a:t>Define the Purpose and Scope of Your </a:t>
            </a:r>
            <a:br>
              <a:rPr lang="en-US" sz="6000" b="1" dirty="0"/>
            </a:br>
            <a:r>
              <a:rPr lang="en-US" sz="6000" b="1" dirty="0"/>
              <a:t>Literature Review</a:t>
            </a:r>
            <a:endParaRPr lang="en-US" sz="3050" i="1" spc="-35" dirty="0">
              <a:latin typeface="Barlow"/>
            </a:endParaRPr>
          </a:p>
          <a:p>
            <a:pPr marL="1352550" marR="933450" algn="l">
              <a:lnSpc>
                <a:spcPct val="130000"/>
              </a:lnSpc>
              <a:spcBef>
                <a:spcPts val="1800"/>
              </a:spcBef>
            </a:pPr>
            <a:r>
              <a:rPr lang="en-US" sz="3050" spc="-35" dirty="0">
                <a:latin typeface="Barlow"/>
              </a:rPr>
              <a:t>Focus on a question your research endeavor will answer.</a:t>
            </a:r>
          </a:p>
          <a:p>
            <a:pPr marL="1352550" marR="933450" algn="l">
              <a:lnSpc>
                <a:spcPct val="130000"/>
              </a:lnSpc>
              <a:spcBef>
                <a:spcPts val="1800"/>
              </a:spcBef>
            </a:pPr>
            <a:r>
              <a:rPr lang="en-US" sz="3050" spc="-35" dirty="0">
                <a:latin typeface="Barlow"/>
              </a:rPr>
              <a:t>Select sources that support your avenue of inquiry.</a:t>
            </a:r>
          </a:p>
          <a:p>
            <a:pPr marL="1352550" marR="933450" algn="l">
              <a:lnSpc>
                <a:spcPct val="130000"/>
              </a:lnSpc>
              <a:spcBef>
                <a:spcPts val="1800"/>
              </a:spcBef>
            </a:pPr>
            <a:r>
              <a:rPr lang="en-US" sz="3050" spc="-35" dirty="0">
                <a:latin typeface="Barlow"/>
              </a:rPr>
              <a:t>Compile sources that directly connect to your research question.</a:t>
            </a:r>
          </a:p>
          <a:p>
            <a:pPr marL="1352550" marR="933450" algn="l">
              <a:lnSpc>
                <a:spcPct val="130000"/>
              </a:lnSpc>
              <a:spcBef>
                <a:spcPts val="1800"/>
              </a:spcBef>
            </a:pPr>
            <a:r>
              <a:rPr lang="en-US" sz="3050" spc="-35" dirty="0">
                <a:latin typeface="Barlow"/>
              </a:rPr>
              <a:t>Note how selected sources support your research question.</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p:cNvSpPr/>
          <p:nvPr/>
        </p:nvSpPr>
        <p:spPr>
          <a:xfrm>
            <a:off x="1418804" y="49637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p:cNvGrpSpPr/>
          <p:nvPr/>
        </p:nvGrpSpPr>
        <p:grpSpPr>
          <a:xfrm>
            <a:off x="628256" y="963321"/>
            <a:ext cx="1051560" cy="1036955"/>
            <a:chOff x="628256" y="963321"/>
            <a:chExt cx="1051560" cy="1036955"/>
          </a:xfrm>
        </p:grpSpPr>
        <p:sp>
          <p:nvSpPr>
            <p:cNvPr id="12" name="object 12"/>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5</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2" name="object 5">
            <a:extLst>
              <a:ext uri="{FF2B5EF4-FFF2-40B4-BE49-F238E27FC236}">
                <a16:creationId xmlns:a16="http://schemas.microsoft.com/office/drawing/2014/main" id="{91154B9C-4A35-7DA9-5782-F4BC4A4DE35C}"/>
              </a:ext>
            </a:extLst>
          </p:cNvPr>
          <p:cNvSpPr/>
          <p:nvPr/>
        </p:nvSpPr>
        <p:spPr>
          <a:xfrm>
            <a:off x="1418804" y="58019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5">
            <a:extLst>
              <a:ext uri="{FF2B5EF4-FFF2-40B4-BE49-F238E27FC236}">
                <a16:creationId xmlns:a16="http://schemas.microsoft.com/office/drawing/2014/main" id="{A4172FBE-B61B-4F1E-985A-0DAF91DB58E2}"/>
              </a:ext>
            </a:extLst>
          </p:cNvPr>
          <p:cNvSpPr/>
          <p:nvPr/>
        </p:nvSpPr>
        <p:spPr>
          <a:xfrm>
            <a:off x="1418804" y="66401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7" name="object 5">
            <a:extLst>
              <a:ext uri="{FF2B5EF4-FFF2-40B4-BE49-F238E27FC236}">
                <a16:creationId xmlns:a16="http://schemas.microsoft.com/office/drawing/2014/main" id="{7A155604-1FA4-A2CA-6611-568A59819A4F}"/>
              </a:ext>
            </a:extLst>
          </p:cNvPr>
          <p:cNvSpPr/>
          <p:nvPr/>
        </p:nvSpPr>
        <p:spPr>
          <a:xfrm>
            <a:off x="1418804" y="74783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6" name="Rounded Rectangle 15">
            <a:extLst>
              <a:ext uri="{FF2B5EF4-FFF2-40B4-BE49-F238E27FC236}">
                <a16:creationId xmlns:a16="http://schemas.microsoft.com/office/drawing/2014/main" id="{46D28040-393C-6FF5-95CD-0A8035A2ECAA}"/>
              </a:ext>
            </a:extLst>
          </p:cNvPr>
          <p:cNvSpPr/>
          <p:nvPr/>
        </p:nvSpPr>
        <p:spPr>
          <a:xfrm>
            <a:off x="12842609" y="4115999"/>
            <a:ext cx="6462664" cy="3748476"/>
          </a:xfrm>
          <a:prstGeom prst="roundRect">
            <a:avLst>
              <a:gd name="adj" fmla="val 3598"/>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17" name="TextBox 16">
            <a:extLst>
              <a:ext uri="{FF2B5EF4-FFF2-40B4-BE49-F238E27FC236}">
                <a16:creationId xmlns:a16="http://schemas.microsoft.com/office/drawing/2014/main" id="{A236B7B9-9842-933B-671B-0FEFB8D7A0BF}"/>
              </a:ext>
            </a:extLst>
          </p:cNvPr>
          <p:cNvSpPr txBox="1"/>
          <p:nvPr/>
        </p:nvSpPr>
        <p:spPr>
          <a:xfrm>
            <a:off x="13064859" y="4283075"/>
            <a:ext cx="6240414" cy="3291799"/>
          </a:xfrm>
          <a:prstGeom prst="rect">
            <a:avLst/>
          </a:prstGeom>
          <a:noFill/>
        </p:spPr>
        <p:txBody>
          <a:bodyPr wrap="square">
            <a:spAutoFit/>
          </a:bodyPr>
          <a:lstStyle/>
          <a:p>
            <a:pPr algn="l">
              <a:lnSpc>
                <a:spcPct val="140000"/>
              </a:lnSpc>
              <a:buNone/>
            </a:pPr>
            <a:r>
              <a:rPr lang="en-US" sz="3050" b="1" spc="-40" dirty="0">
                <a:latin typeface="Barlow"/>
              </a:rPr>
              <a:t>Example: </a:t>
            </a:r>
            <a:r>
              <a:rPr lang="en-US" sz="3050" spc="-40" dirty="0">
                <a:latin typeface="Barlow"/>
              </a:rPr>
              <a:t>If writing about downsides of adolescent sports specialization, group sources into subsets such as repetitive stress injuries, muscle overuse, and burnout.</a:t>
            </a:r>
          </a:p>
        </p:txBody>
      </p:sp>
      <p:sp>
        <p:nvSpPr>
          <p:cNvPr id="20" name="Rounded Rectangle 19">
            <a:extLst>
              <a:ext uri="{FF2B5EF4-FFF2-40B4-BE49-F238E27FC236}">
                <a16:creationId xmlns:a16="http://schemas.microsoft.com/office/drawing/2014/main" id="{CC98E8E6-6A37-AE7F-403C-D045A25683E6}"/>
              </a:ext>
            </a:extLst>
          </p:cNvPr>
          <p:cNvSpPr/>
          <p:nvPr/>
        </p:nvSpPr>
        <p:spPr>
          <a:xfrm>
            <a:off x="1418804" y="8316595"/>
            <a:ext cx="17929647" cy="2149356"/>
          </a:xfrm>
          <a:prstGeom prst="roundRect">
            <a:avLst>
              <a:gd name="adj" fmla="val 6301"/>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1" name="TextBox 20">
            <a:extLst>
              <a:ext uri="{FF2B5EF4-FFF2-40B4-BE49-F238E27FC236}">
                <a16:creationId xmlns:a16="http://schemas.microsoft.com/office/drawing/2014/main" id="{409B2AC4-BC23-8BA4-094C-47E3EB47B3CC}"/>
              </a:ext>
            </a:extLst>
          </p:cNvPr>
          <p:cNvSpPr txBox="1"/>
          <p:nvPr/>
        </p:nvSpPr>
        <p:spPr>
          <a:xfrm>
            <a:off x="1541843" y="8321675"/>
            <a:ext cx="17349407" cy="1977593"/>
          </a:xfrm>
          <a:prstGeom prst="rect">
            <a:avLst/>
          </a:prstGeom>
          <a:noFill/>
        </p:spPr>
        <p:txBody>
          <a:bodyPr wrap="square">
            <a:spAutoFit/>
          </a:bodyPr>
          <a:lstStyle/>
          <a:p>
            <a:pPr>
              <a:lnSpc>
                <a:spcPct val="140000"/>
              </a:lnSpc>
            </a:pPr>
            <a:r>
              <a:rPr lang="en-US" sz="3050" b="1" spc="-40" dirty="0">
                <a:latin typeface="Barlow"/>
              </a:rPr>
              <a:t>Note: </a:t>
            </a:r>
            <a:r>
              <a:rPr lang="en-US" sz="3050" i="1" spc="-40" dirty="0">
                <a:latin typeface="Barlow"/>
              </a:rPr>
              <a:t>Your literature review should align with your research question while allowing you to explore various aspects of the topic. Ensure that your selected sources provide a comprehensive overview of the current state of knowledge in your field of study.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E3D1F10C-DC56-C7EE-624E-434535762CD3}"/>
              </a:ext>
            </a:extLst>
          </p:cNvPr>
          <p:cNvSpPr txBox="1"/>
          <p:nvPr/>
        </p:nvSpPr>
        <p:spPr>
          <a:xfrm>
            <a:off x="584957" y="2767911"/>
            <a:ext cx="18763493" cy="5674182"/>
          </a:xfrm>
          <a:prstGeom prst="rect">
            <a:avLst/>
          </a:prstGeom>
        </p:spPr>
        <p:txBody>
          <a:bodyPr wrap="square">
            <a:spAutoFit/>
          </a:bodyPr>
          <a:lstStyle/>
          <a:p>
            <a:pPr marL="690563" indent="-690563" algn="l">
              <a:spcBef>
                <a:spcPts val="2250"/>
              </a:spcBef>
              <a:buNone/>
            </a:pPr>
            <a:r>
              <a:rPr lang="en-US" sz="5600" b="1" dirty="0"/>
              <a:t>2.	</a:t>
            </a:r>
            <a:r>
              <a:rPr lang="en-US" sz="6000" b="1" dirty="0"/>
              <a:t>Evaluate and Select Relevant Sources</a:t>
            </a:r>
            <a:endParaRPr lang="en-US" sz="5600" b="1" dirty="0"/>
          </a:p>
          <a:p>
            <a:pPr marL="1352550" marR="933450" indent="10160" algn="l">
              <a:lnSpc>
                <a:spcPct val="130000"/>
              </a:lnSpc>
              <a:spcBef>
                <a:spcPts val="1800"/>
              </a:spcBef>
            </a:pPr>
            <a:r>
              <a:rPr lang="en-US" sz="3050" spc="-35" dirty="0">
                <a:latin typeface="Barlow"/>
              </a:rPr>
              <a:t>Choose relevant and reliable sources to summarize.</a:t>
            </a:r>
          </a:p>
          <a:p>
            <a:pPr marL="1352550" marR="933450" indent="10160" algn="l">
              <a:lnSpc>
                <a:spcPct val="130000"/>
              </a:lnSpc>
              <a:spcBef>
                <a:spcPts val="1800"/>
              </a:spcBef>
            </a:pPr>
            <a:r>
              <a:rPr lang="en-US" sz="3050" spc="-35" dirty="0">
                <a:latin typeface="Barlow"/>
              </a:rPr>
              <a:t>Create data note cards. Consider including the following information on the note cards: (a) the source information (author, title, publication date, etc.), (b) a summary of the key points or findings from the source that are relevant to the research question, (c) any relevant quotes, with page numbers for citation, (d) your own thoughts or analysis on how this information relates to the research question, (e) any key words or themes that emerge from this source, and (f) potentially, a note on the reliability or significance of the source.</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p:cNvSpPr/>
          <p:nvPr/>
        </p:nvSpPr>
        <p:spPr>
          <a:xfrm>
            <a:off x="1418012" y="403897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p:cNvSpPr/>
          <p:nvPr/>
        </p:nvSpPr>
        <p:spPr>
          <a:xfrm>
            <a:off x="1418012" y="48926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p:cNvGrpSpPr/>
          <p:nvPr/>
        </p:nvGrpSpPr>
        <p:grpSpPr>
          <a:xfrm>
            <a:off x="628256" y="963321"/>
            <a:ext cx="1051560" cy="1036955"/>
            <a:chOff x="628256" y="963321"/>
            <a:chExt cx="1051560" cy="1036955"/>
          </a:xfrm>
        </p:grpSpPr>
        <p:sp>
          <p:nvSpPr>
            <p:cNvPr id="12" name="object 12"/>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6</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CD64CB-DE51-B8C3-9E29-8CB7AC4A15D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B3BD9EA-D697-BC87-6366-95283A6273A9}"/>
              </a:ext>
            </a:extLst>
          </p:cNvPr>
          <p:cNvSpPr txBox="1"/>
          <p:nvPr/>
        </p:nvSpPr>
        <p:spPr>
          <a:xfrm>
            <a:off x="596268" y="3888849"/>
            <a:ext cx="10522582" cy="4140685"/>
          </a:xfrm>
          <a:prstGeom prst="rect">
            <a:avLst/>
          </a:prstGeom>
          <a:noFill/>
        </p:spPr>
        <p:txBody>
          <a:bodyPr wrap="square">
            <a:spAutoFit/>
          </a:bodyPr>
          <a:lstStyle/>
          <a:p>
            <a:pPr marL="1352550" marR="933450" indent="10160" algn="l">
              <a:lnSpc>
                <a:spcPct val="130000"/>
              </a:lnSpc>
              <a:spcBef>
                <a:spcPts val="1800"/>
              </a:spcBef>
            </a:pPr>
            <a:r>
              <a:rPr lang="en-US" sz="3050" spc="-35" dirty="0">
                <a:latin typeface="Barlow"/>
              </a:rPr>
              <a:t>Categorize resources into three subtopics that support your argument or thesis statement.</a:t>
            </a:r>
          </a:p>
          <a:p>
            <a:pPr marL="1352550" marR="933450" indent="10160" algn="l">
              <a:lnSpc>
                <a:spcPct val="130000"/>
              </a:lnSpc>
              <a:spcBef>
                <a:spcPts val="1800"/>
              </a:spcBef>
            </a:pPr>
            <a:r>
              <a:rPr lang="en-US" sz="3050" spc="-35" dirty="0">
                <a:latin typeface="Barlow"/>
              </a:rPr>
              <a:t>Use sticky notes to label and organize your data note cards by subtopic.</a:t>
            </a:r>
          </a:p>
          <a:p>
            <a:pPr marL="1352550" marR="933450" indent="10160" algn="l">
              <a:lnSpc>
                <a:spcPct val="130000"/>
              </a:lnSpc>
              <a:spcBef>
                <a:spcPts val="1800"/>
              </a:spcBef>
            </a:pPr>
            <a:r>
              <a:rPr lang="en-US" sz="3050" spc="-35" dirty="0">
                <a:latin typeface="Barlow"/>
              </a:rPr>
              <a:t>Decide on the main ideas for the body paragraphs as determined by the subtopics.</a:t>
            </a:r>
          </a:p>
        </p:txBody>
      </p:sp>
      <p:sp>
        <p:nvSpPr>
          <p:cNvPr id="7" name="TextBox 6">
            <a:extLst>
              <a:ext uri="{FF2B5EF4-FFF2-40B4-BE49-F238E27FC236}">
                <a16:creationId xmlns:a16="http://schemas.microsoft.com/office/drawing/2014/main" id="{49BD62BC-3DB1-151F-F4A6-276781EAF43E}"/>
              </a:ext>
            </a:extLst>
          </p:cNvPr>
          <p:cNvSpPr txBox="1"/>
          <p:nvPr/>
        </p:nvSpPr>
        <p:spPr>
          <a:xfrm>
            <a:off x="584957" y="2767911"/>
            <a:ext cx="18763493" cy="1015663"/>
          </a:xfrm>
          <a:prstGeom prst="rect">
            <a:avLst/>
          </a:prstGeom>
        </p:spPr>
        <p:txBody>
          <a:bodyPr wrap="square">
            <a:spAutoFit/>
          </a:bodyPr>
          <a:lstStyle/>
          <a:p>
            <a:pPr marL="690563" indent="-690563" algn="l">
              <a:spcBef>
                <a:spcPts val="2250"/>
              </a:spcBef>
              <a:buNone/>
            </a:pPr>
            <a:r>
              <a:rPr lang="en-US" sz="5600" b="1" dirty="0"/>
              <a:t>2.	</a:t>
            </a:r>
            <a:r>
              <a:rPr lang="en-US" sz="6000" b="1" dirty="0"/>
              <a:t>Evaluate and Select Relevant Sources</a:t>
            </a:r>
            <a:r>
              <a:rPr lang="en-US" sz="3050" i="1" spc="-35" dirty="0">
                <a:latin typeface="Barlow"/>
              </a:rPr>
              <a:t> continued</a:t>
            </a:r>
          </a:p>
        </p:txBody>
      </p:sp>
      <p:sp>
        <p:nvSpPr>
          <p:cNvPr id="3" name="object 3">
            <a:extLst>
              <a:ext uri="{FF2B5EF4-FFF2-40B4-BE49-F238E27FC236}">
                <a16:creationId xmlns:a16="http://schemas.microsoft.com/office/drawing/2014/main" id="{44E92910-BAB0-CA08-F7CB-ADA028005B98}"/>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a:extLst>
              <a:ext uri="{FF2B5EF4-FFF2-40B4-BE49-F238E27FC236}">
                <a16:creationId xmlns:a16="http://schemas.microsoft.com/office/drawing/2014/main" id="{F332B3C6-DC19-B1AB-ED28-D2BF13C4D031}"/>
              </a:ext>
            </a:extLst>
          </p:cNvPr>
          <p:cNvSpPr/>
          <p:nvPr/>
        </p:nvSpPr>
        <p:spPr>
          <a:xfrm>
            <a:off x="1418012" y="403897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a:extLst>
              <a:ext uri="{FF2B5EF4-FFF2-40B4-BE49-F238E27FC236}">
                <a16:creationId xmlns:a16="http://schemas.microsoft.com/office/drawing/2014/main" id="{B3D33A20-BDE8-3999-359B-525C84E246DB}"/>
              </a:ext>
            </a:extLst>
          </p:cNvPr>
          <p:cNvSpPr/>
          <p:nvPr/>
        </p:nvSpPr>
        <p:spPr>
          <a:xfrm>
            <a:off x="1418012" y="546065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a:extLst>
              <a:ext uri="{FF2B5EF4-FFF2-40B4-BE49-F238E27FC236}">
                <a16:creationId xmlns:a16="http://schemas.microsoft.com/office/drawing/2014/main" id="{64B627F3-E75D-66ED-F171-1081635CC423}"/>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65D0D8CE-03CA-0B8D-1FEF-E54BE4697019}"/>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64A13E7B-547F-10B5-D258-665A25D4BC02}"/>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1D2277A7-A83E-C050-3ABF-FDAE34A53F6B}"/>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63BDE94D-19BC-178F-51E8-1C787B32921F}"/>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7</a:t>
            </a:fld>
            <a:endParaRPr spc="-25" dirty="0"/>
          </a:p>
        </p:txBody>
      </p:sp>
      <p:sp>
        <p:nvSpPr>
          <p:cNvPr id="15" name="object 15">
            <a:extLst>
              <a:ext uri="{FF2B5EF4-FFF2-40B4-BE49-F238E27FC236}">
                <a16:creationId xmlns:a16="http://schemas.microsoft.com/office/drawing/2014/main" id="{6995C61B-058B-7D68-0789-9905031617B6}"/>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6" name="object 6">
            <a:extLst>
              <a:ext uri="{FF2B5EF4-FFF2-40B4-BE49-F238E27FC236}">
                <a16:creationId xmlns:a16="http://schemas.microsoft.com/office/drawing/2014/main" id="{9E951410-D754-02E9-5901-09CAF3696670}"/>
              </a:ext>
            </a:extLst>
          </p:cNvPr>
          <p:cNvSpPr/>
          <p:nvPr/>
        </p:nvSpPr>
        <p:spPr>
          <a:xfrm>
            <a:off x="1418012" y="69500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20" name="Rounded Rectangle 19">
            <a:extLst>
              <a:ext uri="{FF2B5EF4-FFF2-40B4-BE49-F238E27FC236}">
                <a16:creationId xmlns:a16="http://schemas.microsoft.com/office/drawing/2014/main" id="{393C1433-810F-3EDD-C4E6-825F223AF112}"/>
              </a:ext>
            </a:extLst>
          </p:cNvPr>
          <p:cNvSpPr/>
          <p:nvPr/>
        </p:nvSpPr>
        <p:spPr>
          <a:xfrm>
            <a:off x="11187817" y="4044242"/>
            <a:ext cx="8160633" cy="5536724"/>
          </a:xfrm>
          <a:prstGeom prst="roundRect">
            <a:avLst>
              <a:gd name="adj" fmla="val 2490"/>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1" name="TextBox 20">
            <a:extLst>
              <a:ext uri="{FF2B5EF4-FFF2-40B4-BE49-F238E27FC236}">
                <a16:creationId xmlns:a16="http://schemas.microsoft.com/office/drawing/2014/main" id="{D8B004E4-48DD-EBFB-0BFD-A20A4CCDF3CD}"/>
              </a:ext>
            </a:extLst>
          </p:cNvPr>
          <p:cNvSpPr txBox="1"/>
          <p:nvPr/>
        </p:nvSpPr>
        <p:spPr>
          <a:xfrm>
            <a:off x="11416417" y="4165170"/>
            <a:ext cx="7710415" cy="5263107"/>
          </a:xfrm>
          <a:prstGeom prst="rect">
            <a:avLst/>
          </a:prstGeom>
          <a:noFill/>
        </p:spPr>
        <p:txBody>
          <a:bodyPr wrap="square">
            <a:spAutoFit/>
          </a:bodyPr>
          <a:lstStyle/>
          <a:p>
            <a:pPr>
              <a:lnSpc>
                <a:spcPct val="140000"/>
              </a:lnSpc>
            </a:pPr>
            <a:r>
              <a:rPr lang="en-US" sz="3050" b="1" spc="-40" dirty="0">
                <a:latin typeface="Barlow"/>
              </a:rPr>
              <a:t>Note:</a:t>
            </a:r>
            <a:r>
              <a:rPr lang="en-US" sz="3050" i="1" spc="-40" dirty="0">
                <a:latin typeface="Barlow"/>
              </a:rPr>
              <a:t> Keep a log of your search terms, databases used, and selection criteria. This will help you replicate your search later if needed, demonstrate the thoroughness of your review, and justify your source selection. Consult with your library media center for a school-recommended reference management tool to organize your sources and citations efficiently.</a:t>
            </a:r>
          </a:p>
        </p:txBody>
      </p:sp>
    </p:spTree>
    <p:extLst>
      <p:ext uri="{BB962C8B-B14F-4D97-AF65-F5344CB8AC3E}">
        <p14:creationId xmlns:p14="http://schemas.microsoft.com/office/powerpoint/2010/main" val="2995155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575A1EE2-22D6-B34B-F04C-556773B3779B}"/>
              </a:ext>
            </a:extLst>
          </p:cNvPr>
          <p:cNvSpPr txBox="1"/>
          <p:nvPr/>
        </p:nvSpPr>
        <p:spPr>
          <a:xfrm>
            <a:off x="691753" y="3902075"/>
            <a:ext cx="18656697" cy="5212517"/>
          </a:xfrm>
          <a:prstGeom prst="rect">
            <a:avLst/>
          </a:prstGeom>
          <a:noFill/>
        </p:spPr>
        <p:txBody>
          <a:bodyPr wrap="square">
            <a:spAutoFit/>
          </a:bodyPr>
          <a:lstStyle/>
          <a:p>
            <a:pPr marL="1352550" marR="2042160" indent="10160" algn="l">
              <a:lnSpc>
                <a:spcPct val="130000"/>
              </a:lnSpc>
              <a:spcBef>
                <a:spcPts val="1800"/>
              </a:spcBef>
            </a:pPr>
            <a:r>
              <a:rPr lang="en-US" sz="3050" spc="-35" dirty="0">
                <a:latin typeface="Barlow"/>
              </a:rPr>
              <a:t>Extract content from different sources to demonstrate comprehension, analysis, evaluation, and deep understanding of your topic.</a:t>
            </a:r>
          </a:p>
          <a:p>
            <a:pPr marL="1352550" marR="2042160" indent="10160" algn="l">
              <a:lnSpc>
                <a:spcPct val="130000"/>
              </a:lnSpc>
              <a:spcBef>
                <a:spcPts val="1800"/>
              </a:spcBef>
            </a:pPr>
            <a:r>
              <a:rPr lang="en-US" sz="3050" spc="-35" dirty="0">
                <a:latin typeface="Barlow"/>
              </a:rPr>
              <a:t>Evaluate the prevalent expert opinions and accepted body of knowledge on the topic.</a:t>
            </a:r>
          </a:p>
          <a:p>
            <a:pPr marL="1352550" marR="2042160" indent="10160" algn="l">
              <a:lnSpc>
                <a:spcPct val="130000"/>
              </a:lnSpc>
              <a:spcBef>
                <a:spcPts val="1800"/>
              </a:spcBef>
            </a:pPr>
            <a:r>
              <a:rPr lang="en-US" sz="3050" spc="-35" dirty="0">
                <a:latin typeface="Barlow"/>
              </a:rPr>
              <a:t>Consider under-pursued avenues that could drive research in a new direction.</a:t>
            </a:r>
          </a:p>
          <a:p>
            <a:pPr marL="1352550" marR="2042160" indent="10160" algn="l">
              <a:lnSpc>
                <a:spcPct val="130000"/>
              </a:lnSpc>
              <a:spcBef>
                <a:spcPts val="1800"/>
              </a:spcBef>
            </a:pPr>
            <a:r>
              <a:rPr lang="en-US" sz="3050" spc="-35" dirty="0">
                <a:latin typeface="Barlow"/>
              </a:rPr>
              <a:t>Identify the original source of information when possible.</a:t>
            </a:r>
          </a:p>
          <a:p>
            <a:pPr marL="1352550" marR="2042160" indent="10160" algn="l">
              <a:lnSpc>
                <a:spcPct val="130000"/>
              </a:lnSpc>
              <a:spcBef>
                <a:spcPts val="1800"/>
              </a:spcBef>
            </a:pPr>
            <a:r>
              <a:rPr lang="en-US" sz="3050" spc="-35" dirty="0">
                <a:latin typeface="Barlow"/>
              </a:rPr>
              <a:t>Write a short paragraph synthesizing how the selected sources relate to each other and your research question.</a:t>
            </a:r>
          </a:p>
        </p:txBody>
      </p:sp>
      <p:sp>
        <p:nvSpPr>
          <p:cNvPr id="4" name="object 4"/>
          <p:cNvSpPr txBox="1"/>
          <p:nvPr/>
        </p:nvSpPr>
        <p:spPr>
          <a:xfrm>
            <a:off x="615552" y="2814438"/>
            <a:ext cx="19342497" cy="936795"/>
          </a:xfrm>
          <a:prstGeom prst="rect">
            <a:avLst/>
          </a:prstGeom>
        </p:spPr>
        <p:txBody>
          <a:bodyPr vert="horz" wrap="square" lIns="0" tIns="13335" rIns="0" bIns="0" rtlCol="0">
            <a:spAutoFit/>
          </a:bodyPr>
          <a:lstStyle/>
          <a:p>
            <a:pPr marL="801688" indent="-792163">
              <a:spcBef>
                <a:spcPts val="105"/>
              </a:spcBef>
            </a:pPr>
            <a:r>
              <a:rPr sz="5600" b="1" dirty="0"/>
              <a:t>3. </a:t>
            </a:r>
            <a:r>
              <a:rPr lang="en-US" sz="6000" b="1" dirty="0"/>
              <a:t>Synthesize Information from Multiple Sources</a:t>
            </a:r>
            <a:endParaRPr lang="en-US" sz="3050" i="1" spc="-35" dirty="0">
              <a:latin typeface="Barlow"/>
            </a:endParaRP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6" name="object 6"/>
          <p:cNvSpPr/>
          <p:nvPr/>
        </p:nvSpPr>
        <p:spPr>
          <a:xfrm>
            <a:off x="1461234" y="4047489"/>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pPr algn="l"/>
            <a:endParaRPr/>
          </a:p>
        </p:txBody>
      </p:sp>
      <p:sp>
        <p:nvSpPr>
          <p:cNvPr id="11" name="object 11"/>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2" name="object 12"/>
          <p:cNvGrpSpPr/>
          <p:nvPr/>
        </p:nvGrpSpPr>
        <p:grpSpPr>
          <a:xfrm>
            <a:off x="628256" y="963321"/>
            <a:ext cx="1051560" cy="1036955"/>
            <a:chOff x="628256" y="963321"/>
            <a:chExt cx="1051560" cy="1036955"/>
          </a:xfrm>
        </p:grpSpPr>
        <p:sp>
          <p:nvSpPr>
            <p:cNvPr id="13" name="object 13"/>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4" name="object 14"/>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5" name="object 15"/>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8</a:t>
            </a:fld>
            <a:endParaRPr spc="-25" dirty="0"/>
          </a:p>
        </p:txBody>
      </p:sp>
      <p:sp>
        <p:nvSpPr>
          <p:cNvPr id="16" name="object 16"/>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8" name="object 6">
            <a:extLst>
              <a:ext uri="{FF2B5EF4-FFF2-40B4-BE49-F238E27FC236}">
                <a16:creationId xmlns:a16="http://schemas.microsoft.com/office/drawing/2014/main" id="{59893E29-048B-ED2C-304E-D1483B1336C3}"/>
              </a:ext>
            </a:extLst>
          </p:cNvPr>
          <p:cNvSpPr/>
          <p:nvPr/>
        </p:nvSpPr>
        <p:spPr>
          <a:xfrm>
            <a:off x="1461234" y="5490209"/>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pPr algn="l"/>
            <a:endParaRPr/>
          </a:p>
        </p:txBody>
      </p:sp>
      <p:sp>
        <p:nvSpPr>
          <p:cNvPr id="2" name="object 6">
            <a:extLst>
              <a:ext uri="{FF2B5EF4-FFF2-40B4-BE49-F238E27FC236}">
                <a16:creationId xmlns:a16="http://schemas.microsoft.com/office/drawing/2014/main" id="{90350A5F-9795-52F5-6280-C10EEF60FCE9}"/>
              </a:ext>
            </a:extLst>
          </p:cNvPr>
          <p:cNvSpPr/>
          <p:nvPr/>
        </p:nvSpPr>
        <p:spPr>
          <a:xfrm>
            <a:off x="1461234" y="6328409"/>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pPr algn="l"/>
            <a:endParaRPr/>
          </a:p>
        </p:txBody>
      </p:sp>
      <p:sp>
        <p:nvSpPr>
          <p:cNvPr id="5" name="object 6">
            <a:extLst>
              <a:ext uri="{FF2B5EF4-FFF2-40B4-BE49-F238E27FC236}">
                <a16:creationId xmlns:a16="http://schemas.microsoft.com/office/drawing/2014/main" id="{78DDE372-828C-F9FF-BC12-4D047C13C976}"/>
              </a:ext>
            </a:extLst>
          </p:cNvPr>
          <p:cNvSpPr/>
          <p:nvPr/>
        </p:nvSpPr>
        <p:spPr>
          <a:xfrm>
            <a:off x="1461234" y="7166609"/>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pPr algn="l"/>
            <a:endParaRPr/>
          </a:p>
        </p:txBody>
      </p:sp>
      <p:sp>
        <p:nvSpPr>
          <p:cNvPr id="7" name="object 6">
            <a:extLst>
              <a:ext uri="{FF2B5EF4-FFF2-40B4-BE49-F238E27FC236}">
                <a16:creationId xmlns:a16="http://schemas.microsoft.com/office/drawing/2014/main" id="{A0B1A907-EA04-8638-42E5-86ECD7271106}"/>
              </a:ext>
            </a:extLst>
          </p:cNvPr>
          <p:cNvSpPr/>
          <p:nvPr/>
        </p:nvSpPr>
        <p:spPr>
          <a:xfrm>
            <a:off x="1461234" y="8004809"/>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pPr algn="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09ECE-F6ED-C4FC-88A0-D33E3A7678CC}"/>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785F7F9B-40D8-7E1E-2A9D-B5EE65D56FB9}"/>
              </a:ext>
            </a:extLst>
          </p:cNvPr>
          <p:cNvSpPr txBox="1"/>
          <p:nvPr/>
        </p:nvSpPr>
        <p:spPr>
          <a:xfrm>
            <a:off x="615552" y="2814438"/>
            <a:ext cx="19342497" cy="936795"/>
          </a:xfrm>
          <a:prstGeom prst="rect">
            <a:avLst/>
          </a:prstGeom>
        </p:spPr>
        <p:txBody>
          <a:bodyPr vert="horz" wrap="square" lIns="0" tIns="13335" rIns="0" bIns="0" rtlCol="0">
            <a:spAutoFit/>
          </a:bodyPr>
          <a:lstStyle/>
          <a:p>
            <a:pPr marL="801688" indent="-792163">
              <a:spcBef>
                <a:spcPts val="105"/>
              </a:spcBef>
            </a:pPr>
            <a:r>
              <a:rPr sz="5600" b="1" dirty="0"/>
              <a:t>3. </a:t>
            </a:r>
            <a:r>
              <a:rPr lang="en-US" sz="6000" b="1" dirty="0"/>
              <a:t>Synthesize Information from Multiple Sources</a:t>
            </a:r>
            <a:r>
              <a:rPr lang="en-US" sz="6000" i="1" spc="-35" dirty="0">
                <a:latin typeface="Barlow"/>
              </a:rPr>
              <a:t> </a:t>
            </a:r>
            <a:r>
              <a:rPr lang="en-US" sz="3050" i="1" spc="-35" dirty="0">
                <a:latin typeface="Barlow"/>
              </a:rPr>
              <a:t>continued</a:t>
            </a:r>
          </a:p>
        </p:txBody>
      </p:sp>
      <p:sp>
        <p:nvSpPr>
          <p:cNvPr id="3" name="object 3">
            <a:extLst>
              <a:ext uri="{FF2B5EF4-FFF2-40B4-BE49-F238E27FC236}">
                <a16:creationId xmlns:a16="http://schemas.microsoft.com/office/drawing/2014/main" id="{BD7062E7-025A-EAC9-297D-FCA20EC6EBBD}"/>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11" name="object 11">
            <a:extLst>
              <a:ext uri="{FF2B5EF4-FFF2-40B4-BE49-F238E27FC236}">
                <a16:creationId xmlns:a16="http://schemas.microsoft.com/office/drawing/2014/main" id="{C590B2F6-D62B-7B6C-3C57-26EDEF566E3A}"/>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2" name="object 12">
            <a:extLst>
              <a:ext uri="{FF2B5EF4-FFF2-40B4-BE49-F238E27FC236}">
                <a16:creationId xmlns:a16="http://schemas.microsoft.com/office/drawing/2014/main" id="{C4D16557-193A-C7F3-11A3-ABE170C4F97F}"/>
              </a:ext>
            </a:extLst>
          </p:cNvPr>
          <p:cNvGrpSpPr/>
          <p:nvPr/>
        </p:nvGrpSpPr>
        <p:grpSpPr>
          <a:xfrm>
            <a:off x="628256" y="963321"/>
            <a:ext cx="1051560" cy="1036955"/>
            <a:chOff x="628256" y="963321"/>
            <a:chExt cx="1051560" cy="1036955"/>
          </a:xfrm>
        </p:grpSpPr>
        <p:sp>
          <p:nvSpPr>
            <p:cNvPr id="13" name="object 13">
              <a:extLst>
                <a:ext uri="{FF2B5EF4-FFF2-40B4-BE49-F238E27FC236}">
                  <a16:creationId xmlns:a16="http://schemas.microsoft.com/office/drawing/2014/main" id="{E5625712-F339-D667-09DF-0E048132DCFB}"/>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4" name="object 14">
              <a:extLst>
                <a:ext uri="{FF2B5EF4-FFF2-40B4-BE49-F238E27FC236}">
                  <a16:creationId xmlns:a16="http://schemas.microsoft.com/office/drawing/2014/main" id="{811B342C-C652-3141-82F2-919DEA390376}"/>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5" name="object 15">
            <a:extLst>
              <a:ext uri="{FF2B5EF4-FFF2-40B4-BE49-F238E27FC236}">
                <a16:creationId xmlns:a16="http://schemas.microsoft.com/office/drawing/2014/main" id="{FAB3BEE0-019C-EEF3-B3D5-32FB399B62C0}"/>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9</a:t>
            </a:fld>
            <a:endParaRPr spc="-25" dirty="0"/>
          </a:p>
        </p:txBody>
      </p:sp>
      <p:sp>
        <p:nvSpPr>
          <p:cNvPr id="16" name="object 16">
            <a:extLst>
              <a:ext uri="{FF2B5EF4-FFF2-40B4-BE49-F238E27FC236}">
                <a16:creationId xmlns:a16="http://schemas.microsoft.com/office/drawing/2014/main" id="{09765DB5-865B-5B20-492C-74F7A012E182}"/>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8" name="Rounded Rectangle 7">
            <a:extLst>
              <a:ext uri="{FF2B5EF4-FFF2-40B4-BE49-F238E27FC236}">
                <a16:creationId xmlns:a16="http://schemas.microsoft.com/office/drawing/2014/main" id="{0B9BE034-BC7A-765D-62B9-1868F88F90ED}"/>
              </a:ext>
            </a:extLst>
          </p:cNvPr>
          <p:cNvSpPr/>
          <p:nvPr/>
        </p:nvSpPr>
        <p:spPr>
          <a:xfrm>
            <a:off x="1441450" y="4115999"/>
            <a:ext cx="17863823" cy="5653476"/>
          </a:xfrm>
          <a:prstGeom prst="roundRect">
            <a:avLst>
              <a:gd name="adj" fmla="val 2097"/>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9" name="TextBox 8">
            <a:extLst>
              <a:ext uri="{FF2B5EF4-FFF2-40B4-BE49-F238E27FC236}">
                <a16:creationId xmlns:a16="http://schemas.microsoft.com/office/drawing/2014/main" id="{99411C8E-667E-1011-F353-D08C1EE845AA}"/>
              </a:ext>
            </a:extLst>
          </p:cNvPr>
          <p:cNvSpPr txBox="1"/>
          <p:nvPr/>
        </p:nvSpPr>
        <p:spPr>
          <a:xfrm>
            <a:off x="1679817" y="4283075"/>
            <a:ext cx="17363834" cy="5263107"/>
          </a:xfrm>
          <a:prstGeom prst="rect">
            <a:avLst/>
          </a:prstGeom>
          <a:noFill/>
        </p:spPr>
        <p:txBody>
          <a:bodyPr wrap="square">
            <a:spAutoFit/>
          </a:bodyPr>
          <a:lstStyle/>
          <a:p>
            <a:pPr algn="l">
              <a:lnSpc>
                <a:spcPct val="140000"/>
              </a:lnSpc>
            </a:pPr>
            <a:r>
              <a:rPr lang="en-US" sz="3050" b="1" spc="-40" dirty="0">
                <a:latin typeface="Barlow"/>
              </a:rPr>
              <a:t>Example:</a:t>
            </a:r>
            <a:r>
              <a:rPr lang="en-US" sz="3050" spc="-40" dirty="0">
                <a:latin typeface="Barlow"/>
              </a:rPr>
              <a:t> In a literature review on the effects of social media on adolescent mental health, you might synthesize information like this:</a:t>
            </a:r>
          </a:p>
          <a:p>
            <a:pPr algn="l">
              <a:lnSpc>
                <a:spcPct val="140000"/>
              </a:lnSpc>
            </a:pPr>
            <a:r>
              <a:rPr lang="en-US" sz="3050" i="1" spc="-40" dirty="0">
                <a:latin typeface="Barlow"/>
              </a:rPr>
              <a:t>Several studies (Jones, 2020; Lee, 2021; Smith, 2019) have found a correlation between increased social media use and higher rates of anxiety among teenagers. However, Brown (2020) argues that the relationship is more nuanced, with certain types of social media engagement showing positive effects on self-esteem. These conflicting findings suggest that the impact of social media on adolescent mental health is complex and may depend on factors such as the nature of the engagement, individual personality traits, and offline social support systems.</a:t>
            </a:r>
          </a:p>
        </p:txBody>
      </p:sp>
    </p:spTree>
    <p:extLst>
      <p:ext uri="{BB962C8B-B14F-4D97-AF65-F5344CB8AC3E}">
        <p14:creationId xmlns:p14="http://schemas.microsoft.com/office/powerpoint/2010/main" val="25902416"/>
      </p:ext>
    </p:extLst>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1F497D"/>
      </a:dk2>
      <a:lt2>
        <a:srgbClr val="FDF5E6"/>
      </a:lt2>
      <a:accent1>
        <a:srgbClr val="306BB4"/>
      </a:accent1>
      <a:accent2>
        <a:srgbClr val="C0504D"/>
      </a:accent2>
      <a:accent3>
        <a:srgbClr val="30B791"/>
      </a:accent3>
      <a:accent4>
        <a:srgbClr val="7B519F"/>
      </a:accent4>
      <a:accent5>
        <a:srgbClr val="E8F2FB"/>
      </a:accent5>
      <a:accent6>
        <a:srgbClr val="F7931C"/>
      </a:accent6>
      <a:hlink>
        <a:srgbClr val="306BB4"/>
      </a:hlink>
      <a:folHlink>
        <a:srgbClr val="7B519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1130</TotalTime>
  <Words>1944</Words>
  <Application>Microsoft Macintosh PowerPoint</Application>
  <PresentationFormat>Custom</PresentationFormat>
  <Paragraphs>201</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Apple Color Emoji</vt:lpstr>
      <vt:lpstr>Aptos</vt:lpstr>
      <vt:lpstr>Barlow</vt:lpstr>
      <vt:lpstr>Barlow SemiBold</vt:lpstr>
      <vt:lpstr>Office Theme</vt:lpstr>
      <vt:lpstr>ACADEMIC TOOLKIT</vt:lpstr>
      <vt:lpstr>Interactive Table of Contents (slideshow view only)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Marc Hostetter</cp:lastModifiedBy>
  <cp:revision>267</cp:revision>
  <dcterms:created xsi:type="dcterms:W3CDTF">2026-02-21T00:16:22Z</dcterms:created>
  <dcterms:modified xsi:type="dcterms:W3CDTF">2026-03-03T18:21:40Z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2026-02-20T00:00:00Z</vt:filetime>
  </property>
  <property fmtid="{D5CDD505-2E9C-101B-9397-08002B2CF9AE}" pid="3" name="Creator">
    <vt:lpwstr>Adobe InDesign 21.0 (Macintosh)</vt:lpwstr>
  </property>
  <property fmtid="{D5CDD505-2E9C-101B-9397-08002B2CF9AE}" pid="4" name="LastSaved">
    <vt:filetime>2026-02-21T00:00:00Z</vt:filetime>
  </property>
  <property fmtid="{D5CDD505-2E9C-101B-9397-08002B2CF9AE}" pid="5" name="Producer">
    <vt:lpwstr>Adobe PDF Library 18.0</vt:lpwstr>
  </property>
</Properties>
</file>