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handoutMasterIdLst>
    <p:handoutMasterId r:id="rId25"/>
  </p:handoutMasterIdLst>
  <p:sldIdLst>
    <p:sldId id="256" r:id="rId2"/>
    <p:sldId id="257" r:id="rId3"/>
    <p:sldId id="258" r:id="rId4"/>
    <p:sldId id="259" r:id="rId5"/>
    <p:sldId id="260" r:id="rId6"/>
    <p:sldId id="269" r:id="rId7"/>
    <p:sldId id="271" r:id="rId8"/>
    <p:sldId id="261" r:id="rId9"/>
    <p:sldId id="272" r:id="rId10"/>
    <p:sldId id="262" r:id="rId11"/>
    <p:sldId id="273" r:id="rId12"/>
    <p:sldId id="263" r:id="rId13"/>
    <p:sldId id="274" r:id="rId14"/>
    <p:sldId id="278" r:id="rId15"/>
    <p:sldId id="275" r:id="rId16"/>
    <p:sldId id="264" r:id="rId17"/>
    <p:sldId id="276" r:id="rId18"/>
    <p:sldId id="265" r:id="rId19"/>
    <p:sldId id="277" r:id="rId20"/>
    <p:sldId id="266" r:id="rId21"/>
    <p:sldId id="267" r:id="rId22"/>
    <p:sldId id="268" r:id="rId23"/>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01"/>
    <p:restoredTop sz="94654"/>
  </p:normalViewPr>
  <p:slideViewPr>
    <p:cSldViewPr>
      <p:cViewPr varScale="1">
        <p:scale>
          <a:sx n="64" d="100"/>
          <a:sy n="64" d="100"/>
        </p:scale>
        <p:origin x="1422" y="8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21" d="100"/>
          <a:sy n="121" d="100"/>
        </p:scale>
        <p:origin x="188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2DB23C-E0A8-75F0-778D-6E4503AA3591}"/>
              </a:ext>
            </a:extLst>
          </p:cNvPr>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2366D66-B412-8CCD-8D10-4CEE07BBE365}"/>
              </a:ext>
            </a:extLst>
          </p:cNvPr>
          <p:cNvSpPr>
            <a:spLocks noGrp="1"/>
          </p:cNvSpPr>
          <p:nvPr>
            <p:ph type="dt" sz="quarter" idx="1"/>
          </p:nvPr>
        </p:nvSpPr>
        <p:spPr>
          <a:xfrm>
            <a:off x="11387138" y="0"/>
            <a:ext cx="8712200" cy="566738"/>
          </a:xfrm>
          <a:prstGeom prst="rect">
            <a:avLst/>
          </a:prstGeom>
        </p:spPr>
        <p:txBody>
          <a:bodyPr vert="horz" lIns="91440" tIns="45720" rIns="91440" bIns="45720" rtlCol="0"/>
          <a:lstStyle>
            <a:lvl1pPr algn="r">
              <a:defRPr sz="1200"/>
            </a:lvl1pPr>
          </a:lstStyle>
          <a:p>
            <a:fld id="{A66E2CF7-9863-F647-90E5-8CF9E05B7A97}" type="datetimeFigureOut">
              <a:rPr lang="en-US" smtClean="0"/>
              <a:t>3/30/2026</a:t>
            </a:fld>
            <a:endParaRPr lang="en-US"/>
          </a:p>
        </p:txBody>
      </p:sp>
      <p:sp>
        <p:nvSpPr>
          <p:cNvPr id="4" name="Footer Placeholder 3">
            <a:extLst>
              <a:ext uri="{FF2B5EF4-FFF2-40B4-BE49-F238E27FC236}">
                <a16:creationId xmlns:a16="http://schemas.microsoft.com/office/drawing/2014/main" id="{975DFF10-4CE1-AA99-E14C-F6AEFCE3B0D3}"/>
              </a:ext>
            </a:extLst>
          </p:cNvPr>
          <p:cNvSpPr>
            <a:spLocks noGrp="1"/>
          </p:cNvSpPr>
          <p:nvPr>
            <p:ph type="ftr" sz="quarter" idx="2"/>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03B589-7C7D-0F99-F99D-2ED2B44C3D35}"/>
              </a:ext>
            </a:extLst>
          </p:cNvPr>
          <p:cNvSpPr>
            <a:spLocks noGrp="1"/>
          </p:cNvSpPr>
          <p:nvPr>
            <p:ph type="sldNum" sz="quarter" idx="3"/>
          </p:nvPr>
        </p:nvSpPr>
        <p:spPr>
          <a:xfrm>
            <a:off x="11387138" y="10742613"/>
            <a:ext cx="8712200" cy="566737"/>
          </a:xfrm>
          <a:prstGeom prst="rect">
            <a:avLst/>
          </a:prstGeom>
        </p:spPr>
        <p:txBody>
          <a:bodyPr vert="horz" lIns="91440" tIns="45720" rIns="91440" bIns="45720" rtlCol="0" anchor="b"/>
          <a:lstStyle>
            <a:lvl1pPr algn="r">
              <a:defRPr sz="1200"/>
            </a:lvl1pPr>
          </a:lstStyle>
          <a:p>
            <a:fld id="{9AB789E8-F9C1-794F-ADA7-950D570DCBF2}" type="slidenum">
              <a:rPr lang="en-US" smtClean="0"/>
              <a:t>‹#›</a:t>
            </a:fld>
            <a:endParaRPr lang="en-US"/>
          </a:p>
        </p:txBody>
      </p:sp>
    </p:spTree>
    <p:extLst>
      <p:ext uri="{BB962C8B-B14F-4D97-AF65-F5344CB8AC3E}">
        <p14:creationId xmlns:p14="http://schemas.microsoft.com/office/powerpoint/2010/main" val="312913613"/>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2-21T00:25:37.054"/>
    </inkml:context>
    <inkml:brush xml:id="br0">
      <inkml:brushProperty name="width" value="0.035" units="cm"/>
      <inkml:brushProperty name="height" value="0.035" units="cm"/>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A4FE86F2-A9B8-F447-8001-B4C5DEE09083}" type="datetimeFigureOut">
              <a:rPr lang="en-US" smtClean="0"/>
              <a:t>3/30/2026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9BC129C-9F60-1344-96CC-8E0FEF434057}" type="slidenum">
              <a:rPr lang="en-US" smtClean="0"/>
              <a:t>‹#›</a:t>
            </a:fld>
            <a:endParaRPr lang="en-US"/>
          </a:p>
        </p:txBody>
      </p:sp>
    </p:spTree>
    <p:extLst>
      <p:ext uri="{BB962C8B-B14F-4D97-AF65-F5344CB8AC3E}">
        <p14:creationId xmlns:p14="http://schemas.microsoft.com/office/powerpoint/2010/main" val="2028634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BC129C-9F60-1344-96CC-8E0FEF434057}" type="slidenum">
              <a:rPr lang="en-US" smtClean="0"/>
              <a:t>2</a:t>
            </a:fld>
            <a:endParaRPr lang="en-US"/>
          </a:p>
        </p:txBody>
      </p:sp>
    </p:spTree>
    <p:extLst>
      <p:ext uri="{BB962C8B-B14F-4D97-AF65-F5344CB8AC3E}">
        <p14:creationId xmlns:p14="http://schemas.microsoft.com/office/powerpoint/2010/main" val="39503289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13087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0" y="0"/>
            <a:ext cx="20104100" cy="11308556"/>
          </a:xfrm>
          <a:prstGeom prst="rect">
            <a:avLst/>
          </a:prstGeom>
        </p:spPr>
      </p:pic>
      <p:sp>
        <p:nvSpPr>
          <p:cNvPr id="2" name="Holder 2"/>
          <p:cNvSpPr>
            <a:spLocks noGrp="1"/>
          </p:cNvSpPr>
          <p:nvPr>
            <p:ph type="ctrTitle"/>
          </p:nvPr>
        </p:nvSpPr>
        <p:spPr>
          <a:xfrm>
            <a:off x="7474609" y="1421810"/>
            <a:ext cx="5154881" cy="729614"/>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3" name="Picture 2" descr="A blue and white logo&#10;&#10;AI-generated content may be incorrect.">
            <a:extLst>
              <a:ext uri="{FF2B5EF4-FFF2-40B4-BE49-F238E27FC236}">
                <a16:creationId xmlns:a16="http://schemas.microsoft.com/office/drawing/2014/main" id="{AA5EA703-670F-E5ED-0F44-0C758D15837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047115"/>
          </a:xfrm>
          <a:custGeom>
            <a:avLst/>
            <a:gdLst/>
            <a:ahLst/>
            <a:cxnLst/>
            <a:rect l="l" t="t" r="r" b="b"/>
            <a:pathLst>
              <a:path w="20104100" h="1047115">
                <a:moveTo>
                  <a:pt x="20104099" y="0"/>
                </a:moveTo>
                <a:lnTo>
                  <a:pt x="0" y="0"/>
                </a:lnTo>
                <a:lnTo>
                  <a:pt x="0" y="1047088"/>
                </a:lnTo>
                <a:lnTo>
                  <a:pt x="20104099" y="1047088"/>
                </a:lnTo>
                <a:lnTo>
                  <a:pt x="20104099" y="0"/>
                </a:lnTo>
                <a:close/>
              </a:path>
            </a:pathLst>
          </a:custGeom>
          <a:solidFill>
            <a:srgbClr val="306CB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227824" y="3122741"/>
            <a:ext cx="6720840" cy="6689090"/>
          </a:xfrm>
          <a:prstGeom prst="rect">
            <a:avLst/>
          </a:prstGeom>
        </p:spPr>
        <p:txBody>
          <a:bodyPr wrap="square" lIns="0" tIns="0" rIns="0" bIns="0">
            <a:spAutoFit/>
          </a:bodyPr>
          <a:lstStyle>
            <a:lvl1pPr>
              <a:defRPr sz="3050" b="1" i="0">
                <a:solidFill>
                  <a:schemeClr val="tx1"/>
                </a:solidFill>
                <a:latin typeface="Barlow SemiBold"/>
                <a:cs typeface="Barlow SemiBold"/>
              </a:defRPr>
            </a:lvl1pPr>
          </a:lstStyle>
          <a:p>
            <a:endParaRPr/>
          </a:p>
        </p:txBody>
      </p:sp>
      <p:sp>
        <p:nvSpPr>
          <p:cNvPr id="5" name="Holder 5"/>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7" name="Holder 7"/>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5" name="Holder 5"/>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4" name="Holder 4"/>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6" name="Picture 5" descr="A blue and white logo&#10;&#10;AI-generated content may be incorrect.">
            <a:extLst>
              <a:ext uri="{FF2B5EF4-FFF2-40B4-BE49-F238E27FC236}">
                <a16:creationId xmlns:a16="http://schemas.microsoft.com/office/drawing/2014/main" id="{2FE04EEA-B4BF-AAA1-8C58-02368F6100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628650"/>
          </a:xfrm>
          <a:custGeom>
            <a:avLst/>
            <a:gdLst/>
            <a:ahLst/>
            <a:cxnLst/>
            <a:rect l="l" t="t" r="r" b="b"/>
            <a:pathLst>
              <a:path w="20104100" h="628650">
                <a:moveTo>
                  <a:pt x="20104099" y="0"/>
                </a:moveTo>
                <a:lnTo>
                  <a:pt x="0" y="0"/>
                </a:lnTo>
                <a:lnTo>
                  <a:pt x="0" y="628253"/>
                </a:lnTo>
                <a:lnTo>
                  <a:pt x="20104099" y="628253"/>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18166179" y="104708"/>
            <a:ext cx="1309666" cy="417421"/>
          </a:xfrm>
          <a:prstGeom prst="rect">
            <a:avLst/>
          </a:prstGeom>
        </p:spPr>
      </p:pic>
      <p:sp>
        <p:nvSpPr>
          <p:cNvPr id="2" name="Holder 2"/>
          <p:cNvSpPr>
            <a:spLocks noGrp="1"/>
          </p:cNvSpPr>
          <p:nvPr>
            <p:ph type="title"/>
          </p:nvPr>
        </p:nvSpPr>
        <p:spPr>
          <a:xfrm>
            <a:off x="746620" y="914935"/>
            <a:ext cx="5653405" cy="880110"/>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body" idx="1"/>
          </p:nvPr>
        </p:nvSpPr>
        <p:spPr>
          <a:xfrm>
            <a:off x="1777821" y="2440894"/>
            <a:ext cx="17355820" cy="7592695"/>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a:xfrm>
            <a:off x="615553" y="10844559"/>
            <a:ext cx="2348865" cy="226695"/>
          </a:xfrm>
          <a:prstGeom prst="rect">
            <a:avLst/>
          </a:prstGeom>
        </p:spPr>
        <p:txBody>
          <a:bodyPr wrap="square" lIns="0" tIns="0" rIns="0" bIns="0">
            <a:spAutoFit/>
          </a:bodyPr>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3/30/2026</a:t>
            </a:fld>
            <a:endParaRPr lang="en-US"/>
          </a:p>
        </p:txBody>
      </p:sp>
      <p:sp>
        <p:nvSpPr>
          <p:cNvPr id="6" name="Holder 6"/>
          <p:cNvSpPr>
            <a:spLocks noGrp="1"/>
          </p:cNvSpPr>
          <p:nvPr>
            <p:ph type="sldNum" sz="quarter" idx="7"/>
          </p:nvPr>
        </p:nvSpPr>
        <p:spPr>
          <a:xfrm>
            <a:off x="19192248" y="10719957"/>
            <a:ext cx="334644" cy="377825"/>
          </a:xfrm>
          <a:prstGeom prst="rect">
            <a:avLst/>
          </a:prstGeom>
        </p:spPr>
        <p:txBody>
          <a:bodyPr wrap="square" lIns="0" tIns="0" rIns="0" bIns="0">
            <a:spAutoFit/>
          </a:bodyPr>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customXml" Target="../ink/ink1.xml"/><Relationship Id="rId3" Type="http://schemas.openxmlformats.org/officeDocument/2006/relationships/slide" Target="slide5.xml"/><Relationship Id="rId7" Type="http://schemas.openxmlformats.org/officeDocument/2006/relationships/slide" Target="slide18.xml"/><Relationship Id="rId12" Type="http://schemas.openxmlformats.org/officeDocument/2006/relationships/image" Target="../media/image7.png"/><Relationship Id="rId17" Type="http://schemas.openxmlformats.org/officeDocument/2006/relationships/image" Target="../media/image8.jpeg"/><Relationship Id="rId2" Type="http://schemas.openxmlformats.org/officeDocument/2006/relationships/notesSlide" Target="../notesSlides/notesSlide1.xml"/><Relationship Id="rId16" Type="http://schemas.openxmlformats.org/officeDocument/2006/relationships/slide" Target="slide10.xml"/><Relationship Id="rId1" Type="http://schemas.openxmlformats.org/officeDocument/2006/relationships/slideLayout" Target="../slideLayouts/slideLayout3.xml"/><Relationship Id="rId6" Type="http://schemas.openxmlformats.org/officeDocument/2006/relationships/slide" Target="slide20.xml"/><Relationship Id="rId11" Type="http://schemas.openxmlformats.org/officeDocument/2006/relationships/image" Target="../media/image6.png"/><Relationship Id="rId5" Type="http://schemas.openxmlformats.org/officeDocument/2006/relationships/slide" Target="slide21.xml"/><Relationship Id="rId15" Type="http://schemas.openxmlformats.org/officeDocument/2006/relationships/slide" Target="slide8.xml"/><Relationship Id="rId10" Type="http://schemas.openxmlformats.org/officeDocument/2006/relationships/image" Target="../media/image5.png"/><Relationship Id="rId4" Type="http://schemas.openxmlformats.org/officeDocument/2006/relationships/slide" Target="slide22.xml"/><Relationship Id="rId9" Type="http://schemas.openxmlformats.org/officeDocument/2006/relationships/slide" Target="slide12.xml"/><Relationship Id="rId1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teachbritannica.com/academic-toolkits/the-right-cite/" TargetMode="External"/><Relationship Id="rId2" Type="http://schemas.openxmlformats.org/officeDocument/2006/relationships/hyperlink" Target="https://academic.eb.com/?target=%2Flevels%2Fcollegiate" TargetMode="Externa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55960" y="3933776"/>
            <a:ext cx="18592490" cy="3336811"/>
          </a:xfrm>
          <a:prstGeom prst="rect">
            <a:avLst/>
          </a:prstGeom>
        </p:spPr>
        <p:txBody>
          <a:bodyPr vert="horz" wrap="square" lIns="0" tIns="12700" rIns="0" bIns="0" rtlCol="0">
            <a:spAutoFit/>
          </a:bodyPr>
          <a:lstStyle/>
          <a:p>
            <a:pPr marL="12700" marR="5080" indent="-1588" algn="ctr">
              <a:spcBef>
                <a:spcPts val="100"/>
              </a:spcBef>
              <a:tabLst>
                <a:tab pos="5867400" algn="l"/>
                <a:tab pos="6007100" algn="l"/>
              </a:tabLst>
            </a:pPr>
            <a:r>
              <a:rPr lang="en-US" sz="10800" b="1" spc="-10" dirty="0">
                <a:solidFill>
                  <a:srgbClr val="FFFFFF"/>
                </a:solidFill>
                <a:latin typeface="Barlow"/>
              </a:rPr>
              <a:t>Primary and Secondary Sources</a:t>
            </a:r>
          </a:p>
        </p:txBody>
      </p:sp>
      <p:sp>
        <p:nvSpPr>
          <p:cNvPr id="4" name="object 4" descr="$PPTXTitle"/>
          <p:cNvSpPr txBox="1">
            <a:spLocks noGrp="1"/>
          </p:cNvSpPr>
          <p:nvPr>
            <p:ph type="ctrTitle"/>
          </p:nvPr>
        </p:nvSpPr>
        <p:spPr>
          <a:prstGeom prst="rect">
            <a:avLst/>
          </a:prstGeom>
        </p:spPr>
        <p:txBody>
          <a:bodyPr vert="horz" wrap="square" lIns="0" tIns="14604" rIns="0" bIns="0" rtlCol="0">
            <a:spAutoFit/>
          </a:bodyPr>
          <a:lstStyle/>
          <a:p>
            <a:pPr marL="12700">
              <a:lnSpc>
                <a:spcPct val="100000"/>
              </a:lnSpc>
              <a:spcBef>
                <a:spcPts val="114"/>
              </a:spcBef>
            </a:pPr>
            <a:r>
              <a:rPr sz="4600" dirty="0">
                <a:solidFill>
                  <a:srgbClr val="FFFFFF"/>
                </a:solidFill>
              </a:rPr>
              <a:t>ACADEMIC</a:t>
            </a:r>
            <a:r>
              <a:rPr sz="4600" spc="-175" dirty="0">
                <a:solidFill>
                  <a:srgbClr val="FFFFFF"/>
                </a:solidFill>
              </a:rPr>
              <a:t> </a:t>
            </a:r>
            <a:r>
              <a:rPr sz="4600" spc="-10" dirty="0">
                <a:solidFill>
                  <a:srgbClr val="FFFFFF"/>
                </a:solidFill>
              </a:rPr>
              <a:t>TOOLKIT</a:t>
            </a:r>
            <a:endParaRPr sz="4600" dirty="0"/>
          </a:p>
        </p:txBody>
      </p:sp>
      <p:pic>
        <p:nvPicPr>
          <p:cNvPr id="8" name="Picture 7" descr="A blue and white logo&#10;&#10;AI-generated content may be incorrect.">
            <a:extLst>
              <a:ext uri="{FF2B5EF4-FFF2-40B4-BE49-F238E27FC236}">
                <a16:creationId xmlns:a16="http://schemas.microsoft.com/office/drawing/2014/main" id="{524E29A4-072D-4A34-4691-67CBB4B0A6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7044" y="8730620"/>
            <a:ext cx="4211819" cy="1386390"/>
          </a:xfrm>
          <a:prstGeom prst="round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615552" y="2814438"/>
            <a:ext cx="19342497" cy="4775090"/>
          </a:xfrm>
          <a:prstGeom prst="rect">
            <a:avLst/>
          </a:prstGeom>
        </p:spPr>
        <p:txBody>
          <a:bodyPr vert="horz" wrap="square" lIns="0" tIns="13335" rIns="0" bIns="0" rtlCol="0">
            <a:spAutoFit/>
          </a:bodyPr>
          <a:lstStyle/>
          <a:p>
            <a:pPr marL="12700" algn="l">
              <a:spcBef>
                <a:spcPts val="105"/>
              </a:spcBef>
            </a:pPr>
            <a:r>
              <a:rPr sz="5600" b="1" dirty="0"/>
              <a:t>3. </a:t>
            </a:r>
            <a:r>
              <a:rPr lang="en-US" sz="5600" b="1" dirty="0"/>
              <a:t>Apply Discipline-Specific Source Considerations</a:t>
            </a:r>
          </a:p>
          <a:p>
            <a:pPr marL="1352550" marR="5080" indent="10160" algn="l">
              <a:lnSpc>
                <a:spcPct val="130000"/>
              </a:lnSpc>
              <a:spcBef>
                <a:spcPts val="1800"/>
              </a:spcBef>
              <a:buNone/>
            </a:pPr>
            <a:r>
              <a:rPr lang="en-US" sz="3050" spc="-35" dirty="0">
                <a:latin typeface="Barlow"/>
              </a:rPr>
              <a:t>Understand your discipline’s research conventions.</a:t>
            </a:r>
          </a:p>
          <a:p>
            <a:pPr marL="1352550" marR="5080" indent="10160" algn="l">
              <a:lnSpc>
                <a:spcPct val="130000"/>
              </a:lnSpc>
              <a:spcBef>
                <a:spcPts val="1800"/>
              </a:spcBef>
              <a:buNone/>
            </a:pPr>
            <a:r>
              <a:rPr lang="en-US" sz="3050" spc="-35" dirty="0">
                <a:latin typeface="Barlow"/>
              </a:rPr>
              <a:t>Balance primary and secondary sources appropriately.</a:t>
            </a:r>
          </a:p>
          <a:p>
            <a:pPr marL="1352550" marR="5080" indent="10160" algn="l">
              <a:lnSpc>
                <a:spcPct val="130000"/>
              </a:lnSpc>
              <a:spcBef>
                <a:spcPts val="1800"/>
              </a:spcBef>
              <a:buNone/>
            </a:pPr>
            <a:r>
              <a:rPr lang="en-US" sz="3050" spc="-35" dirty="0">
                <a:latin typeface="Barlow"/>
              </a:rPr>
              <a:t>Prioritize primary sources in history, sciences, and humanities.</a:t>
            </a:r>
          </a:p>
          <a:p>
            <a:pPr marL="1352550" marR="5080" indent="10160" algn="l">
              <a:lnSpc>
                <a:spcPct val="130000"/>
              </a:lnSpc>
              <a:spcBef>
                <a:spcPts val="1800"/>
              </a:spcBef>
              <a:buNone/>
            </a:pPr>
            <a:r>
              <a:rPr lang="en-US" sz="3050" spc="-35" dirty="0">
                <a:latin typeface="Barlow"/>
              </a:rPr>
              <a:t>Use secondary sources to summarize information, offer perspective, </a:t>
            </a:r>
            <a:br>
              <a:rPr lang="en-US" sz="3050" spc="-35" dirty="0">
                <a:latin typeface="Barlow"/>
              </a:rPr>
            </a:br>
            <a:r>
              <a:rPr lang="en-US" sz="3050" spc="-35" dirty="0">
                <a:latin typeface="Barlow"/>
              </a:rPr>
              <a:t>and identify seminal studies.</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p:nvPr/>
        </p:nvSpPr>
        <p:spPr>
          <a:xfrm>
            <a:off x="1459895"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59895" y="482206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p:nvPr/>
        </p:nvSpPr>
        <p:spPr>
          <a:xfrm>
            <a:off x="1459895" y="566585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1" name="object 11"/>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2" name="object 12"/>
          <p:cNvGrpSpPr/>
          <p:nvPr/>
        </p:nvGrpSpPr>
        <p:grpSpPr>
          <a:xfrm>
            <a:off x="628256" y="963321"/>
            <a:ext cx="1051560" cy="1036955"/>
            <a:chOff x="628256" y="963321"/>
            <a:chExt cx="1051560" cy="1036955"/>
          </a:xfrm>
        </p:grpSpPr>
        <p:sp>
          <p:nvSpPr>
            <p:cNvPr id="13" name="object 13"/>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4" name="object 14"/>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5" name="object 15"/>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10</a:t>
            </a:fld>
            <a:endParaRPr spc="-25" dirty="0"/>
          </a:p>
        </p:txBody>
      </p:sp>
      <p:sp>
        <p:nvSpPr>
          <p:cNvPr id="16" name="object 16"/>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C8F7D1DD-E2EE-181F-8F6B-AF3C183434B0}"/>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19" name="object 10">
            <a:extLst>
              <a:ext uri="{FF2B5EF4-FFF2-40B4-BE49-F238E27FC236}">
                <a16:creationId xmlns:a16="http://schemas.microsoft.com/office/drawing/2014/main" id="{A84B1F0B-05F4-AA1A-E339-F9902C84C1DD}"/>
              </a:ext>
            </a:extLst>
          </p:cNvPr>
          <p:cNvSpPr/>
          <p:nvPr/>
        </p:nvSpPr>
        <p:spPr>
          <a:xfrm>
            <a:off x="1459895" y="6509644"/>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2" name="Rounded Rectangle 21">
            <a:extLst>
              <a:ext uri="{FF2B5EF4-FFF2-40B4-BE49-F238E27FC236}">
                <a16:creationId xmlns:a16="http://schemas.microsoft.com/office/drawing/2014/main" id="{BBEB762A-343A-3F8B-09E7-0D5A95978FEE}"/>
              </a:ext>
            </a:extLst>
          </p:cNvPr>
          <p:cNvSpPr/>
          <p:nvPr/>
        </p:nvSpPr>
        <p:spPr>
          <a:xfrm>
            <a:off x="14166850" y="3966711"/>
            <a:ext cx="5032300" cy="3622817"/>
          </a:xfrm>
          <a:prstGeom prst="roundRect">
            <a:avLst>
              <a:gd name="adj" fmla="val 7327"/>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3" name="object 8">
            <a:extLst>
              <a:ext uri="{FF2B5EF4-FFF2-40B4-BE49-F238E27FC236}">
                <a16:creationId xmlns:a16="http://schemas.microsoft.com/office/drawing/2014/main" id="{8A843AD9-F4E6-1E25-30D3-1C1320EB681B}"/>
              </a:ext>
            </a:extLst>
          </p:cNvPr>
          <p:cNvSpPr txBox="1"/>
          <p:nvPr/>
        </p:nvSpPr>
        <p:spPr>
          <a:xfrm>
            <a:off x="14547849" y="4113695"/>
            <a:ext cx="4306879" cy="3211648"/>
          </a:xfrm>
          <a:prstGeom prst="rect">
            <a:avLst/>
          </a:prstGeom>
        </p:spPr>
        <p:txBody>
          <a:bodyPr vert="horz" wrap="square" lIns="0" tIns="12065" rIns="0" bIns="0" rtlCol="0">
            <a:spAutoFit/>
          </a:bodyPr>
          <a:lstStyle/>
          <a:p>
            <a:pPr>
              <a:lnSpc>
                <a:spcPct val="140000"/>
              </a:lnSpc>
            </a:pPr>
            <a:r>
              <a:rPr lang="en-US" sz="3050" b="1" spc="-20" dirty="0">
                <a:latin typeface="Barlow"/>
              </a:rPr>
              <a:t>Note: </a:t>
            </a:r>
            <a:r>
              <a:rPr lang="en-US" sz="3050" i="1" spc="-20" dirty="0">
                <a:latin typeface="Barlow"/>
              </a:rPr>
              <a:t>Both primary and secondary sources work in conjunction to build convincing arguments across disciplines.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6046-7560-2FBB-D5FA-A93A27F94A71}"/>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9627AAF1-E7B1-8A88-B6D4-CA40571E6E7F}"/>
              </a:ext>
            </a:extLst>
          </p:cNvPr>
          <p:cNvSpPr txBox="1"/>
          <p:nvPr/>
        </p:nvSpPr>
        <p:spPr>
          <a:xfrm>
            <a:off x="615552" y="2814438"/>
            <a:ext cx="19342497" cy="875240"/>
          </a:xfrm>
          <a:prstGeom prst="rect">
            <a:avLst/>
          </a:prstGeom>
        </p:spPr>
        <p:txBody>
          <a:bodyPr vert="horz" wrap="square" lIns="0" tIns="13335" rIns="0" bIns="0" rtlCol="0">
            <a:spAutoFit/>
          </a:bodyPr>
          <a:lstStyle/>
          <a:p>
            <a:pPr marL="12700" algn="l">
              <a:spcBef>
                <a:spcPts val="105"/>
              </a:spcBef>
            </a:pPr>
            <a:r>
              <a:rPr sz="5600" b="1" dirty="0"/>
              <a:t>3. </a:t>
            </a:r>
            <a:r>
              <a:rPr lang="en-US" sz="5600" b="1" dirty="0"/>
              <a:t>Apply Discipline-Specific Source Considerations</a:t>
            </a:r>
            <a:r>
              <a:rPr lang="en-US" sz="3050" i="1" spc="-35" dirty="0">
                <a:latin typeface="Barlow"/>
              </a:rPr>
              <a:t> continued</a:t>
            </a:r>
          </a:p>
        </p:txBody>
      </p:sp>
      <p:sp>
        <p:nvSpPr>
          <p:cNvPr id="3" name="object 3">
            <a:extLst>
              <a:ext uri="{FF2B5EF4-FFF2-40B4-BE49-F238E27FC236}">
                <a16:creationId xmlns:a16="http://schemas.microsoft.com/office/drawing/2014/main" id="{AF806107-F447-F42C-ADBA-5BF3724E8E3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1" name="object 11">
            <a:extLst>
              <a:ext uri="{FF2B5EF4-FFF2-40B4-BE49-F238E27FC236}">
                <a16:creationId xmlns:a16="http://schemas.microsoft.com/office/drawing/2014/main" id="{D5892754-A5DA-7DC6-5C42-C747EF003A55}"/>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2" name="object 12">
            <a:extLst>
              <a:ext uri="{FF2B5EF4-FFF2-40B4-BE49-F238E27FC236}">
                <a16:creationId xmlns:a16="http://schemas.microsoft.com/office/drawing/2014/main" id="{3ECD2EA9-F4FD-E225-DA75-5D53EA2EFA04}"/>
              </a:ext>
            </a:extLst>
          </p:cNvPr>
          <p:cNvGrpSpPr/>
          <p:nvPr/>
        </p:nvGrpSpPr>
        <p:grpSpPr>
          <a:xfrm>
            <a:off x="628256" y="963321"/>
            <a:ext cx="1051560" cy="1036955"/>
            <a:chOff x="628256" y="963321"/>
            <a:chExt cx="1051560" cy="1036955"/>
          </a:xfrm>
        </p:grpSpPr>
        <p:sp>
          <p:nvSpPr>
            <p:cNvPr id="13" name="object 13">
              <a:extLst>
                <a:ext uri="{FF2B5EF4-FFF2-40B4-BE49-F238E27FC236}">
                  <a16:creationId xmlns:a16="http://schemas.microsoft.com/office/drawing/2014/main" id="{9DD40FEA-3882-B383-E9F8-02B1036E853A}"/>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4" name="object 14">
              <a:extLst>
                <a:ext uri="{FF2B5EF4-FFF2-40B4-BE49-F238E27FC236}">
                  <a16:creationId xmlns:a16="http://schemas.microsoft.com/office/drawing/2014/main" id="{BE03A911-82B9-A9BA-0970-9FF5F58842C6}"/>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5" name="object 15">
            <a:extLst>
              <a:ext uri="{FF2B5EF4-FFF2-40B4-BE49-F238E27FC236}">
                <a16:creationId xmlns:a16="http://schemas.microsoft.com/office/drawing/2014/main" id="{7B9E249A-27AF-42AA-1DA0-9207003EB6D2}"/>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11</a:t>
            </a:fld>
            <a:endParaRPr spc="-25" dirty="0"/>
          </a:p>
        </p:txBody>
      </p:sp>
      <p:sp>
        <p:nvSpPr>
          <p:cNvPr id="16" name="object 16">
            <a:extLst>
              <a:ext uri="{FF2B5EF4-FFF2-40B4-BE49-F238E27FC236}">
                <a16:creationId xmlns:a16="http://schemas.microsoft.com/office/drawing/2014/main" id="{C89F41AA-DD6E-26E4-5F09-06D0982A2A89}"/>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2ACE9CFB-878A-1025-43F1-D27B91AFD471}"/>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9" name="Rounded Rectangle 8">
            <a:extLst>
              <a:ext uri="{FF2B5EF4-FFF2-40B4-BE49-F238E27FC236}">
                <a16:creationId xmlns:a16="http://schemas.microsoft.com/office/drawing/2014/main" id="{DB0E5AAE-05A1-DC7B-EAB5-03813A61B8EC}"/>
              </a:ext>
            </a:extLst>
          </p:cNvPr>
          <p:cNvSpPr/>
          <p:nvPr/>
        </p:nvSpPr>
        <p:spPr>
          <a:xfrm>
            <a:off x="1403099" y="3968358"/>
            <a:ext cx="17030951" cy="5724917"/>
          </a:xfrm>
          <a:prstGeom prst="roundRect">
            <a:avLst>
              <a:gd name="adj" fmla="val 4192"/>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7" name="object 8">
            <a:extLst>
              <a:ext uri="{FF2B5EF4-FFF2-40B4-BE49-F238E27FC236}">
                <a16:creationId xmlns:a16="http://schemas.microsoft.com/office/drawing/2014/main" id="{3A6FFEB2-0B12-9033-D3A2-F68D692C1B85}"/>
              </a:ext>
            </a:extLst>
          </p:cNvPr>
          <p:cNvSpPr txBox="1"/>
          <p:nvPr/>
        </p:nvSpPr>
        <p:spPr>
          <a:xfrm>
            <a:off x="1670051" y="4130675"/>
            <a:ext cx="16611600" cy="5247077"/>
          </a:xfrm>
          <a:prstGeom prst="rect">
            <a:avLst/>
          </a:prstGeom>
        </p:spPr>
        <p:txBody>
          <a:bodyPr vert="horz" wrap="square" lIns="0" tIns="12065" rIns="0" bIns="0" rtlCol="0">
            <a:spAutoFit/>
          </a:bodyPr>
          <a:lstStyle/>
          <a:p>
            <a:pPr>
              <a:lnSpc>
                <a:spcPct val="140000"/>
              </a:lnSpc>
              <a:spcBef>
                <a:spcPts val="450"/>
              </a:spcBef>
              <a:buNone/>
            </a:pPr>
            <a:r>
              <a:rPr lang="en-US" sz="3050" b="1" spc="-25" dirty="0">
                <a:latin typeface="Barlow"/>
              </a:rPr>
              <a:t>Examples:</a:t>
            </a:r>
          </a:p>
          <a:p>
            <a:pPr algn="l">
              <a:lnSpc>
                <a:spcPct val="140000"/>
              </a:lnSpc>
              <a:spcBef>
                <a:spcPts val="450"/>
              </a:spcBef>
              <a:buNone/>
            </a:pPr>
            <a:r>
              <a:rPr lang="en-US" sz="3050" spc="-25" dirty="0">
                <a:latin typeface="Barlow"/>
              </a:rPr>
              <a:t>Discipline-specific source use varies significantly across academic fields: history relies heavily on primary sources like historical documents and artifacts, while literature studies use original texts as primary sources and literary criticism as secondary. In the sciences, published research papers and raw data are primary sources, with review articles and textbooks serving as secondary sources, whereas social sciences often blend primary sources like surveys and interviews with secondary analyses and theoretical works. Understanding these discipline-specific approaches is crucial for conducting effective research in any field.</a:t>
            </a:r>
          </a:p>
        </p:txBody>
      </p:sp>
    </p:spTree>
    <p:extLst>
      <p:ext uri="{BB962C8B-B14F-4D97-AF65-F5344CB8AC3E}">
        <p14:creationId xmlns:p14="http://schemas.microsoft.com/office/powerpoint/2010/main" val="242156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3" y="2814438"/>
            <a:ext cx="15075297" cy="7381573"/>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a:t>
            </a:r>
            <a:r>
              <a:rPr lang="en-US" sz="5600" b="1" dirty="0"/>
              <a:t>Analyze and Interpret Sources</a:t>
            </a:r>
            <a:endParaRPr sz="5600" b="1" dirty="0"/>
          </a:p>
          <a:p>
            <a:pPr marL="1363345" algn="l">
              <a:lnSpc>
                <a:spcPct val="130000"/>
              </a:lnSpc>
              <a:spcBef>
                <a:spcPts val="1800"/>
              </a:spcBef>
              <a:buNone/>
            </a:pPr>
            <a:r>
              <a:rPr lang="en-US" sz="3050" dirty="0">
                <a:latin typeface="Barlow" pitchFamily="2" charset="77"/>
              </a:rPr>
              <a:t>Primary Sources</a:t>
            </a:r>
          </a:p>
          <a:p>
            <a:pPr marL="1778000" indent="-393700" algn="l">
              <a:lnSpc>
                <a:spcPct val="130000"/>
              </a:lnSpc>
              <a:buChar char="•"/>
            </a:pPr>
            <a:r>
              <a:rPr lang="en-US" sz="3050" spc="-70" dirty="0">
                <a:latin typeface="Barlow"/>
              </a:rPr>
              <a:t>Examine historical and cultural context.</a:t>
            </a:r>
          </a:p>
          <a:p>
            <a:pPr marL="1778000" indent="-393700" algn="l">
              <a:lnSpc>
                <a:spcPct val="130000"/>
              </a:lnSpc>
              <a:buChar char="•"/>
            </a:pPr>
            <a:r>
              <a:rPr lang="en-US" sz="3050" spc="-70" dirty="0">
                <a:latin typeface="Barlow"/>
              </a:rPr>
              <a:t>Consider purpose and audience.</a:t>
            </a:r>
          </a:p>
          <a:p>
            <a:pPr marL="1778000" indent="-393700" algn="l">
              <a:lnSpc>
                <a:spcPct val="130000"/>
              </a:lnSpc>
              <a:buChar char="•"/>
            </a:pPr>
            <a:r>
              <a:rPr lang="en-US" sz="3050" spc="-70" dirty="0">
                <a:latin typeface="Barlow"/>
              </a:rPr>
              <a:t>Evaluate potential biases and limitations.</a:t>
            </a:r>
          </a:p>
          <a:p>
            <a:pPr marL="1778000" indent="-393700" algn="l">
              <a:lnSpc>
                <a:spcPct val="130000"/>
              </a:lnSpc>
              <a:buChar char="•"/>
            </a:pPr>
            <a:r>
              <a:rPr lang="en-US" sz="3050" spc="-70" dirty="0">
                <a:latin typeface="Barlow"/>
              </a:rPr>
              <a:t>Draw independent conclusions.</a:t>
            </a:r>
          </a:p>
          <a:p>
            <a:pPr marL="1363345" algn="l">
              <a:lnSpc>
                <a:spcPct val="130000"/>
              </a:lnSpc>
              <a:spcBef>
                <a:spcPts val="1800"/>
              </a:spcBef>
              <a:buNone/>
            </a:pPr>
            <a:r>
              <a:rPr lang="en-US" sz="3050" dirty="0">
                <a:latin typeface="Barlow" pitchFamily="2" charset="77"/>
              </a:rPr>
              <a:t>Secondary Sources</a:t>
            </a:r>
          </a:p>
          <a:p>
            <a:pPr marL="1778000" indent="-393700" algn="l">
              <a:lnSpc>
                <a:spcPct val="130000"/>
              </a:lnSpc>
              <a:buChar char="•"/>
            </a:pPr>
            <a:r>
              <a:rPr lang="en-US" sz="3050" spc="-70" dirty="0">
                <a:latin typeface="Barlow"/>
              </a:rPr>
              <a:t>Analyze scholarly interpretations.</a:t>
            </a:r>
          </a:p>
          <a:p>
            <a:pPr marL="1778000" indent="-393700" algn="l">
              <a:lnSpc>
                <a:spcPct val="130000"/>
              </a:lnSpc>
              <a:buChar char="•"/>
            </a:pPr>
            <a:r>
              <a:rPr lang="en-US" sz="3050" spc="-70" dirty="0">
                <a:latin typeface="Barlow"/>
              </a:rPr>
              <a:t>Assess methodological frameworks.</a:t>
            </a:r>
          </a:p>
          <a:p>
            <a:pPr marL="1778000" indent="-393700" algn="l">
              <a:lnSpc>
                <a:spcPct val="130000"/>
              </a:lnSpc>
              <a:buChar char="•"/>
            </a:pPr>
            <a:r>
              <a:rPr lang="en-US" sz="3050" spc="-70" dirty="0">
                <a:latin typeface="Barlow"/>
              </a:rPr>
              <a:t>Evaluate theoretical contributions.</a:t>
            </a:r>
          </a:p>
          <a:p>
            <a:pPr marL="1778000" indent="-393700" algn="l">
              <a:lnSpc>
                <a:spcPct val="130000"/>
              </a:lnSpc>
              <a:buChar char="•"/>
            </a:pPr>
            <a:r>
              <a:rPr lang="en-US" sz="3050" spc="-70" dirty="0">
                <a:latin typeface="Barlow"/>
              </a:rPr>
              <a:t>Compare multiple perspectives.</a:t>
            </a:r>
          </a:p>
        </p:txBody>
      </p:sp>
      <p:sp>
        <p:nvSpPr>
          <p:cNvPr id="5" name="object 5"/>
          <p:cNvSpPr/>
          <p:nvPr/>
        </p:nvSpPr>
        <p:spPr>
          <a:xfrm>
            <a:off x="1398851" y="4007768"/>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p:nvPr/>
        </p:nvSpPr>
        <p:spPr>
          <a:xfrm>
            <a:off x="1398851" y="72497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5" name="object 15"/>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6" name="object 16"/>
          <p:cNvGrpSpPr/>
          <p:nvPr/>
        </p:nvGrpSpPr>
        <p:grpSpPr>
          <a:xfrm>
            <a:off x="628256" y="963321"/>
            <a:ext cx="1051560" cy="1036955"/>
            <a:chOff x="628256" y="963321"/>
            <a:chExt cx="1051560" cy="1036955"/>
          </a:xfrm>
        </p:grpSpPr>
        <p:sp>
          <p:nvSpPr>
            <p:cNvPr id="17" name="object 17"/>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12</a:t>
            </a:fld>
            <a:endParaRPr spc="-25" dirty="0"/>
          </a:p>
        </p:txBody>
      </p:sp>
      <p:sp>
        <p:nvSpPr>
          <p:cNvPr id="20" name="object 2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1FEFE717-13AB-F325-C71A-BB203DDFC804}"/>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1C298-07FD-7886-FB6D-082367A7A92A}"/>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DEC7D91D-1281-089B-1994-31398D472844}"/>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140CE414-E73A-2B9A-CED3-25D0C108B2B4}"/>
              </a:ext>
            </a:extLst>
          </p:cNvPr>
          <p:cNvSpPr txBox="1"/>
          <p:nvPr/>
        </p:nvSpPr>
        <p:spPr>
          <a:xfrm>
            <a:off x="615553" y="2814438"/>
            <a:ext cx="16446897" cy="892552"/>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a:t>
            </a:r>
            <a:r>
              <a:rPr lang="en-US" sz="5600" b="1" dirty="0"/>
              <a:t>Analyze and Interpret Sources </a:t>
            </a:r>
            <a:r>
              <a:rPr lang="en-US" sz="3050" i="1" spc="-20" dirty="0">
                <a:latin typeface="Barlow"/>
              </a:rPr>
              <a:t>continued</a:t>
            </a:r>
            <a:endParaRPr sz="3050" i="1" spc="-20" dirty="0">
              <a:latin typeface="Barlow"/>
            </a:endParaRPr>
          </a:p>
        </p:txBody>
      </p:sp>
      <p:sp>
        <p:nvSpPr>
          <p:cNvPr id="15" name="object 15">
            <a:extLst>
              <a:ext uri="{FF2B5EF4-FFF2-40B4-BE49-F238E27FC236}">
                <a16:creationId xmlns:a16="http://schemas.microsoft.com/office/drawing/2014/main" id="{D94CDEDB-4DB4-B731-AA79-2FE95FB0A0B6}"/>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6" name="object 16">
            <a:extLst>
              <a:ext uri="{FF2B5EF4-FFF2-40B4-BE49-F238E27FC236}">
                <a16:creationId xmlns:a16="http://schemas.microsoft.com/office/drawing/2014/main" id="{64FF33F2-CA17-44FA-A52A-6A38C014EAF3}"/>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EA215A6D-DA6B-965C-F853-E0C32379B850}"/>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C13B67D5-E5E8-5647-6511-8C0FA1CDEEC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0D917B79-E324-3D2E-48EC-B7CF944FDF31}"/>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13</a:t>
            </a:fld>
            <a:endParaRPr spc="-25" dirty="0"/>
          </a:p>
        </p:txBody>
      </p:sp>
      <p:sp>
        <p:nvSpPr>
          <p:cNvPr id="20" name="object 20">
            <a:extLst>
              <a:ext uri="{FF2B5EF4-FFF2-40B4-BE49-F238E27FC236}">
                <a16:creationId xmlns:a16="http://schemas.microsoft.com/office/drawing/2014/main" id="{91D0F88E-FB61-C408-742B-6FE624860FDC}"/>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BE558A3F-319D-6217-7D84-227FE890C2AB}"/>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2" name="Rounded Rectangle 1">
            <a:extLst>
              <a:ext uri="{FF2B5EF4-FFF2-40B4-BE49-F238E27FC236}">
                <a16:creationId xmlns:a16="http://schemas.microsoft.com/office/drawing/2014/main" id="{9C827A81-9619-B282-1F6E-2C22EAB3B6AF}"/>
              </a:ext>
            </a:extLst>
          </p:cNvPr>
          <p:cNvSpPr/>
          <p:nvPr/>
        </p:nvSpPr>
        <p:spPr>
          <a:xfrm>
            <a:off x="1403099" y="3968358"/>
            <a:ext cx="17335751" cy="5169487"/>
          </a:xfrm>
          <a:prstGeom prst="roundRect">
            <a:avLst>
              <a:gd name="adj" fmla="val 4192"/>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6" name="object 8">
            <a:extLst>
              <a:ext uri="{FF2B5EF4-FFF2-40B4-BE49-F238E27FC236}">
                <a16:creationId xmlns:a16="http://schemas.microsoft.com/office/drawing/2014/main" id="{7F0477DB-EFE2-E5D3-E833-0F04EFB8E84D}"/>
              </a:ext>
            </a:extLst>
          </p:cNvPr>
          <p:cNvSpPr txBox="1"/>
          <p:nvPr/>
        </p:nvSpPr>
        <p:spPr>
          <a:xfrm>
            <a:off x="1670051" y="4130675"/>
            <a:ext cx="16535400" cy="4589974"/>
          </a:xfrm>
          <a:prstGeom prst="rect">
            <a:avLst/>
          </a:prstGeom>
        </p:spPr>
        <p:txBody>
          <a:bodyPr vert="horz" wrap="square" lIns="0" tIns="12065" rIns="0" bIns="0" rtlCol="0">
            <a:spAutoFit/>
          </a:bodyPr>
          <a:lstStyle/>
          <a:p>
            <a:pPr>
              <a:lnSpc>
                <a:spcPct val="140000"/>
              </a:lnSpc>
              <a:spcBef>
                <a:spcPts val="450"/>
              </a:spcBef>
              <a:buNone/>
            </a:pPr>
            <a:r>
              <a:rPr lang="en-US" sz="3050" b="1" spc="-25" dirty="0">
                <a:latin typeface="Barlow"/>
              </a:rPr>
              <a:t>Examples:</a:t>
            </a:r>
          </a:p>
          <a:p>
            <a:pPr algn="l">
              <a:lnSpc>
                <a:spcPct val="140000"/>
              </a:lnSpc>
              <a:spcBef>
                <a:spcPts val="450"/>
              </a:spcBef>
            </a:pPr>
            <a:r>
              <a:rPr lang="en-US" sz="3050" i="1" spc="-25" dirty="0">
                <a:latin typeface="Barlow"/>
              </a:rPr>
              <a:t>Primary Sources: </a:t>
            </a:r>
            <a:r>
              <a:rPr lang="en-US" sz="3050" spc="-25" dirty="0">
                <a:latin typeface="Barlow"/>
              </a:rPr>
              <a:t>When analyzing Degas’s </a:t>
            </a:r>
            <a:r>
              <a:rPr lang="en-US" sz="3050" i="1" spc="-25" dirty="0">
                <a:latin typeface="Barlow"/>
              </a:rPr>
              <a:t>The Dancing Class</a:t>
            </a:r>
            <a:r>
              <a:rPr lang="en-US" sz="3050" spc="-25" dirty="0">
                <a:latin typeface="Barlow"/>
              </a:rPr>
              <a:t>, examine its visual elements within 19th century Paris ballet culture, consider the artist’s intended audience and purpose, and evaluate his portrayal of class and gender. Form your own conclusions based on the work’s composition, technique, and social context. For a scientific research paper, examine the methodology, raw data presentation, and results interpretation. Consider the study’s limitations and its direct contribution to field knowledge.</a:t>
            </a:r>
          </a:p>
        </p:txBody>
      </p:sp>
    </p:spTree>
    <p:extLst>
      <p:ext uri="{BB962C8B-B14F-4D97-AF65-F5344CB8AC3E}">
        <p14:creationId xmlns:p14="http://schemas.microsoft.com/office/powerpoint/2010/main" val="1056716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40AAF-ED21-410B-05A2-956514F71CA8}"/>
            </a:ext>
          </a:extLst>
        </p:cNvPr>
        <p:cNvGrpSpPr/>
        <p:nvPr/>
      </p:nvGrpSpPr>
      <p:grpSpPr>
        <a:xfrm>
          <a:off x="0" y="0"/>
          <a:ext cx="0" cy="0"/>
          <a:chOff x="0" y="0"/>
          <a:chExt cx="0" cy="0"/>
        </a:xfrm>
      </p:grpSpPr>
      <p:sp>
        <p:nvSpPr>
          <p:cNvPr id="5" name="Rounded Rectangle 4">
            <a:extLst>
              <a:ext uri="{FF2B5EF4-FFF2-40B4-BE49-F238E27FC236}">
                <a16:creationId xmlns:a16="http://schemas.microsoft.com/office/drawing/2014/main" id="{F37A28AD-5AF7-E33F-E233-19CA2079DCCF}"/>
              </a:ext>
            </a:extLst>
          </p:cNvPr>
          <p:cNvSpPr/>
          <p:nvPr/>
        </p:nvSpPr>
        <p:spPr>
          <a:xfrm>
            <a:off x="1403099" y="3968358"/>
            <a:ext cx="17335751" cy="5169487"/>
          </a:xfrm>
          <a:prstGeom prst="roundRect">
            <a:avLst>
              <a:gd name="adj" fmla="val 4192"/>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a:extLst>
              <a:ext uri="{FF2B5EF4-FFF2-40B4-BE49-F238E27FC236}">
                <a16:creationId xmlns:a16="http://schemas.microsoft.com/office/drawing/2014/main" id="{87C6D4C5-151A-DAB8-02A5-254A82E9E43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F66820A4-1913-6653-FF12-F7501E326F30}"/>
              </a:ext>
            </a:extLst>
          </p:cNvPr>
          <p:cNvSpPr txBox="1"/>
          <p:nvPr/>
        </p:nvSpPr>
        <p:spPr>
          <a:xfrm>
            <a:off x="615553" y="2814438"/>
            <a:ext cx="16446897" cy="892552"/>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a:t>
            </a:r>
            <a:r>
              <a:rPr lang="en-US" sz="5600" b="1" dirty="0"/>
              <a:t>Analyze and Interpret Sources </a:t>
            </a:r>
            <a:r>
              <a:rPr lang="en-US" sz="3050" i="1" spc="-20" dirty="0">
                <a:latin typeface="Barlow"/>
              </a:rPr>
              <a:t>continued</a:t>
            </a:r>
            <a:endParaRPr sz="3050" i="1" spc="-20" dirty="0">
              <a:latin typeface="Barlow"/>
            </a:endParaRPr>
          </a:p>
        </p:txBody>
      </p:sp>
      <p:sp>
        <p:nvSpPr>
          <p:cNvPr id="15" name="object 15">
            <a:extLst>
              <a:ext uri="{FF2B5EF4-FFF2-40B4-BE49-F238E27FC236}">
                <a16:creationId xmlns:a16="http://schemas.microsoft.com/office/drawing/2014/main" id="{EB6A9185-932F-C49D-E891-547E92116504}"/>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6" name="object 16">
            <a:extLst>
              <a:ext uri="{FF2B5EF4-FFF2-40B4-BE49-F238E27FC236}">
                <a16:creationId xmlns:a16="http://schemas.microsoft.com/office/drawing/2014/main" id="{E40E294A-00A8-1E17-8B1F-8AC3F404D813}"/>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646788F3-853E-DAF9-01D5-303BA389A75F}"/>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4A904E0D-4F8C-0EEE-DB44-4D0CF4CFB66D}"/>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668ED9CD-7BD6-0FCB-F830-8A93AE80B461}"/>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14</a:t>
            </a:fld>
            <a:endParaRPr spc="-25" dirty="0"/>
          </a:p>
        </p:txBody>
      </p:sp>
      <p:sp>
        <p:nvSpPr>
          <p:cNvPr id="20" name="object 20">
            <a:extLst>
              <a:ext uri="{FF2B5EF4-FFF2-40B4-BE49-F238E27FC236}">
                <a16:creationId xmlns:a16="http://schemas.microsoft.com/office/drawing/2014/main" id="{47ADBD6F-C2F6-22DD-6B19-F9C1081B3F85}"/>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968709D4-2F34-9C2E-5863-F60A2EE3DBCB}"/>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6" name="object 8">
            <a:extLst>
              <a:ext uri="{FF2B5EF4-FFF2-40B4-BE49-F238E27FC236}">
                <a16:creationId xmlns:a16="http://schemas.microsoft.com/office/drawing/2014/main" id="{3E6AFA20-14E6-9D4C-11D9-3B0E0C75245F}"/>
              </a:ext>
            </a:extLst>
          </p:cNvPr>
          <p:cNvSpPr txBox="1"/>
          <p:nvPr/>
        </p:nvSpPr>
        <p:spPr>
          <a:xfrm>
            <a:off x="1670050" y="4130675"/>
            <a:ext cx="16912709" cy="4589974"/>
          </a:xfrm>
          <a:prstGeom prst="rect">
            <a:avLst/>
          </a:prstGeom>
        </p:spPr>
        <p:txBody>
          <a:bodyPr vert="horz" wrap="square" lIns="0" tIns="12065" rIns="0" bIns="0" rtlCol="0">
            <a:spAutoFit/>
          </a:bodyPr>
          <a:lstStyle/>
          <a:p>
            <a:pPr>
              <a:lnSpc>
                <a:spcPct val="140000"/>
              </a:lnSpc>
              <a:spcBef>
                <a:spcPts val="450"/>
              </a:spcBef>
              <a:buNone/>
            </a:pPr>
            <a:r>
              <a:rPr lang="en-US" sz="3050" b="1" spc="-25" dirty="0">
                <a:latin typeface="Barlow"/>
              </a:rPr>
              <a:t>Examples:</a:t>
            </a:r>
          </a:p>
          <a:p>
            <a:pPr algn="l">
              <a:lnSpc>
                <a:spcPct val="140000"/>
              </a:lnSpc>
              <a:spcBef>
                <a:spcPts val="450"/>
              </a:spcBef>
            </a:pPr>
            <a:r>
              <a:rPr lang="en-US" sz="3050" i="1" spc="-25" dirty="0">
                <a:latin typeface="Barlow"/>
              </a:rPr>
              <a:t>Secondary Sources: </a:t>
            </a:r>
            <a:r>
              <a:rPr lang="en-US" sz="3050" spc="-25" dirty="0">
                <a:latin typeface="Barlow"/>
              </a:rPr>
              <a:t>When studying scholarly interpretations of Degas’s work, compare how different authors understand the painting, what evidence they use, and how their interpretations have evolved over time. Consider how these varied perspectives enhance our understanding of the artwork. For scientific literature reviews, examine how authors synthesize multiple studies, their inclusion criteria, and their conclusions. Compare different reviews to identify field-wide patterns, consensus findings, and areas of ongoing debate.</a:t>
            </a:r>
          </a:p>
        </p:txBody>
      </p:sp>
    </p:spTree>
    <p:extLst>
      <p:ext uri="{BB962C8B-B14F-4D97-AF65-F5344CB8AC3E}">
        <p14:creationId xmlns:p14="http://schemas.microsoft.com/office/powerpoint/2010/main" val="4135557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22C47-A12F-D641-588B-E34F384CC4F8}"/>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8F8F931F-A280-7EC8-FDB6-04AB607AD0B7}"/>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FA622DB2-FA51-B670-59FE-650545C7F492}"/>
              </a:ext>
            </a:extLst>
          </p:cNvPr>
          <p:cNvSpPr txBox="1"/>
          <p:nvPr/>
        </p:nvSpPr>
        <p:spPr>
          <a:xfrm>
            <a:off x="615553" y="2814438"/>
            <a:ext cx="17513697" cy="892552"/>
          </a:xfrm>
          <a:prstGeom prst="rect">
            <a:avLst/>
          </a:prstGeom>
        </p:spPr>
        <p:txBody>
          <a:bodyPr vert="horz" wrap="square" lIns="0" tIns="71120" rIns="0" bIns="0" rtlCol="0">
            <a:spAutoFit/>
          </a:bodyPr>
          <a:lstStyle/>
          <a:p>
            <a:pPr marL="755650" marR="2723515" indent="-743585">
              <a:lnSpc>
                <a:spcPts val="6430"/>
              </a:lnSpc>
              <a:spcBef>
                <a:spcPts val="560"/>
              </a:spcBef>
            </a:pPr>
            <a:r>
              <a:rPr sz="5600" b="1" dirty="0"/>
              <a:t>4. </a:t>
            </a:r>
            <a:r>
              <a:rPr lang="en-US" sz="5600" b="1" dirty="0"/>
              <a:t>Analyze and Interpret Sources</a:t>
            </a:r>
            <a:r>
              <a:rPr lang="en-US" sz="5600" i="1" spc="-20" dirty="0">
                <a:latin typeface="Barlow"/>
              </a:rPr>
              <a:t> </a:t>
            </a:r>
            <a:r>
              <a:rPr lang="en-US" sz="3050" i="1" spc="-20" dirty="0">
                <a:latin typeface="Barlow"/>
              </a:rPr>
              <a:t>continued</a:t>
            </a:r>
            <a:endParaRPr sz="3050" i="1" spc="-20" dirty="0">
              <a:latin typeface="Barlow"/>
            </a:endParaRPr>
          </a:p>
        </p:txBody>
      </p:sp>
      <p:sp>
        <p:nvSpPr>
          <p:cNvPr id="15" name="object 15">
            <a:extLst>
              <a:ext uri="{FF2B5EF4-FFF2-40B4-BE49-F238E27FC236}">
                <a16:creationId xmlns:a16="http://schemas.microsoft.com/office/drawing/2014/main" id="{BFA448E3-9B6E-A102-8826-F0560CFAD797}"/>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6" name="object 16">
            <a:extLst>
              <a:ext uri="{FF2B5EF4-FFF2-40B4-BE49-F238E27FC236}">
                <a16:creationId xmlns:a16="http://schemas.microsoft.com/office/drawing/2014/main" id="{018FC173-08C2-553A-FB76-372033AD39A3}"/>
              </a:ext>
            </a:extLst>
          </p:cNvPr>
          <p:cNvGrpSpPr/>
          <p:nvPr/>
        </p:nvGrpSpPr>
        <p:grpSpPr>
          <a:xfrm>
            <a:off x="628256" y="963321"/>
            <a:ext cx="1051560" cy="1036955"/>
            <a:chOff x="628256" y="963321"/>
            <a:chExt cx="1051560" cy="1036955"/>
          </a:xfrm>
        </p:grpSpPr>
        <p:sp>
          <p:nvSpPr>
            <p:cNvPr id="17" name="object 17">
              <a:extLst>
                <a:ext uri="{FF2B5EF4-FFF2-40B4-BE49-F238E27FC236}">
                  <a16:creationId xmlns:a16="http://schemas.microsoft.com/office/drawing/2014/main" id="{EFCC50A2-C0CD-DEE6-E42E-0AF0691FEA8D}"/>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8" name="object 18">
              <a:extLst>
                <a:ext uri="{FF2B5EF4-FFF2-40B4-BE49-F238E27FC236}">
                  <a16:creationId xmlns:a16="http://schemas.microsoft.com/office/drawing/2014/main" id="{75D5B7B9-1C6B-EB77-BB59-E36D7298AFFB}"/>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9" name="object 19">
            <a:extLst>
              <a:ext uri="{FF2B5EF4-FFF2-40B4-BE49-F238E27FC236}">
                <a16:creationId xmlns:a16="http://schemas.microsoft.com/office/drawing/2014/main" id="{1A188B62-36FC-1194-B0B6-A66BA09A978A}"/>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15</a:t>
            </a:fld>
            <a:endParaRPr spc="-25" dirty="0"/>
          </a:p>
        </p:txBody>
      </p:sp>
      <p:sp>
        <p:nvSpPr>
          <p:cNvPr id="20" name="object 20">
            <a:extLst>
              <a:ext uri="{FF2B5EF4-FFF2-40B4-BE49-F238E27FC236}">
                <a16:creationId xmlns:a16="http://schemas.microsoft.com/office/drawing/2014/main" id="{6A7E4DEC-71C0-3E92-E0B5-215F5D70E0CA}"/>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839A5EDC-71EF-A233-BD78-9EA8B31DBCA9}"/>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5" name="Rounded Rectangle 4">
            <a:extLst>
              <a:ext uri="{FF2B5EF4-FFF2-40B4-BE49-F238E27FC236}">
                <a16:creationId xmlns:a16="http://schemas.microsoft.com/office/drawing/2014/main" id="{6B559E67-9C4E-0DD4-7B74-48480D3A65EE}"/>
              </a:ext>
            </a:extLst>
          </p:cNvPr>
          <p:cNvSpPr/>
          <p:nvPr/>
        </p:nvSpPr>
        <p:spPr>
          <a:xfrm>
            <a:off x="1441449" y="3978275"/>
            <a:ext cx="17513697" cy="4191000"/>
          </a:xfrm>
          <a:prstGeom prst="roundRect">
            <a:avLst>
              <a:gd name="adj" fmla="val 5311"/>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8" name="object 8">
            <a:extLst>
              <a:ext uri="{FF2B5EF4-FFF2-40B4-BE49-F238E27FC236}">
                <a16:creationId xmlns:a16="http://schemas.microsoft.com/office/drawing/2014/main" id="{4B12E3B9-3D55-C4D5-A1F1-6FBD08B9B7AE}"/>
              </a:ext>
            </a:extLst>
          </p:cNvPr>
          <p:cNvSpPr txBox="1"/>
          <p:nvPr/>
        </p:nvSpPr>
        <p:spPr>
          <a:xfrm>
            <a:off x="1822450" y="4125259"/>
            <a:ext cx="16535400" cy="3211648"/>
          </a:xfrm>
          <a:prstGeom prst="rect">
            <a:avLst/>
          </a:prstGeom>
        </p:spPr>
        <p:txBody>
          <a:bodyPr vert="horz" wrap="square" lIns="0" tIns="12065" rIns="0" bIns="0" rtlCol="0">
            <a:spAutoFit/>
          </a:bodyPr>
          <a:lstStyle/>
          <a:p>
            <a:pPr>
              <a:lnSpc>
                <a:spcPct val="140000"/>
              </a:lnSpc>
            </a:pPr>
            <a:r>
              <a:rPr lang="en-US" sz="3050" b="1" spc="-20" dirty="0">
                <a:latin typeface="Barlow"/>
              </a:rPr>
              <a:t>Note: </a:t>
            </a:r>
            <a:r>
              <a:rPr lang="en-US" sz="3050" i="1" spc="-20" dirty="0">
                <a:latin typeface="Barlow"/>
              </a:rPr>
              <a:t>Primary sources require you to examine and interpret original materials directly (like analyzing a painting yourself or reviewing raw research data). Secondary sources require you to evaluate how other scholars have interpreted these materials and the methods they used to reach their conclusions. Strong academic research typically uses both types of sources—your own analysis of primary materials combined with insights from other researchers—to build a thorough understanding of your topic.</a:t>
            </a:r>
          </a:p>
        </p:txBody>
      </p:sp>
    </p:spTree>
    <p:extLst>
      <p:ext uri="{BB962C8B-B14F-4D97-AF65-F5344CB8AC3E}">
        <p14:creationId xmlns:p14="http://schemas.microsoft.com/office/powerpoint/2010/main" val="2765482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615552" y="1187034"/>
            <a:ext cx="18911339" cy="5809604"/>
          </a:xfrm>
          <a:prstGeom prst="rect">
            <a:avLst/>
          </a:prstGeom>
        </p:spPr>
        <p:txBody>
          <a:bodyPr vert="horz" wrap="square" lIns="0" tIns="13970" rIns="0" bIns="0" rtlCol="0">
            <a:spAutoFit/>
          </a:bodyPr>
          <a:lstStyle/>
          <a:p>
            <a:pPr marL="118491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a:p>
            <a:pPr>
              <a:lnSpc>
                <a:spcPct val="100000"/>
              </a:lnSpc>
            </a:pPr>
            <a:endParaRPr sz="3450" dirty="0">
              <a:latin typeface="Barlow"/>
              <a:cs typeface="Barlow"/>
            </a:endParaRPr>
          </a:p>
          <a:p>
            <a:pPr>
              <a:lnSpc>
                <a:spcPct val="100000"/>
              </a:lnSpc>
              <a:spcBef>
                <a:spcPts val="390"/>
              </a:spcBef>
            </a:pPr>
            <a:endParaRPr sz="3450" dirty="0">
              <a:latin typeface="Barlow"/>
              <a:cs typeface="Barlow"/>
            </a:endParaRPr>
          </a:p>
          <a:p>
            <a:pPr marL="756285" indent="-743585">
              <a:buAutoNum type="arabicPeriod" startAt="5"/>
              <a:tabLst>
                <a:tab pos="756285" algn="l"/>
              </a:tabLst>
            </a:pPr>
            <a:r>
              <a:rPr lang="en-US" sz="5600" b="1" spc="-20" dirty="0">
                <a:latin typeface="Barlow"/>
              </a:rPr>
              <a:t>Integrate and Synthesize Sources in Writing</a:t>
            </a:r>
            <a:endParaRPr lang="en-US" sz="3050" i="1" spc="-20" dirty="0">
              <a:latin typeface="Barlow"/>
            </a:endParaRPr>
          </a:p>
          <a:p>
            <a:pPr marL="1394460" marR="5080" indent="-10795">
              <a:lnSpc>
                <a:spcPct val="130000"/>
              </a:lnSpc>
              <a:spcBef>
                <a:spcPts val="1800"/>
              </a:spcBef>
            </a:pPr>
            <a:r>
              <a:rPr lang="en-US" sz="3050" spc="-25" dirty="0">
                <a:latin typeface="Barlow"/>
              </a:rPr>
              <a:t>Read sources multiple times and take organized notes.</a:t>
            </a:r>
          </a:p>
          <a:p>
            <a:pPr marL="1394460" marR="5080" indent="-10795">
              <a:lnSpc>
                <a:spcPct val="130000"/>
              </a:lnSpc>
              <a:spcBef>
                <a:spcPts val="1800"/>
              </a:spcBef>
            </a:pPr>
            <a:r>
              <a:rPr lang="en-US" sz="3050" spc="-25" dirty="0">
                <a:latin typeface="Barlow"/>
              </a:rPr>
              <a:t>Identify shared concepts across sources.</a:t>
            </a:r>
          </a:p>
          <a:p>
            <a:pPr marL="1394460" marR="5080" indent="-10795">
              <a:lnSpc>
                <a:spcPct val="130000"/>
              </a:lnSpc>
              <a:spcBef>
                <a:spcPts val="1800"/>
              </a:spcBef>
            </a:pPr>
            <a:r>
              <a:rPr lang="en-US" sz="3050" spc="-25" dirty="0">
                <a:latin typeface="Barlow"/>
              </a:rPr>
              <a:t>Create an outline organized by concept before writing.</a:t>
            </a:r>
          </a:p>
          <a:p>
            <a:pPr marL="1394460" marR="5080" indent="-10795">
              <a:lnSpc>
                <a:spcPct val="130000"/>
              </a:lnSpc>
              <a:spcBef>
                <a:spcPts val="1800"/>
              </a:spcBef>
            </a:pPr>
            <a:r>
              <a:rPr lang="en-US" sz="3050" spc="-25" dirty="0">
                <a:latin typeface="Barlow"/>
              </a:rPr>
              <a:t>Paraphrase ideas that support your argument, using direct quotes sparingly.</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1408334" y="4016582"/>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5" name="object 5"/>
          <p:cNvSpPr/>
          <p:nvPr/>
        </p:nvSpPr>
        <p:spPr>
          <a:xfrm>
            <a:off x="1408334" y="485258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grpSp>
        <p:nvGrpSpPr>
          <p:cNvPr id="7" name="object 7"/>
          <p:cNvGrpSpPr/>
          <p:nvPr/>
        </p:nvGrpSpPr>
        <p:grpSpPr>
          <a:xfrm>
            <a:off x="628256" y="963321"/>
            <a:ext cx="1051560" cy="1036955"/>
            <a:chOff x="628256" y="963321"/>
            <a:chExt cx="1051560" cy="1036955"/>
          </a:xfrm>
        </p:grpSpPr>
        <p:sp>
          <p:nvSpPr>
            <p:cNvPr id="8" name="object 8"/>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9" name="object 9"/>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0" name="object 10"/>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16</a:t>
            </a:fld>
            <a:endParaRPr spc="-25" dirty="0"/>
          </a:p>
        </p:txBody>
      </p:sp>
      <p:sp>
        <p:nvSpPr>
          <p:cNvPr id="11" name="object 11"/>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2" name="object 2">
            <a:extLst>
              <a:ext uri="{FF2B5EF4-FFF2-40B4-BE49-F238E27FC236}">
                <a16:creationId xmlns:a16="http://schemas.microsoft.com/office/drawing/2014/main" id="{7B128917-7155-4A36-C1D3-FD98C817A0CD}"/>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13" name="object 5">
            <a:extLst>
              <a:ext uri="{FF2B5EF4-FFF2-40B4-BE49-F238E27FC236}">
                <a16:creationId xmlns:a16="http://schemas.microsoft.com/office/drawing/2014/main" id="{8139BC67-AEAF-1220-9ACD-A45F215BBCB5}"/>
              </a:ext>
            </a:extLst>
          </p:cNvPr>
          <p:cNvSpPr/>
          <p:nvPr/>
        </p:nvSpPr>
        <p:spPr>
          <a:xfrm>
            <a:off x="1408334" y="5688592"/>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4" name="object 5">
            <a:extLst>
              <a:ext uri="{FF2B5EF4-FFF2-40B4-BE49-F238E27FC236}">
                <a16:creationId xmlns:a16="http://schemas.microsoft.com/office/drawing/2014/main" id="{B525C2CE-6C89-5B08-5F7A-EE8703D7A331}"/>
              </a:ext>
            </a:extLst>
          </p:cNvPr>
          <p:cNvSpPr/>
          <p:nvPr/>
        </p:nvSpPr>
        <p:spPr>
          <a:xfrm>
            <a:off x="1408334" y="6524598"/>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27B26-116D-BF54-D2A7-D2B31F870E4B}"/>
            </a:ext>
          </a:extLst>
        </p:cNvPr>
        <p:cNvGrpSpPr/>
        <p:nvPr/>
      </p:nvGrpSpPr>
      <p:grpSpPr>
        <a:xfrm>
          <a:off x="0" y="0"/>
          <a:ext cx="0" cy="0"/>
          <a:chOff x="0" y="0"/>
          <a:chExt cx="0" cy="0"/>
        </a:xfrm>
      </p:grpSpPr>
      <p:sp>
        <p:nvSpPr>
          <p:cNvPr id="6" name="object 6">
            <a:extLst>
              <a:ext uri="{FF2B5EF4-FFF2-40B4-BE49-F238E27FC236}">
                <a16:creationId xmlns:a16="http://schemas.microsoft.com/office/drawing/2014/main" id="{371681C0-C44F-B032-3F7C-62C8C3530345}"/>
              </a:ext>
            </a:extLst>
          </p:cNvPr>
          <p:cNvSpPr txBox="1"/>
          <p:nvPr/>
        </p:nvSpPr>
        <p:spPr>
          <a:xfrm>
            <a:off x="615553" y="1187034"/>
            <a:ext cx="18139172" cy="2519921"/>
          </a:xfrm>
          <a:prstGeom prst="rect">
            <a:avLst/>
          </a:prstGeom>
        </p:spPr>
        <p:txBody>
          <a:bodyPr vert="horz" wrap="square" lIns="0" tIns="13970" rIns="0" bIns="0" rtlCol="0">
            <a:spAutoFit/>
          </a:bodyPr>
          <a:lstStyle/>
          <a:p>
            <a:pPr marL="118491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a:p>
            <a:pPr>
              <a:lnSpc>
                <a:spcPct val="100000"/>
              </a:lnSpc>
            </a:pPr>
            <a:endParaRPr sz="3450" dirty="0">
              <a:latin typeface="Barlow"/>
              <a:cs typeface="Barlow"/>
            </a:endParaRPr>
          </a:p>
          <a:p>
            <a:pPr>
              <a:lnSpc>
                <a:spcPct val="100000"/>
              </a:lnSpc>
              <a:spcBef>
                <a:spcPts val="390"/>
              </a:spcBef>
            </a:pPr>
            <a:endParaRPr sz="3450" dirty="0">
              <a:latin typeface="Barlow"/>
              <a:cs typeface="Barlow"/>
            </a:endParaRPr>
          </a:p>
          <a:p>
            <a:pPr marL="756285" indent="-743585">
              <a:buFontTx/>
              <a:buAutoNum type="arabicPeriod" startAt="5"/>
              <a:tabLst>
                <a:tab pos="756285" algn="l"/>
              </a:tabLst>
            </a:pPr>
            <a:r>
              <a:rPr lang="en-US" sz="5600" b="1" spc="-20" dirty="0">
                <a:latin typeface="Barlow"/>
              </a:rPr>
              <a:t>Integrate and Synthesize Sources in Writing</a:t>
            </a:r>
            <a:r>
              <a:rPr lang="en-US" sz="3050" i="1" spc="-20" dirty="0">
                <a:latin typeface="Barlow"/>
              </a:rPr>
              <a:t> continued</a:t>
            </a:r>
          </a:p>
        </p:txBody>
      </p:sp>
      <p:sp>
        <p:nvSpPr>
          <p:cNvPr id="3" name="object 3">
            <a:extLst>
              <a:ext uri="{FF2B5EF4-FFF2-40B4-BE49-F238E27FC236}">
                <a16:creationId xmlns:a16="http://schemas.microsoft.com/office/drawing/2014/main" id="{703BC7C2-042D-5219-E55A-0B2E22B21D26}"/>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grpSp>
        <p:nvGrpSpPr>
          <p:cNvPr id="7" name="object 7">
            <a:extLst>
              <a:ext uri="{FF2B5EF4-FFF2-40B4-BE49-F238E27FC236}">
                <a16:creationId xmlns:a16="http://schemas.microsoft.com/office/drawing/2014/main" id="{FF9A6442-6410-1AF6-AF29-133EBC938B07}"/>
              </a:ext>
            </a:extLst>
          </p:cNvPr>
          <p:cNvGrpSpPr/>
          <p:nvPr/>
        </p:nvGrpSpPr>
        <p:grpSpPr>
          <a:xfrm>
            <a:off x="628256" y="963321"/>
            <a:ext cx="1051560" cy="1036955"/>
            <a:chOff x="628256" y="963321"/>
            <a:chExt cx="1051560" cy="1036955"/>
          </a:xfrm>
        </p:grpSpPr>
        <p:sp>
          <p:nvSpPr>
            <p:cNvPr id="8" name="object 8">
              <a:extLst>
                <a:ext uri="{FF2B5EF4-FFF2-40B4-BE49-F238E27FC236}">
                  <a16:creationId xmlns:a16="http://schemas.microsoft.com/office/drawing/2014/main" id="{64484AE6-F5F9-8360-7BE8-B05D9934ED15}"/>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9" name="object 9">
              <a:extLst>
                <a:ext uri="{FF2B5EF4-FFF2-40B4-BE49-F238E27FC236}">
                  <a16:creationId xmlns:a16="http://schemas.microsoft.com/office/drawing/2014/main" id="{B181B88A-F324-DA54-8A78-16F0E203314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0" name="object 10">
            <a:extLst>
              <a:ext uri="{FF2B5EF4-FFF2-40B4-BE49-F238E27FC236}">
                <a16:creationId xmlns:a16="http://schemas.microsoft.com/office/drawing/2014/main" id="{58D330F7-1564-A279-74DE-1DC91F73B0E0}"/>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17</a:t>
            </a:fld>
            <a:endParaRPr spc="-25" dirty="0"/>
          </a:p>
        </p:txBody>
      </p:sp>
      <p:sp>
        <p:nvSpPr>
          <p:cNvPr id="11" name="object 11">
            <a:extLst>
              <a:ext uri="{FF2B5EF4-FFF2-40B4-BE49-F238E27FC236}">
                <a16:creationId xmlns:a16="http://schemas.microsoft.com/office/drawing/2014/main" id="{81488B61-B680-5372-915E-8623F886E8E1}"/>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2" name="object 2">
            <a:extLst>
              <a:ext uri="{FF2B5EF4-FFF2-40B4-BE49-F238E27FC236}">
                <a16:creationId xmlns:a16="http://schemas.microsoft.com/office/drawing/2014/main" id="{4A01F32D-76DD-6263-DFAE-103E8C4AE13A}"/>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2" name="Rounded Rectangle 1">
            <a:extLst>
              <a:ext uri="{FF2B5EF4-FFF2-40B4-BE49-F238E27FC236}">
                <a16:creationId xmlns:a16="http://schemas.microsoft.com/office/drawing/2014/main" id="{BB9373A6-0AD6-1FF8-B89D-9081F613A098}"/>
              </a:ext>
            </a:extLst>
          </p:cNvPr>
          <p:cNvSpPr/>
          <p:nvPr/>
        </p:nvSpPr>
        <p:spPr>
          <a:xfrm>
            <a:off x="1349375" y="4022427"/>
            <a:ext cx="17405350" cy="3613468"/>
          </a:xfrm>
          <a:prstGeom prst="roundRect">
            <a:avLst>
              <a:gd name="adj" fmla="val 7327"/>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5" name="object 8">
            <a:extLst>
              <a:ext uri="{FF2B5EF4-FFF2-40B4-BE49-F238E27FC236}">
                <a16:creationId xmlns:a16="http://schemas.microsoft.com/office/drawing/2014/main" id="{D8974D54-2865-9D3C-9D18-B218BCC208C2}"/>
              </a:ext>
            </a:extLst>
          </p:cNvPr>
          <p:cNvSpPr txBox="1"/>
          <p:nvPr/>
        </p:nvSpPr>
        <p:spPr>
          <a:xfrm>
            <a:off x="1730375" y="4169411"/>
            <a:ext cx="16795750" cy="3211648"/>
          </a:xfrm>
          <a:prstGeom prst="rect">
            <a:avLst/>
          </a:prstGeom>
        </p:spPr>
        <p:txBody>
          <a:bodyPr vert="horz" wrap="square" lIns="0" tIns="12065" rIns="0" bIns="0" rtlCol="0">
            <a:spAutoFit/>
          </a:bodyPr>
          <a:lstStyle/>
          <a:p>
            <a:pPr>
              <a:lnSpc>
                <a:spcPct val="140000"/>
              </a:lnSpc>
            </a:pPr>
            <a:r>
              <a:rPr lang="en-US" sz="3050" b="1" spc="-20" dirty="0">
                <a:latin typeface="Barlow"/>
              </a:rPr>
              <a:t>Note: </a:t>
            </a:r>
            <a:r>
              <a:rPr lang="en-US" sz="3050" i="1" spc="-20" dirty="0">
                <a:latin typeface="Barlow"/>
              </a:rPr>
              <a:t>A thorough understanding and clear organization of source content is critical for coherent, sophisticated writing. Aim for a balance between primary and secondary sources appropriate to your discipline and research question. For example, a history paper might rely heavily on primary sources with secondary sources providing context, while a literature review in the sciences might primarily use secondary sources to summarize the current state of knowledge.</a:t>
            </a:r>
          </a:p>
        </p:txBody>
      </p:sp>
    </p:spTree>
    <p:extLst>
      <p:ext uri="{BB962C8B-B14F-4D97-AF65-F5344CB8AC3E}">
        <p14:creationId xmlns:p14="http://schemas.microsoft.com/office/powerpoint/2010/main" val="3198284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615552" y="1187034"/>
            <a:ext cx="18351897" cy="7029938"/>
          </a:xfrm>
          <a:prstGeom prst="rect">
            <a:avLst/>
          </a:prstGeom>
        </p:spPr>
        <p:txBody>
          <a:bodyPr vert="horz" wrap="square" lIns="0" tIns="13970" rIns="0" bIns="0" rtlCol="0">
            <a:spAutoFit/>
          </a:bodyPr>
          <a:lstStyle/>
          <a:p>
            <a:pPr marL="118491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a:p>
            <a:pPr>
              <a:lnSpc>
                <a:spcPct val="100000"/>
              </a:lnSpc>
            </a:pPr>
            <a:endParaRPr sz="3450" dirty="0">
              <a:latin typeface="Barlow"/>
              <a:cs typeface="Barlow"/>
            </a:endParaRPr>
          </a:p>
          <a:p>
            <a:pPr>
              <a:lnSpc>
                <a:spcPct val="100000"/>
              </a:lnSpc>
              <a:spcBef>
                <a:spcPts val="390"/>
              </a:spcBef>
            </a:pPr>
            <a:endParaRPr sz="3450" dirty="0">
              <a:latin typeface="Barlow"/>
              <a:cs typeface="Barlow"/>
            </a:endParaRPr>
          </a:p>
          <a:p>
            <a:pPr marL="12700">
              <a:lnSpc>
                <a:spcPct val="100000"/>
              </a:lnSpc>
            </a:pPr>
            <a:r>
              <a:rPr sz="5600" b="1" dirty="0">
                <a:latin typeface="Barlow"/>
                <a:cs typeface="Barlow"/>
              </a:rPr>
              <a:t>6.</a:t>
            </a:r>
            <a:r>
              <a:rPr sz="5600" b="1" spc="180" dirty="0">
                <a:latin typeface="Barlow"/>
                <a:cs typeface="Barlow"/>
              </a:rPr>
              <a:t> </a:t>
            </a:r>
            <a:r>
              <a:rPr lang="en-US" sz="5600" b="1" dirty="0">
                <a:latin typeface="Barlow"/>
              </a:rPr>
              <a:t>Use Sources Ethically and Cite Them Properly</a:t>
            </a:r>
          </a:p>
          <a:p>
            <a:pPr marL="1384300">
              <a:lnSpc>
                <a:spcPct val="130000"/>
              </a:lnSpc>
              <a:spcBef>
                <a:spcPts val="1800"/>
              </a:spcBef>
            </a:pPr>
            <a:r>
              <a:rPr lang="en-US" sz="3050" spc="-25" dirty="0">
                <a:latin typeface="Barlow"/>
              </a:rPr>
              <a:t>Cite all content that is quoted directly from a source, following discipline-specific</a:t>
            </a:r>
            <a:br>
              <a:rPr lang="en-US" sz="3050" spc="-25" dirty="0">
                <a:latin typeface="Barlow"/>
              </a:rPr>
            </a:br>
            <a:r>
              <a:rPr lang="en-US" sz="3050" spc="-25" dirty="0">
                <a:latin typeface="Barlow"/>
              </a:rPr>
              <a:t>citation styles.</a:t>
            </a:r>
          </a:p>
          <a:p>
            <a:pPr marL="1384300">
              <a:lnSpc>
                <a:spcPct val="130000"/>
              </a:lnSpc>
              <a:spcBef>
                <a:spcPts val="1800"/>
              </a:spcBef>
            </a:pPr>
            <a:r>
              <a:rPr lang="en-US" sz="3050" spc="-25" dirty="0">
                <a:latin typeface="Barlow"/>
              </a:rPr>
              <a:t>Understand guidelines for the ethical use of sources, including access vs. publication </a:t>
            </a:r>
            <a:br>
              <a:rPr lang="en-US" sz="3050" spc="-25" dirty="0">
                <a:latin typeface="Barlow"/>
              </a:rPr>
            </a:br>
            <a:r>
              <a:rPr lang="en-US" sz="3050" spc="-25" dirty="0">
                <a:latin typeface="Barlow"/>
              </a:rPr>
              <a:t>permissions.</a:t>
            </a:r>
          </a:p>
          <a:p>
            <a:pPr marL="1384300">
              <a:lnSpc>
                <a:spcPct val="130000"/>
              </a:lnSpc>
              <a:spcBef>
                <a:spcPts val="1800"/>
              </a:spcBef>
            </a:pPr>
            <a:r>
              <a:rPr lang="en-US" sz="3050" spc="-25" dirty="0">
                <a:latin typeface="Barlow"/>
              </a:rPr>
              <a:t>Document your research process.</a:t>
            </a:r>
          </a:p>
          <a:p>
            <a:pPr marL="1384300">
              <a:lnSpc>
                <a:spcPct val="130000"/>
              </a:lnSpc>
              <a:spcBef>
                <a:spcPts val="1800"/>
              </a:spcBef>
            </a:pPr>
            <a:r>
              <a:rPr lang="en-US" sz="3050" spc="-25" dirty="0">
                <a:latin typeface="Barlow"/>
              </a:rPr>
              <a:t>Create accurate citation records during research.</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1418804"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5" name="object 5"/>
          <p:cNvSpPr/>
          <p:nvPr/>
        </p:nvSpPr>
        <p:spPr>
          <a:xfrm>
            <a:off x="1418804" y="5488923"/>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18804" y="686465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grpSp>
        <p:nvGrpSpPr>
          <p:cNvPr id="8" name="object 8"/>
          <p:cNvGrpSpPr/>
          <p:nvPr/>
        </p:nvGrpSpPr>
        <p:grpSpPr>
          <a:xfrm>
            <a:off x="628256" y="963321"/>
            <a:ext cx="1051560" cy="1036955"/>
            <a:chOff x="628256" y="963321"/>
            <a:chExt cx="1051560" cy="1036955"/>
          </a:xfrm>
        </p:grpSpPr>
        <p:sp>
          <p:nvSpPr>
            <p:cNvPr id="9" name="object 9"/>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0" name="object 10"/>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1" name="object 11"/>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18</a:t>
            </a:fld>
            <a:endParaRPr spc="-25" dirty="0"/>
          </a:p>
        </p:txBody>
      </p:sp>
      <p:sp>
        <p:nvSpPr>
          <p:cNvPr id="12" name="object 12"/>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3" name="object 2">
            <a:extLst>
              <a:ext uri="{FF2B5EF4-FFF2-40B4-BE49-F238E27FC236}">
                <a16:creationId xmlns:a16="http://schemas.microsoft.com/office/drawing/2014/main" id="{68E7B44F-A44E-8284-CDD1-09D37A55EE37}"/>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14" name="object 6">
            <a:extLst>
              <a:ext uri="{FF2B5EF4-FFF2-40B4-BE49-F238E27FC236}">
                <a16:creationId xmlns:a16="http://schemas.microsoft.com/office/drawing/2014/main" id="{12212889-39A9-33BC-D219-F203506E02EE}"/>
              </a:ext>
            </a:extLst>
          </p:cNvPr>
          <p:cNvSpPr/>
          <p:nvPr/>
        </p:nvSpPr>
        <p:spPr>
          <a:xfrm>
            <a:off x="1418804" y="77069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05AB4-72AA-6953-F643-6EEF1A22D31E}"/>
            </a:ext>
          </a:extLst>
        </p:cNvPr>
        <p:cNvGrpSpPr/>
        <p:nvPr/>
      </p:nvGrpSpPr>
      <p:grpSpPr>
        <a:xfrm>
          <a:off x="0" y="0"/>
          <a:ext cx="0" cy="0"/>
          <a:chOff x="0" y="0"/>
          <a:chExt cx="0" cy="0"/>
        </a:xfrm>
      </p:grpSpPr>
      <p:sp>
        <p:nvSpPr>
          <p:cNvPr id="7" name="object 7">
            <a:extLst>
              <a:ext uri="{FF2B5EF4-FFF2-40B4-BE49-F238E27FC236}">
                <a16:creationId xmlns:a16="http://schemas.microsoft.com/office/drawing/2014/main" id="{CE05CCDE-D2EF-1BE0-DC5F-FD384C74EEA5}"/>
              </a:ext>
            </a:extLst>
          </p:cNvPr>
          <p:cNvSpPr txBox="1"/>
          <p:nvPr/>
        </p:nvSpPr>
        <p:spPr>
          <a:xfrm>
            <a:off x="615552" y="1187034"/>
            <a:ext cx="18351897" cy="4127605"/>
          </a:xfrm>
          <a:prstGeom prst="rect">
            <a:avLst/>
          </a:prstGeom>
        </p:spPr>
        <p:txBody>
          <a:bodyPr vert="horz" wrap="square" lIns="0" tIns="13970" rIns="0" bIns="0" rtlCol="0">
            <a:spAutoFit/>
          </a:bodyPr>
          <a:lstStyle/>
          <a:p>
            <a:pPr marL="118491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dirty="0">
              <a:latin typeface="Barlow"/>
              <a:cs typeface="Barlow"/>
            </a:endParaRPr>
          </a:p>
          <a:p>
            <a:pPr>
              <a:lnSpc>
                <a:spcPct val="100000"/>
              </a:lnSpc>
            </a:pPr>
            <a:endParaRPr sz="3450" dirty="0">
              <a:latin typeface="Barlow"/>
              <a:cs typeface="Barlow"/>
            </a:endParaRPr>
          </a:p>
          <a:p>
            <a:pPr>
              <a:lnSpc>
                <a:spcPct val="100000"/>
              </a:lnSpc>
              <a:spcBef>
                <a:spcPts val="390"/>
              </a:spcBef>
            </a:pPr>
            <a:endParaRPr sz="3450" dirty="0">
              <a:latin typeface="Barlow"/>
              <a:cs typeface="Barlow"/>
            </a:endParaRPr>
          </a:p>
          <a:p>
            <a:pPr marL="12700">
              <a:tabLst>
                <a:tab pos="756285" algn="l"/>
              </a:tabLst>
            </a:pPr>
            <a:r>
              <a:rPr sz="5600" b="1" dirty="0">
                <a:latin typeface="Barlow"/>
                <a:cs typeface="Barlow"/>
              </a:rPr>
              <a:t>6.</a:t>
            </a:r>
            <a:r>
              <a:rPr sz="5600" b="1" spc="180" dirty="0">
                <a:latin typeface="Barlow"/>
                <a:cs typeface="Barlow"/>
              </a:rPr>
              <a:t> </a:t>
            </a:r>
            <a:r>
              <a:rPr lang="en-US" sz="5600" b="1" dirty="0">
                <a:latin typeface="Barlow"/>
              </a:rPr>
              <a:t>Use Sources Ethically and Cite Them Properly</a:t>
            </a:r>
            <a:r>
              <a:rPr lang="en-US" sz="3050" i="1" spc="-20" dirty="0">
                <a:latin typeface="Barlow"/>
              </a:rPr>
              <a:t> continued</a:t>
            </a:r>
            <a:endParaRPr lang="en-US" sz="5600" b="1" dirty="0">
              <a:latin typeface="Barlow"/>
            </a:endParaRPr>
          </a:p>
          <a:p>
            <a:pPr marL="1384300">
              <a:lnSpc>
                <a:spcPct val="130000"/>
              </a:lnSpc>
              <a:spcBef>
                <a:spcPts val="1800"/>
              </a:spcBef>
            </a:pPr>
            <a:r>
              <a:rPr lang="en-US" sz="3050" spc="-25" dirty="0">
                <a:latin typeface="Barlow"/>
              </a:rPr>
              <a:t>Use proper citation styles (APA, MLA, Chicago, Harvard) as directed by your instructor.</a:t>
            </a:r>
          </a:p>
          <a:p>
            <a:pPr marL="1384300">
              <a:lnSpc>
                <a:spcPct val="130000"/>
              </a:lnSpc>
              <a:spcBef>
                <a:spcPts val="1800"/>
              </a:spcBef>
            </a:pPr>
            <a:r>
              <a:rPr lang="en-US" sz="3050" spc="-25" dirty="0">
                <a:latin typeface="Barlow"/>
              </a:rPr>
              <a:t>Recognize that public domain sources can be used without permission but still require citation.</a:t>
            </a:r>
          </a:p>
        </p:txBody>
      </p:sp>
      <p:sp>
        <p:nvSpPr>
          <p:cNvPr id="3" name="object 3">
            <a:extLst>
              <a:ext uri="{FF2B5EF4-FFF2-40B4-BE49-F238E27FC236}">
                <a16:creationId xmlns:a16="http://schemas.microsoft.com/office/drawing/2014/main" id="{A01D03DA-E64F-A5EE-9E07-5C713D0772C5}"/>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grpSp>
        <p:nvGrpSpPr>
          <p:cNvPr id="8" name="object 8">
            <a:extLst>
              <a:ext uri="{FF2B5EF4-FFF2-40B4-BE49-F238E27FC236}">
                <a16:creationId xmlns:a16="http://schemas.microsoft.com/office/drawing/2014/main" id="{C1F6E6AB-1F54-F4F8-2949-51AD3E9DA590}"/>
              </a:ext>
            </a:extLst>
          </p:cNvPr>
          <p:cNvGrpSpPr/>
          <p:nvPr/>
        </p:nvGrpSpPr>
        <p:grpSpPr>
          <a:xfrm>
            <a:off x="628256" y="963321"/>
            <a:ext cx="1051560" cy="1036955"/>
            <a:chOff x="628256" y="963321"/>
            <a:chExt cx="1051560" cy="1036955"/>
          </a:xfrm>
        </p:grpSpPr>
        <p:sp>
          <p:nvSpPr>
            <p:cNvPr id="9" name="object 9">
              <a:extLst>
                <a:ext uri="{FF2B5EF4-FFF2-40B4-BE49-F238E27FC236}">
                  <a16:creationId xmlns:a16="http://schemas.microsoft.com/office/drawing/2014/main" id="{CEFF5986-3F1E-694E-9EF1-389D70AE268C}"/>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0" name="object 10">
              <a:extLst>
                <a:ext uri="{FF2B5EF4-FFF2-40B4-BE49-F238E27FC236}">
                  <a16:creationId xmlns:a16="http://schemas.microsoft.com/office/drawing/2014/main" id="{C443A3A5-C124-4EF6-A3C1-92A35EBD6F4E}"/>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1" name="object 11">
            <a:extLst>
              <a:ext uri="{FF2B5EF4-FFF2-40B4-BE49-F238E27FC236}">
                <a16:creationId xmlns:a16="http://schemas.microsoft.com/office/drawing/2014/main" id="{819A231E-101D-EAFD-388E-557C5E497719}"/>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19</a:t>
            </a:fld>
            <a:endParaRPr spc="-25" dirty="0"/>
          </a:p>
        </p:txBody>
      </p:sp>
      <p:sp>
        <p:nvSpPr>
          <p:cNvPr id="12" name="object 12">
            <a:extLst>
              <a:ext uri="{FF2B5EF4-FFF2-40B4-BE49-F238E27FC236}">
                <a16:creationId xmlns:a16="http://schemas.microsoft.com/office/drawing/2014/main" id="{9942C8D0-2631-03EF-0277-28061F89F337}"/>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3" name="object 2">
            <a:extLst>
              <a:ext uri="{FF2B5EF4-FFF2-40B4-BE49-F238E27FC236}">
                <a16:creationId xmlns:a16="http://schemas.microsoft.com/office/drawing/2014/main" id="{EA5AD35B-3471-2039-42E8-8AC519BE43E9}"/>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2" name="Rounded Rectangle 1">
            <a:extLst>
              <a:ext uri="{FF2B5EF4-FFF2-40B4-BE49-F238E27FC236}">
                <a16:creationId xmlns:a16="http://schemas.microsoft.com/office/drawing/2014/main" id="{2E858DCC-5C56-19F3-916D-D010AF630353}"/>
              </a:ext>
            </a:extLst>
          </p:cNvPr>
          <p:cNvSpPr/>
          <p:nvPr/>
        </p:nvSpPr>
        <p:spPr>
          <a:xfrm>
            <a:off x="1441450" y="5710605"/>
            <a:ext cx="16992600" cy="2382470"/>
          </a:xfrm>
          <a:prstGeom prst="roundRect">
            <a:avLst>
              <a:gd name="adj" fmla="val 7327"/>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7" name="object 8">
            <a:extLst>
              <a:ext uri="{FF2B5EF4-FFF2-40B4-BE49-F238E27FC236}">
                <a16:creationId xmlns:a16="http://schemas.microsoft.com/office/drawing/2014/main" id="{846D086E-49B4-1E29-8275-01CF308F5799}"/>
              </a:ext>
            </a:extLst>
          </p:cNvPr>
          <p:cNvSpPr txBox="1"/>
          <p:nvPr/>
        </p:nvSpPr>
        <p:spPr>
          <a:xfrm>
            <a:off x="1822450" y="5857589"/>
            <a:ext cx="16459200" cy="1897443"/>
          </a:xfrm>
          <a:prstGeom prst="rect">
            <a:avLst/>
          </a:prstGeom>
        </p:spPr>
        <p:txBody>
          <a:bodyPr vert="horz" wrap="square" lIns="0" tIns="12065" rIns="0" bIns="0" rtlCol="0">
            <a:spAutoFit/>
          </a:bodyPr>
          <a:lstStyle/>
          <a:p>
            <a:pPr>
              <a:lnSpc>
                <a:spcPct val="140000"/>
              </a:lnSpc>
            </a:pPr>
            <a:r>
              <a:rPr lang="en-US" sz="3050" b="1" spc="-20" dirty="0">
                <a:latin typeface="Barlow"/>
              </a:rPr>
              <a:t>Note:</a:t>
            </a:r>
            <a:r>
              <a:rPr lang="en-US" sz="3050" i="1" spc="-20" dirty="0">
                <a:latin typeface="Barlow"/>
              </a:rPr>
              <a:t> Effective academic research requires both systematic evaluation and ethical use of sources. Build your argument through careful analysis and synthesis of both primary and secondary materials, always maintaining proper attribution and documentation.</a:t>
            </a:r>
          </a:p>
        </p:txBody>
      </p:sp>
      <p:sp>
        <p:nvSpPr>
          <p:cNvPr id="4" name="object 4">
            <a:extLst>
              <a:ext uri="{FF2B5EF4-FFF2-40B4-BE49-F238E27FC236}">
                <a16:creationId xmlns:a16="http://schemas.microsoft.com/office/drawing/2014/main" id="{84218CDA-0F2D-C629-F238-11CCB427B230}"/>
              </a:ext>
            </a:extLst>
          </p:cNvPr>
          <p:cNvSpPr/>
          <p:nvPr/>
        </p:nvSpPr>
        <p:spPr>
          <a:xfrm>
            <a:off x="1418804"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5" name="object 5">
            <a:extLst>
              <a:ext uri="{FF2B5EF4-FFF2-40B4-BE49-F238E27FC236}">
                <a16:creationId xmlns:a16="http://schemas.microsoft.com/office/drawing/2014/main" id="{D0FE2E98-E24E-F403-07A2-8FA54D3556A7}"/>
              </a:ext>
            </a:extLst>
          </p:cNvPr>
          <p:cNvSpPr/>
          <p:nvPr/>
        </p:nvSpPr>
        <p:spPr>
          <a:xfrm>
            <a:off x="1418804" y="482061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117030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a:spLocks noGrp="1"/>
          </p:cNvSpPr>
          <p:nvPr>
            <p:ph sz="half" idx="3"/>
          </p:nvPr>
        </p:nvSpPr>
        <p:spPr>
          <a:xfrm>
            <a:off x="10227824" y="3122741"/>
            <a:ext cx="9501626" cy="6812762"/>
          </a:xfrm>
          <a:prstGeom prst="rect">
            <a:avLst/>
          </a:prstGeom>
        </p:spPr>
        <p:txBody>
          <a:bodyPr vert="horz" wrap="square" lIns="0" tIns="102235" rIns="0" bIns="0" rtlCol="0">
            <a:spAutoFit/>
          </a:bodyPr>
          <a:lstStyle/>
          <a:p>
            <a:pPr marL="409575" indent="-396875">
              <a:spcBef>
                <a:spcPts val="1575"/>
              </a:spcBef>
              <a:buFont typeface="+mj-lt"/>
              <a:buAutoNum type="arabicPeriod"/>
              <a:tabLst>
                <a:tab pos="387350" algn="l"/>
              </a:tabLst>
            </a:pPr>
            <a:r>
              <a:rPr lang="en-US" spc="-45" dirty="0"/>
              <a:t>Identify and Distinguish Between Sources</a:t>
            </a:r>
          </a:p>
          <a:p>
            <a:pPr>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s 5–7</a:t>
            </a:r>
            <a:endParaRPr sz="2600" b="0" dirty="0">
              <a:solidFill>
                <a:srgbClr val="306CB5"/>
              </a:solidFill>
              <a:latin typeface="Barlow"/>
            </a:endParaRPr>
          </a:p>
          <a:p>
            <a:pPr marL="409575" indent="-396875">
              <a:spcBef>
                <a:spcPts val="1575"/>
              </a:spcBef>
              <a:buFont typeface="+mj-lt"/>
              <a:buAutoNum type="arabicPeriod" startAt="2"/>
              <a:tabLst>
                <a:tab pos="387350" algn="l"/>
              </a:tabLst>
            </a:pPr>
            <a:r>
              <a:rPr lang="en-US" spc="-45" dirty="0"/>
              <a:t>Evaluate Source Credibility and Relevance</a:t>
            </a:r>
          </a:p>
          <a:p>
            <a:pPr>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a:t>
            </a:r>
            <a:r>
              <a:rPr lang="en-US" sz="2600" b="0" dirty="0">
                <a:solidFill>
                  <a:srgbClr val="306CB5"/>
                </a:solidFill>
                <a:latin typeface="Barlow"/>
              </a:rPr>
              <a:t>es 8 and 9</a:t>
            </a:r>
            <a:endParaRPr sz="2600" b="0" dirty="0">
              <a:solidFill>
                <a:srgbClr val="306CB5"/>
              </a:solidFill>
              <a:latin typeface="Barlow"/>
            </a:endParaRPr>
          </a:p>
          <a:p>
            <a:pPr marL="388620" indent="-375920">
              <a:spcBef>
                <a:spcPts val="1575"/>
              </a:spcBef>
              <a:buAutoNum type="arabicPeriod" startAt="3"/>
              <a:tabLst>
                <a:tab pos="388620" algn="l"/>
              </a:tabLst>
            </a:pPr>
            <a:r>
              <a:rPr lang="en-US" spc="-45" dirty="0"/>
              <a:t>Apply Discipline-Specific Source Considerations</a:t>
            </a:r>
          </a:p>
          <a:p>
            <a:pPr>
              <a:lnSpc>
                <a:spcPct val="100000"/>
              </a:lnSpc>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s 10 and 11</a:t>
            </a:r>
            <a:endParaRPr sz="2600" b="0" dirty="0">
              <a:solidFill>
                <a:srgbClr val="306CB5"/>
              </a:solidFill>
              <a:latin typeface="Barlow"/>
            </a:endParaRPr>
          </a:p>
          <a:p>
            <a:pPr marL="409575" indent="-396875">
              <a:lnSpc>
                <a:spcPct val="100000"/>
              </a:lnSpc>
              <a:spcBef>
                <a:spcPts val="1575"/>
              </a:spcBef>
              <a:buFont typeface="+mj-lt"/>
              <a:buAutoNum type="arabicPeriod" startAt="4"/>
              <a:tabLst>
                <a:tab pos="387350" algn="l"/>
              </a:tabLst>
            </a:pPr>
            <a:r>
              <a:rPr lang="en-US" spc="-45" dirty="0"/>
              <a:t>Analyze and Interpret Sources</a:t>
            </a:r>
          </a:p>
          <a:p>
            <a:pPr>
              <a:lnSpc>
                <a:spcPct val="100000"/>
              </a:lnSpc>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s 12–15</a:t>
            </a:r>
            <a:endParaRPr sz="2600" b="0" dirty="0">
              <a:solidFill>
                <a:srgbClr val="306CB5"/>
              </a:solidFill>
              <a:latin typeface="Barlow"/>
            </a:endParaRPr>
          </a:p>
          <a:p>
            <a:pPr marL="409575" indent="-396875">
              <a:lnSpc>
                <a:spcPct val="100000"/>
              </a:lnSpc>
              <a:spcBef>
                <a:spcPts val="1575"/>
              </a:spcBef>
              <a:buFont typeface="+mj-lt"/>
              <a:buAutoNum type="arabicPeriod" startAt="5"/>
              <a:tabLst>
                <a:tab pos="387350" algn="l"/>
              </a:tabLst>
            </a:pPr>
            <a:r>
              <a:rPr lang="en-US" spc="-45" dirty="0"/>
              <a:t>Integrate and Synthesize Sources in Writing</a:t>
            </a:r>
          </a:p>
          <a:p>
            <a:pPr>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s 16–17</a:t>
            </a:r>
          </a:p>
          <a:p>
            <a:pPr marL="409575" indent="-396875">
              <a:lnSpc>
                <a:spcPts val="3640"/>
              </a:lnSpc>
              <a:spcBef>
                <a:spcPts val="1575"/>
              </a:spcBef>
              <a:buFont typeface="+mj-lt"/>
              <a:buAutoNum type="arabicPeriod" startAt="6"/>
              <a:tabLst>
                <a:tab pos="387350" algn="l"/>
              </a:tabLst>
            </a:pPr>
            <a:r>
              <a:rPr lang="en-US" spc="-45" dirty="0"/>
              <a:t>Use Sources Ethically and Cite Them Properly</a:t>
            </a:r>
          </a:p>
          <a:p>
            <a:pPr>
              <a:lnSpc>
                <a:spcPts val="3640"/>
              </a:lnSpc>
              <a:spcBef>
                <a:spcPts val="645"/>
              </a:spcBef>
              <a:tabLst>
                <a:tab pos="320040" algn="l"/>
              </a:tabLst>
            </a:pPr>
            <a:r>
              <a:rPr lang="en-US" sz="2600" b="0" dirty="0">
                <a:solidFill>
                  <a:srgbClr val="306CB5"/>
                </a:solidFill>
                <a:latin typeface="Barlow"/>
              </a:rPr>
              <a:t>s</a:t>
            </a:r>
            <a:r>
              <a:rPr sz="2600" b="0" dirty="0">
                <a:solidFill>
                  <a:srgbClr val="306CB5"/>
                </a:solidFill>
                <a:latin typeface="Barlow"/>
              </a:rPr>
              <a:t>lide</a:t>
            </a:r>
            <a:r>
              <a:rPr lang="en-US" sz="2600" b="0" dirty="0">
                <a:solidFill>
                  <a:srgbClr val="306CB5"/>
                </a:solidFill>
                <a:latin typeface="Barlow"/>
              </a:rPr>
              <a:t>s 18–19</a:t>
            </a:r>
            <a:endParaRPr sz="2600" b="0" dirty="0">
              <a:solidFill>
                <a:srgbClr val="306CB5"/>
              </a:solidFill>
              <a:latin typeface="Barlow"/>
            </a:endParaRPr>
          </a:p>
        </p:txBody>
      </p:sp>
      <p:sp>
        <p:nvSpPr>
          <p:cNvPr id="4" name="object 4"/>
          <p:cNvSpPr txBox="1"/>
          <p:nvPr/>
        </p:nvSpPr>
        <p:spPr>
          <a:xfrm>
            <a:off x="2416545" y="3115476"/>
            <a:ext cx="3470910" cy="2411730"/>
          </a:xfrm>
          <a:prstGeom prst="rect">
            <a:avLst/>
          </a:prstGeom>
        </p:spPr>
        <p:txBody>
          <a:bodyPr vert="horz" wrap="square" lIns="0" tIns="109220" rIns="0" bIns="0" rtlCol="0">
            <a:spAutoFit/>
          </a:bodyPr>
          <a:lstStyle/>
          <a:p>
            <a:pPr marL="12700">
              <a:lnSpc>
                <a:spcPct val="100000"/>
              </a:lnSpc>
              <a:spcBef>
                <a:spcPts val="860"/>
              </a:spcBef>
            </a:pPr>
            <a:r>
              <a:rPr sz="3050" b="1" spc="-10" dirty="0">
                <a:latin typeface="Barlow"/>
                <a:cs typeface="Barlow"/>
              </a:rPr>
              <a:t>Overview</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lang="en-US" sz="2600" dirty="0">
                <a:solidFill>
                  <a:srgbClr val="306CB5"/>
                </a:solidFill>
                <a:latin typeface="Barlow"/>
                <a:cs typeface="Barlow"/>
              </a:rPr>
              <a:t>s</a:t>
            </a:r>
            <a:r>
              <a:rPr lang="en-US" sz="2600" spc="-120" dirty="0">
                <a:solidFill>
                  <a:srgbClr val="306CB5"/>
                </a:solidFill>
                <a:latin typeface="Barlow"/>
                <a:cs typeface="Barlow"/>
              </a:rPr>
              <a:t> </a:t>
            </a:r>
            <a:r>
              <a:rPr lang="en-US" sz="2600" spc="-50" dirty="0">
                <a:solidFill>
                  <a:srgbClr val="306CB5"/>
                </a:solidFill>
                <a:latin typeface="Barlow"/>
                <a:cs typeface="Barlow"/>
              </a:rPr>
              <a:t>3 and 4</a:t>
            </a:r>
            <a:endParaRPr sz="2600" dirty="0">
              <a:latin typeface="Barlow"/>
              <a:cs typeface="Barlow"/>
            </a:endParaRPr>
          </a:p>
          <a:p>
            <a:pPr marL="12700">
              <a:lnSpc>
                <a:spcPct val="100000"/>
              </a:lnSpc>
              <a:spcBef>
                <a:spcPts val="3060"/>
              </a:spcBef>
            </a:pPr>
            <a:r>
              <a:rPr sz="3050" b="1" spc="-65" dirty="0">
                <a:latin typeface="Barlow"/>
                <a:cs typeface="Barlow"/>
              </a:rPr>
              <a:t>Step-</a:t>
            </a:r>
            <a:r>
              <a:rPr sz="3050" b="1" spc="-114" dirty="0">
                <a:latin typeface="Barlow"/>
                <a:cs typeface="Barlow"/>
              </a:rPr>
              <a:t>by-</a:t>
            </a:r>
            <a:r>
              <a:rPr sz="3050" b="1" spc="-35" dirty="0">
                <a:latin typeface="Barlow"/>
                <a:cs typeface="Barlow"/>
              </a:rPr>
              <a:t>Step</a:t>
            </a:r>
            <a:r>
              <a:rPr sz="3050" b="1" spc="-40" dirty="0">
                <a:latin typeface="Barlow"/>
                <a:cs typeface="Barlow"/>
              </a:rPr>
              <a:t> </a:t>
            </a:r>
            <a:r>
              <a:rPr sz="3050" b="1" spc="-10" dirty="0">
                <a:latin typeface="Barlow"/>
                <a:cs typeface="Barlow"/>
              </a:rPr>
              <a:t>Guide</a:t>
            </a:r>
            <a:endParaRPr sz="3050" dirty="0">
              <a:latin typeface="Barlow"/>
              <a:cs typeface="Barlow"/>
            </a:endParaRPr>
          </a:p>
          <a:p>
            <a:pPr marL="12700">
              <a:lnSpc>
                <a:spcPct val="100000"/>
              </a:lnSpc>
              <a:spcBef>
                <a:spcPts val="695"/>
              </a:spcBef>
            </a:pPr>
            <a:r>
              <a:rPr sz="2600" spc="-10" dirty="0">
                <a:solidFill>
                  <a:srgbClr val="306CB5"/>
                </a:solidFill>
                <a:latin typeface="Barlow"/>
                <a:cs typeface="Barlow"/>
              </a:rPr>
              <a:t>slides</a:t>
            </a:r>
            <a:r>
              <a:rPr sz="2600" spc="-85" dirty="0">
                <a:solidFill>
                  <a:srgbClr val="306CB5"/>
                </a:solidFill>
                <a:latin typeface="Barlow"/>
                <a:cs typeface="Barlow"/>
              </a:rPr>
              <a:t> </a:t>
            </a:r>
            <a:r>
              <a:rPr lang="en-US" sz="2600" spc="-25" dirty="0">
                <a:solidFill>
                  <a:srgbClr val="306CB5"/>
                </a:solidFill>
                <a:latin typeface="Barlow"/>
                <a:cs typeface="Barlow"/>
              </a:rPr>
              <a:t>5</a:t>
            </a:r>
            <a:r>
              <a:rPr sz="2600" spc="-25" dirty="0">
                <a:solidFill>
                  <a:srgbClr val="306CB5"/>
                </a:solidFill>
                <a:latin typeface="Barlow"/>
                <a:cs typeface="Barlow"/>
              </a:rPr>
              <a:t>–</a:t>
            </a:r>
            <a:r>
              <a:rPr lang="en-US" sz="2600" spc="-50" dirty="0">
                <a:solidFill>
                  <a:srgbClr val="306CB5"/>
                </a:solidFill>
                <a:latin typeface="Barlow"/>
                <a:cs typeface="Barlow"/>
              </a:rPr>
              <a:t>19</a:t>
            </a:r>
            <a:endParaRPr sz="2600" dirty="0">
              <a:latin typeface="Barlow"/>
              <a:cs typeface="Barlow"/>
            </a:endParaRPr>
          </a:p>
        </p:txBody>
      </p:sp>
      <p:sp>
        <p:nvSpPr>
          <p:cNvPr id="21" name="Rectangle 20">
            <a:hlinkClick r:id="rId3" action="ppaction://hlinksldjump"/>
            <a:extLst>
              <a:ext uri="{FF2B5EF4-FFF2-40B4-BE49-F238E27FC236}">
                <a16:creationId xmlns:a16="http://schemas.microsoft.com/office/drawing/2014/main" id="{4DE2E081-7852-97CC-C72E-763AB61E7500}"/>
              </a:ext>
            </a:extLst>
          </p:cNvPr>
          <p:cNvSpPr/>
          <p:nvPr/>
        </p:nvSpPr>
        <p:spPr>
          <a:xfrm>
            <a:off x="1336295" y="4639481"/>
            <a:ext cx="455116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bject 5"/>
          <p:cNvSpPr txBox="1"/>
          <p:nvPr/>
        </p:nvSpPr>
        <p:spPr>
          <a:xfrm>
            <a:off x="2416545" y="5791835"/>
            <a:ext cx="3980179" cy="1073150"/>
          </a:xfrm>
          <a:prstGeom prst="rect">
            <a:avLst/>
          </a:prstGeom>
        </p:spPr>
        <p:txBody>
          <a:bodyPr vert="horz" wrap="square" lIns="0" tIns="109220" rIns="0" bIns="0" rtlCol="0">
            <a:spAutoFit/>
          </a:bodyPr>
          <a:lstStyle/>
          <a:p>
            <a:pPr marL="12700">
              <a:lnSpc>
                <a:spcPct val="100000"/>
              </a:lnSpc>
              <a:spcBef>
                <a:spcPts val="860"/>
              </a:spcBef>
            </a:pPr>
            <a:r>
              <a:rPr sz="3050" b="1" spc="-20" dirty="0">
                <a:latin typeface="Barlow"/>
                <a:cs typeface="Barlow"/>
              </a:rPr>
              <a:t>Tips</a:t>
            </a:r>
            <a:r>
              <a:rPr sz="3050" b="1" spc="-130" dirty="0">
                <a:latin typeface="Barlow"/>
                <a:cs typeface="Barlow"/>
              </a:rPr>
              <a:t> </a:t>
            </a:r>
            <a:r>
              <a:rPr sz="3050" b="1" dirty="0">
                <a:latin typeface="Barlow"/>
                <a:cs typeface="Barlow"/>
              </a:rPr>
              <a:t>and</a:t>
            </a:r>
            <a:r>
              <a:rPr sz="3050" b="1" spc="-130" dirty="0">
                <a:latin typeface="Barlow"/>
                <a:cs typeface="Barlow"/>
              </a:rPr>
              <a:t> </a:t>
            </a:r>
            <a:r>
              <a:rPr sz="3050" b="1" spc="-20" dirty="0">
                <a:latin typeface="Barlow"/>
                <a:cs typeface="Barlow"/>
              </a:rPr>
              <a:t>Best</a:t>
            </a:r>
            <a:r>
              <a:rPr sz="3050" b="1" spc="-125" dirty="0">
                <a:latin typeface="Barlow"/>
                <a:cs typeface="Barlow"/>
              </a:rPr>
              <a:t> </a:t>
            </a:r>
            <a:r>
              <a:rPr sz="3050" b="1" spc="-25" dirty="0">
                <a:latin typeface="Barlow"/>
                <a:cs typeface="Barlow"/>
              </a:rPr>
              <a:t>Practices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50" dirty="0">
                <a:solidFill>
                  <a:srgbClr val="306CB5"/>
                </a:solidFill>
                <a:latin typeface="Barlow"/>
                <a:cs typeface="Barlow"/>
              </a:rPr>
              <a:t>20</a:t>
            </a:r>
            <a:endParaRPr sz="2600" dirty="0">
              <a:latin typeface="Barlow"/>
              <a:cs typeface="Barlow"/>
            </a:endParaRPr>
          </a:p>
        </p:txBody>
      </p:sp>
      <p:sp>
        <p:nvSpPr>
          <p:cNvPr id="6" name="object 6"/>
          <p:cNvSpPr txBox="1"/>
          <p:nvPr/>
        </p:nvSpPr>
        <p:spPr>
          <a:xfrm>
            <a:off x="2416545" y="7130014"/>
            <a:ext cx="2781935" cy="1073150"/>
          </a:xfrm>
          <a:prstGeom prst="rect">
            <a:avLst/>
          </a:prstGeom>
        </p:spPr>
        <p:txBody>
          <a:bodyPr vert="horz" wrap="square" lIns="0" tIns="109220" rIns="0" bIns="0" rtlCol="0">
            <a:spAutoFit/>
          </a:bodyPr>
          <a:lstStyle/>
          <a:p>
            <a:pPr marL="12700">
              <a:lnSpc>
                <a:spcPct val="100000"/>
              </a:lnSpc>
              <a:spcBef>
                <a:spcPts val="860"/>
              </a:spcBef>
            </a:pPr>
            <a:r>
              <a:rPr sz="3050" b="1" spc="-35" dirty="0">
                <a:latin typeface="Barlow"/>
                <a:cs typeface="Barlow"/>
              </a:rPr>
              <a:t>Common</a:t>
            </a:r>
            <a:r>
              <a:rPr sz="3050" b="1" spc="-105" dirty="0">
                <a:latin typeface="Barlow"/>
                <a:cs typeface="Barlow"/>
              </a:rPr>
              <a:t> </a:t>
            </a:r>
            <a:r>
              <a:rPr sz="3050" b="1" spc="-25" dirty="0">
                <a:latin typeface="Barlow"/>
                <a:cs typeface="Barlow"/>
              </a:rPr>
              <a:t>Pitfalls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25" dirty="0">
                <a:solidFill>
                  <a:srgbClr val="306CB5"/>
                </a:solidFill>
                <a:latin typeface="Barlow"/>
                <a:cs typeface="Barlow"/>
              </a:rPr>
              <a:t>21</a:t>
            </a:r>
            <a:endParaRPr sz="2600" dirty="0">
              <a:latin typeface="Barlow"/>
              <a:cs typeface="Barlow"/>
            </a:endParaRPr>
          </a:p>
        </p:txBody>
      </p:sp>
      <p:sp>
        <p:nvSpPr>
          <p:cNvPr id="7" name="object 7"/>
          <p:cNvSpPr txBox="1"/>
          <p:nvPr/>
        </p:nvSpPr>
        <p:spPr>
          <a:xfrm>
            <a:off x="2416545" y="8366495"/>
            <a:ext cx="1880870" cy="1172116"/>
          </a:xfrm>
          <a:prstGeom prst="rect">
            <a:avLst/>
          </a:prstGeom>
        </p:spPr>
        <p:txBody>
          <a:bodyPr vert="horz" wrap="square" lIns="0" tIns="210820" rIns="0" bIns="0" rtlCol="0">
            <a:spAutoFit/>
          </a:bodyPr>
          <a:lstStyle/>
          <a:p>
            <a:pPr marL="12700">
              <a:lnSpc>
                <a:spcPct val="100000"/>
              </a:lnSpc>
              <a:spcBef>
                <a:spcPts val="1660"/>
              </a:spcBef>
            </a:pPr>
            <a:r>
              <a:rPr sz="3050" b="1" spc="-50" dirty="0">
                <a:latin typeface="Barlow"/>
                <a:cs typeface="Barlow"/>
              </a:rPr>
              <a:t>Next</a:t>
            </a:r>
            <a:r>
              <a:rPr sz="3050" b="1" spc="-75" dirty="0">
                <a:latin typeface="Barlow"/>
                <a:cs typeface="Barlow"/>
              </a:rPr>
              <a:t> </a:t>
            </a:r>
            <a:r>
              <a:rPr sz="3050" b="1" spc="-20" dirty="0">
                <a:latin typeface="Barlow"/>
                <a:cs typeface="Barlow"/>
              </a:rPr>
              <a:t>Steps</a:t>
            </a:r>
            <a:endParaRPr lang="en-US" sz="3050" b="1" spc="-20" dirty="0">
              <a:latin typeface="Barlow"/>
              <a:cs typeface="Barlow"/>
            </a:endParaRPr>
          </a:p>
          <a:p>
            <a:pPr marL="12700">
              <a:lnSpc>
                <a:spcPct val="100000"/>
              </a:lnSpc>
              <a:spcBef>
                <a:spcPts val="700"/>
              </a:spcBef>
            </a:pPr>
            <a:r>
              <a:rPr lang="en-US" sz="2600" dirty="0">
                <a:solidFill>
                  <a:srgbClr val="306CB5"/>
                </a:solidFill>
                <a:latin typeface="Barlow"/>
                <a:cs typeface="Barlow"/>
              </a:rPr>
              <a:t>slide</a:t>
            </a:r>
            <a:r>
              <a:rPr lang="en-US" sz="2600" spc="-120" dirty="0">
                <a:solidFill>
                  <a:srgbClr val="306CB5"/>
                </a:solidFill>
                <a:latin typeface="Barlow"/>
                <a:cs typeface="Barlow"/>
              </a:rPr>
              <a:t> </a:t>
            </a:r>
            <a:r>
              <a:rPr lang="en-US" sz="2600" spc="-25" dirty="0">
                <a:solidFill>
                  <a:srgbClr val="306CB5"/>
                </a:solidFill>
                <a:latin typeface="Barlow"/>
                <a:cs typeface="Barlow"/>
              </a:rPr>
              <a:t>22</a:t>
            </a:r>
            <a:endParaRPr lang="en-US" sz="2600" dirty="0">
              <a:latin typeface="Barlow"/>
              <a:cs typeface="Barlow"/>
            </a:endParaRPr>
          </a:p>
        </p:txBody>
      </p:sp>
      <p:sp>
        <p:nvSpPr>
          <p:cNvPr id="27" name="Rectangle 26">
            <a:hlinkClick r:id="rId4" action="ppaction://hlinksldjump"/>
            <a:extLst>
              <a:ext uri="{FF2B5EF4-FFF2-40B4-BE49-F238E27FC236}">
                <a16:creationId xmlns:a16="http://schemas.microsoft.com/office/drawing/2014/main" id="{C6D0BD1A-0770-1B43-23AF-0BA7D727FD70}"/>
              </a:ext>
            </a:extLst>
          </p:cNvPr>
          <p:cNvSpPr/>
          <p:nvPr/>
        </p:nvSpPr>
        <p:spPr>
          <a:xfrm>
            <a:off x="1377716" y="8662904"/>
            <a:ext cx="291970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hlinkClick r:id="rId5" action="ppaction://hlinksldjump"/>
            <a:extLst>
              <a:ext uri="{FF2B5EF4-FFF2-40B4-BE49-F238E27FC236}">
                <a16:creationId xmlns:a16="http://schemas.microsoft.com/office/drawing/2014/main" id="{A06A1CF5-AC1E-D87A-66A4-3BA4F1CA5D69}"/>
              </a:ext>
            </a:extLst>
          </p:cNvPr>
          <p:cNvSpPr/>
          <p:nvPr/>
        </p:nvSpPr>
        <p:spPr>
          <a:xfrm>
            <a:off x="1336295" y="7330880"/>
            <a:ext cx="386218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hlinkClick r:id="rId6" action="ppaction://hlinksldjump"/>
            <a:extLst>
              <a:ext uri="{FF2B5EF4-FFF2-40B4-BE49-F238E27FC236}">
                <a16:creationId xmlns:a16="http://schemas.microsoft.com/office/drawing/2014/main" id="{4FD38CEA-6910-83C3-8B0F-6EDBCCD5CB00}"/>
              </a:ext>
            </a:extLst>
          </p:cNvPr>
          <p:cNvSpPr/>
          <p:nvPr/>
        </p:nvSpPr>
        <p:spPr>
          <a:xfrm>
            <a:off x="1404743" y="5989944"/>
            <a:ext cx="499198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hlinkClick r:id="rId7" action="ppaction://hlinksldjump"/>
            <a:extLst>
              <a:ext uri="{FF2B5EF4-FFF2-40B4-BE49-F238E27FC236}">
                <a16:creationId xmlns:a16="http://schemas.microsoft.com/office/drawing/2014/main" id="{FEACBD8F-4D00-1C8E-3FC5-09051B6030E9}"/>
              </a:ext>
            </a:extLst>
          </p:cNvPr>
          <p:cNvSpPr/>
          <p:nvPr/>
        </p:nvSpPr>
        <p:spPr>
          <a:xfrm>
            <a:off x="10183215" y="8975757"/>
            <a:ext cx="809843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hlinkClick r:id="rId8" action="ppaction://hlinksldjump"/>
            <a:extLst>
              <a:ext uri="{FF2B5EF4-FFF2-40B4-BE49-F238E27FC236}">
                <a16:creationId xmlns:a16="http://schemas.microsoft.com/office/drawing/2014/main" id="{FDEDDA30-0403-37DF-0FA2-570FB915E064}"/>
              </a:ext>
            </a:extLst>
          </p:cNvPr>
          <p:cNvSpPr/>
          <p:nvPr/>
        </p:nvSpPr>
        <p:spPr>
          <a:xfrm>
            <a:off x="10141876" y="7870260"/>
            <a:ext cx="7834974"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hlinkClick r:id="rId9" action="ppaction://hlinksldjump"/>
            <a:extLst>
              <a:ext uri="{FF2B5EF4-FFF2-40B4-BE49-F238E27FC236}">
                <a16:creationId xmlns:a16="http://schemas.microsoft.com/office/drawing/2014/main" id="{0F642E1E-C33B-B68A-55C1-0A728C16986B}"/>
              </a:ext>
            </a:extLst>
          </p:cNvPr>
          <p:cNvSpPr/>
          <p:nvPr/>
        </p:nvSpPr>
        <p:spPr>
          <a:xfrm>
            <a:off x="10183215" y="6705199"/>
            <a:ext cx="558383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hlinkClick r:id="" action="ppaction://hlinkshowjump?jump=nextslide"/>
            <a:extLst>
              <a:ext uri="{FF2B5EF4-FFF2-40B4-BE49-F238E27FC236}">
                <a16:creationId xmlns:a16="http://schemas.microsoft.com/office/drawing/2014/main" id="{FC69A428-CBC3-F548-14EE-02AA47F3105D}"/>
              </a:ext>
            </a:extLst>
          </p:cNvPr>
          <p:cNvSpPr/>
          <p:nvPr/>
        </p:nvSpPr>
        <p:spPr>
          <a:xfrm>
            <a:off x="1361193" y="3298328"/>
            <a:ext cx="2936222"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hlinkClick r:id="rId3" action="ppaction://hlinksldjump"/>
            <a:extLst>
              <a:ext uri="{FF2B5EF4-FFF2-40B4-BE49-F238E27FC236}">
                <a16:creationId xmlns:a16="http://schemas.microsoft.com/office/drawing/2014/main" id="{B2DCAB83-86E1-D22D-9FF2-6C9559ACF1ED}"/>
              </a:ext>
            </a:extLst>
          </p:cNvPr>
          <p:cNvSpPr/>
          <p:nvPr/>
        </p:nvSpPr>
        <p:spPr>
          <a:xfrm>
            <a:off x="10119165" y="3286163"/>
            <a:ext cx="7568389"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p:nvPr/>
        </p:nvSpPr>
        <p:spPr>
          <a:xfrm>
            <a:off x="615553" y="348545"/>
            <a:ext cx="2773045" cy="402590"/>
          </a:xfrm>
          <a:prstGeom prst="rect">
            <a:avLst/>
          </a:prstGeom>
        </p:spPr>
        <p:txBody>
          <a:bodyPr vert="horz" wrap="square" lIns="0" tIns="15240" rIns="0" bIns="0" rtlCol="0">
            <a:spAutoFit/>
          </a:bodyPr>
          <a:lstStyle/>
          <a:p>
            <a:pPr marL="12700">
              <a:lnSpc>
                <a:spcPct val="100000"/>
              </a:lnSpc>
              <a:spcBef>
                <a:spcPts val="120"/>
              </a:spcBef>
            </a:pPr>
            <a:r>
              <a:rPr sz="2450" b="1" dirty="0">
                <a:solidFill>
                  <a:srgbClr val="FFFFFF"/>
                </a:solidFill>
                <a:latin typeface="Barlow"/>
                <a:cs typeface="Barlow"/>
              </a:rPr>
              <a:t>ACADEMIC</a:t>
            </a:r>
            <a:r>
              <a:rPr sz="2450" b="1" spc="-85" dirty="0">
                <a:solidFill>
                  <a:srgbClr val="FFFFFF"/>
                </a:solidFill>
                <a:latin typeface="Barlow"/>
                <a:cs typeface="Barlow"/>
              </a:rPr>
              <a:t> </a:t>
            </a:r>
            <a:r>
              <a:rPr sz="2450" b="1" spc="-10" dirty="0">
                <a:solidFill>
                  <a:srgbClr val="FFFFFF"/>
                </a:solidFill>
                <a:latin typeface="Barlow"/>
                <a:cs typeface="Barlow"/>
              </a:rPr>
              <a:t>TOOLKIT</a:t>
            </a:r>
            <a:endParaRPr sz="2450">
              <a:latin typeface="Barlow"/>
              <a:cs typeface="Barlow"/>
            </a:endParaRPr>
          </a:p>
        </p:txBody>
      </p:sp>
      <p:sp>
        <p:nvSpPr>
          <p:cNvPr id="9" name="object 9"/>
          <p:cNvSpPr txBox="1"/>
          <p:nvPr/>
        </p:nvSpPr>
        <p:spPr>
          <a:xfrm>
            <a:off x="6059005" y="181452"/>
            <a:ext cx="7986395" cy="583493"/>
          </a:xfrm>
          <a:prstGeom prst="rect">
            <a:avLst/>
          </a:prstGeom>
        </p:spPr>
        <p:txBody>
          <a:bodyPr vert="horz" wrap="square" lIns="0" tIns="13970" rIns="0" bIns="0" rtlCol="0">
            <a:spAutoFit/>
          </a:bodyPr>
          <a:lstStyle/>
          <a:p>
            <a:pPr marL="12700" marR="5080" indent="-1588" algn="ctr">
              <a:spcBef>
                <a:spcPts val="110"/>
              </a:spcBef>
              <a:tabLst>
                <a:tab pos="5867400" algn="l"/>
                <a:tab pos="6007100" algn="l"/>
              </a:tabLst>
            </a:pPr>
            <a:r>
              <a:rPr lang="en-US" sz="3700" b="1" dirty="0">
                <a:solidFill>
                  <a:srgbClr val="FFFFFF"/>
                </a:solidFill>
                <a:latin typeface="Barlow"/>
              </a:rPr>
              <a:t>Primary and Secondary Sources</a:t>
            </a:r>
          </a:p>
        </p:txBody>
      </p:sp>
      <p:sp>
        <p:nvSpPr>
          <p:cNvPr id="10" name="object 10" descr="$PPTXTitle"/>
          <p:cNvSpPr txBox="1">
            <a:spLocks noGrp="1"/>
          </p:cNvSpPr>
          <p:nvPr>
            <p:ph type="title"/>
          </p:nvPr>
        </p:nvSpPr>
        <p:spPr>
          <a:xfrm>
            <a:off x="5460760" y="1589345"/>
            <a:ext cx="9182735" cy="1183016"/>
          </a:xfrm>
          <a:prstGeom prst="rect">
            <a:avLst/>
          </a:prstGeom>
        </p:spPr>
        <p:txBody>
          <a:bodyPr vert="horz" wrap="square" lIns="0" tIns="13335" rIns="0" bIns="0" rtlCol="0">
            <a:spAutoFit/>
          </a:bodyPr>
          <a:lstStyle/>
          <a:p>
            <a:pPr marL="12700" algn="ctr">
              <a:lnSpc>
                <a:spcPct val="100000"/>
              </a:lnSpc>
              <a:spcBef>
                <a:spcPts val="105"/>
              </a:spcBef>
            </a:pPr>
            <a:r>
              <a:rPr sz="5600" spc="-10" dirty="0"/>
              <a:t>Interactive</a:t>
            </a:r>
            <a:r>
              <a:rPr sz="5600" spc="-195" dirty="0"/>
              <a:t> </a:t>
            </a:r>
            <a:r>
              <a:rPr sz="5600" dirty="0"/>
              <a:t>Table</a:t>
            </a:r>
            <a:r>
              <a:rPr sz="5600" spc="-195" dirty="0"/>
              <a:t> </a:t>
            </a:r>
            <a:r>
              <a:rPr sz="5600" dirty="0"/>
              <a:t>of</a:t>
            </a:r>
            <a:r>
              <a:rPr sz="5600" spc="-195" dirty="0"/>
              <a:t> </a:t>
            </a:r>
            <a:r>
              <a:rPr sz="5600" spc="-10" dirty="0"/>
              <a:t>Contents</a:t>
            </a:r>
            <a:br>
              <a:rPr lang="en-US" sz="5600" spc="-10" dirty="0"/>
            </a:br>
            <a:r>
              <a:rPr lang="en-US" sz="2000" b="0" spc="-10" dirty="0">
                <a:latin typeface="Barlow" pitchFamily="2" charset="77"/>
              </a:rPr>
              <a:t>(slideshow view only)</a:t>
            </a:r>
            <a:endParaRPr sz="2000" b="0" spc="-10" dirty="0">
              <a:latin typeface="Barlow" pitchFamily="2" charset="77"/>
            </a:endParaRPr>
          </a:p>
        </p:txBody>
      </p:sp>
      <p:grpSp>
        <p:nvGrpSpPr>
          <p:cNvPr id="11" name="object 11"/>
          <p:cNvGrpSpPr/>
          <p:nvPr/>
        </p:nvGrpSpPr>
        <p:grpSpPr>
          <a:xfrm>
            <a:off x="1382156" y="3298328"/>
            <a:ext cx="849630" cy="849630"/>
            <a:chOff x="1382156" y="3298328"/>
            <a:chExt cx="849630" cy="849630"/>
          </a:xfrm>
        </p:grpSpPr>
        <p:sp>
          <p:nvSpPr>
            <p:cNvPr id="12" name="object 12"/>
            <p:cNvSpPr/>
            <p:nvPr/>
          </p:nvSpPr>
          <p:spPr>
            <a:xfrm>
              <a:off x="1382156" y="3298328"/>
              <a:ext cx="849630" cy="849630"/>
            </a:xfrm>
            <a:custGeom>
              <a:avLst/>
              <a:gdLst/>
              <a:ahLst/>
              <a:cxnLst/>
              <a:rect l="l" t="t" r="r" b="b"/>
              <a:pathLst>
                <a:path w="849630" h="849629">
                  <a:moveTo>
                    <a:pt x="692387" y="0"/>
                  </a:moveTo>
                  <a:lnTo>
                    <a:pt x="157167" y="0"/>
                  </a:lnTo>
                  <a:lnTo>
                    <a:pt x="107489" y="8012"/>
                  </a:lnTo>
                  <a:lnTo>
                    <a:pt x="64345" y="30323"/>
                  </a:lnTo>
                  <a:lnTo>
                    <a:pt x="30323" y="64345"/>
                  </a:lnTo>
                  <a:lnTo>
                    <a:pt x="8012" y="107489"/>
                  </a:lnTo>
                  <a:lnTo>
                    <a:pt x="0" y="157167"/>
                  </a:lnTo>
                  <a:lnTo>
                    <a:pt x="0" y="692387"/>
                  </a:lnTo>
                  <a:lnTo>
                    <a:pt x="8012" y="742065"/>
                  </a:lnTo>
                  <a:lnTo>
                    <a:pt x="30323" y="785209"/>
                  </a:lnTo>
                  <a:lnTo>
                    <a:pt x="64345" y="819231"/>
                  </a:lnTo>
                  <a:lnTo>
                    <a:pt x="107489" y="841542"/>
                  </a:lnTo>
                  <a:lnTo>
                    <a:pt x="157167" y="849555"/>
                  </a:lnTo>
                  <a:lnTo>
                    <a:pt x="692387" y="849555"/>
                  </a:lnTo>
                  <a:lnTo>
                    <a:pt x="742065" y="841542"/>
                  </a:lnTo>
                  <a:lnTo>
                    <a:pt x="785209" y="819231"/>
                  </a:lnTo>
                  <a:lnTo>
                    <a:pt x="819231" y="785209"/>
                  </a:lnTo>
                  <a:lnTo>
                    <a:pt x="841542" y="742065"/>
                  </a:lnTo>
                  <a:lnTo>
                    <a:pt x="849555" y="692387"/>
                  </a:lnTo>
                  <a:lnTo>
                    <a:pt x="849555" y="157167"/>
                  </a:lnTo>
                  <a:lnTo>
                    <a:pt x="841542" y="107489"/>
                  </a:lnTo>
                  <a:lnTo>
                    <a:pt x="819231" y="64345"/>
                  </a:lnTo>
                  <a:lnTo>
                    <a:pt x="785209" y="30323"/>
                  </a:lnTo>
                  <a:lnTo>
                    <a:pt x="742065" y="8012"/>
                  </a:lnTo>
                  <a:lnTo>
                    <a:pt x="692387" y="0"/>
                  </a:lnTo>
                  <a:close/>
                </a:path>
              </a:pathLst>
            </a:custGeom>
            <a:solidFill>
              <a:srgbClr val="306CB5"/>
            </a:solidFill>
          </p:spPr>
          <p:txBody>
            <a:bodyPr wrap="square" lIns="0" tIns="0" rIns="0" bIns="0" rtlCol="0"/>
            <a:lstStyle/>
            <a:p>
              <a:endParaRPr/>
            </a:p>
          </p:txBody>
        </p:sp>
        <p:sp>
          <p:nvSpPr>
            <p:cNvPr id="13" name="object 13"/>
            <p:cNvSpPr/>
            <p:nvPr/>
          </p:nvSpPr>
          <p:spPr>
            <a:xfrm>
              <a:off x="1488352" y="3495694"/>
              <a:ext cx="637540" cy="535305"/>
            </a:xfrm>
            <a:custGeom>
              <a:avLst/>
              <a:gdLst/>
              <a:ahLst/>
              <a:cxnLst/>
              <a:rect l="l" t="t" r="r" b="b"/>
              <a:pathLst>
                <a:path w="637539" h="535304">
                  <a:moveTo>
                    <a:pt x="637163" y="0"/>
                  </a:moveTo>
                  <a:lnTo>
                    <a:pt x="0" y="0"/>
                  </a:lnTo>
                  <a:lnTo>
                    <a:pt x="0" y="535219"/>
                  </a:lnTo>
                  <a:lnTo>
                    <a:pt x="637163" y="535219"/>
                  </a:lnTo>
                  <a:lnTo>
                    <a:pt x="637163" y="0"/>
                  </a:lnTo>
                  <a:close/>
                </a:path>
              </a:pathLst>
            </a:custGeom>
            <a:solidFill>
              <a:srgbClr val="FFFFFF"/>
            </a:solidFill>
          </p:spPr>
          <p:txBody>
            <a:bodyPr wrap="square" lIns="0" tIns="0" rIns="0" bIns="0" rtlCol="0"/>
            <a:lstStyle/>
            <a:p>
              <a:endParaRPr/>
            </a:p>
          </p:txBody>
        </p:sp>
        <p:pic>
          <p:nvPicPr>
            <p:cNvPr id="14" name="object 14"/>
            <p:cNvPicPr/>
            <p:nvPr/>
          </p:nvPicPr>
          <p:blipFill>
            <a:blip r:embed="rId10" cstate="print"/>
            <a:stretch>
              <a:fillRect/>
            </a:stretch>
          </p:blipFill>
          <p:spPr>
            <a:xfrm>
              <a:off x="1734727" y="3679387"/>
              <a:ext cx="144414" cy="144424"/>
            </a:xfrm>
            <a:prstGeom prst="rect">
              <a:avLst/>
            </a:prstGeom>
          </p:spPr>
        </p:pic>
        <p:sp>
          <p:nvSpPr>
            <p:cNvPr id="15" name="object 15"/>
            <p:cNvSpPr/>
            <p:nvPr/>
          </p:nvSpPr>
          <p:spPr>
            <a:xfrm>
              <a:off x="1522753" y="3574228"/>
              <a:ext cx="568960" cy="354965"/>
            </a:xfrm>
            <a:custGeom>
              <a:avLst/>
              <a:gdLst/>
              <a:ahLst/>
              <a:cxnLst/>
              <a:rect l="l" t="t" r="r" b="b"/>
              <a:pathLst>
                <a:path w="568960" h="354964">
                  <a:moveTo>
                    <a:pt x="284179" y="0"/>
                  </a:moveTo>
                  <a:lnTo>
                    <a:pt x="236362" y="4121"/>
                  </a:lnTo>
                  <a:lnTo>
                    <a:pt x="190342" y="16152"/>
                  </a:lnTo>
                  <a:lnTo>
                    <a:pt x="146486" y="35590"/>
                  </a:lnTo>
                  <a:lnTo>
                    <a:pt x="105159" y="61933"/>
                  </a:lnTo>
                  <a:lnTo>
                    <a:pt x="66726" y="94680"/>
                  </a:lnTo>
                  <a:lnTo>
                    <a:pt x="31551" y="133328"/>
                  </a:lnTo>
                  <a:lnTo>
                    <a:pt x="0" y="177376"/>
                  </a:lnTo>
                  <a:lnTo>
                    <a:pt x="31551" y="221420"/>
                  </a:lnTo>
                  <a:lnTo>
                    <a:pt x="66726" y="260066"/>
                  </a:lnTo>
                  <a:lnTo>
                    <a:pt x="105159" y="292811"/>
                  </a:lnTo>
                  <a:lnTo>
                    <a:pt x="146486" y="319153"/>
                  </a:lnTo>
                  <a:lnTo>
                    <a:pt x="190342" y="338590"/>
                  </a:lnTo>
                  <a:lnTo>
                    <a:pt x="236362" y="350621"/>
                  </a:lnTo>
                  <a:lnTo>
                    <a:pt x="284179" y="354743"/>
                  </a:lnTo>
                  <a:lnTo>
                    <a:pt x="331997" y="350621"/>
                  </a:lnTo>
                  <a:lnTo>
                    <a:pt x="378016" y="338590"/>
                  </a:lnTo>
                  <a:lnTo>
                    <a:pt x="421872" y="319153"/>
                  </a:lnTo>
                  <a:lnTo>
                    <a:pt x="463199" y="292811"/>
                  </a:lnTo>
                  <a:lnTo>
                    <a:pt x="468918" y="287938"/>
                  </a:lnTo>
                  <a:lnTo>
                    <a:pt x="284179" y="287938"/>
                  </a:lnTo>
                  <a:lnTo>
                    <a:pt x="252547" y="285582"/>
                  </a:lnTo>
                  <a:lnTo>
                    <a:pt x="191056" y="266823"/>
                  </a:lnTo>
                  <a:lnTo>
                    <a:pt x="140283" y="235586"/>
                  </a:lnTo>
                  <a:lnTo>
                    <a:pt x="100389" y="198883"/>
                  </a:lnTo>
                  <a:lnTo>
                    <a:pt x="81903" y="177376"/>
                  </a:lnTo>
                  <a:lnTo>
                    <a:pt x="100389" y="155864"/>
                  </a:lnTo>
                  <a:lnTo>
                    <a:pt x="140283" y="119156"/>
                  </a:lnTo>
                  <a:lnTo>
                    <a:pt x="191056" y="87919"/>
                  </a:lnTo>
                  <a:lnTo>
                    <a:pt x="252547" y="69160"/>
                  </a:lnTo>
                  <a:lnTo>
                    <a:pt x="284179" y="66804"/>
                  </a:lnTo>
                  <a:lnTo>
                    <a:pt x="468916" y="66804"/>
                  </a:lnTo>
                  <a:lnTo>
                    <a:pt x="463199" y="61933"/>
                  </a:lnTo>
                  <a:lnTo>
                    <a:pt x="421872" y="35590"/>
                  </a:lnTo>
                  <a:lnTo>
                    <a:pt x="378016" y="16152"/>
                  </a:lnTo>
                  <a:lnTo>
                    <a:pt x="331997" y="4121"/>
                  </a:lnTo>
                  <a:lnTo>
                    <a:pt x="284179" y="0"/>
                  </a:lnTo>
                  <a:close/>
                </a:path>
                <a:path w="568960" h="354964">
                  <a:moveTo>
                    <a:pt x="468916" y="66804"/>
                  </a:moveTo>
                  <a:lnTo>
                    <a:pt x="284179" y="66804"/>
                  </a:lnTo>
                  <a:lnTo>
                    <a:pt x="315808" y="69160"/>
                  </a:lnTo>
                  <a:lnTo>
                    <a:pt x="346884" y="76209"/>
                  </a:lnTo>
                  <a:lnTo>
                    <a:pt x="406950" y="104258"/>
                  </a:lnTo>
                  <a:lnTo>
                    <a:pt x="448462" y="136408"/>
                  </a:lnTo>
                  <a:lnTo>
                    <a:pt x="486456" y="177376"/>
                  </a:lnTo>
                  <a:lnTo>
                    <a:pt x="467970" y="198883"/>
                  </a:lnTo>
                  <a:lnTo>
                    <a:pt x="428075" y="235586"/>
                  </a:lnTo>
                  <a:lnTo>
                    <a:pt x="377301" y="266823"/>
                  </a:lnTo>
                  <a:lnTo>
                    <a:pt x="315808" y="285582"/>
                  </a:lnTo>
                  <a:lnTo>
                    <a:pt x="284179" y="287938"/>
                  </a:lnTo>
                  <a:lnTo>
                    <a:pt x="468918" y="287938"/>
                  </a:lnTo>
                  <a:lnTo>
                    <a:pt x="501633" y="260066"/>
                  </a:lnTo>
                  <a:lnTo>
                    <a:pt x="536808" y="221420"/>
                  </a:lnTo>
                  <a:lnTo>
                    <a:pt x="568359" y="177376"/>
                  </a:lnTo>
                  <a:lnTo>
                    <a:pt x="536808" y="133328"/>
                  </a:lnTo>
                  <a:lnTo>
                    <a:pt x="501633" y="94680"/>
                  </a:lnTo>
                  <a:lnTo>
                    <a:pt x="468916" y="66804"/>
                  </a:lnTo>
                  <a:close/>
                </a:path>
              </a:pathLst>
            </a:custGeom>
            <a:solidFill>
              <a:srgbClr val="306CB5"/>
            </a:solidFill>
          </p:spPr>
          <p:txBody>
            <a:bodyPr wrap="square" lIns="0" tIns="0" rIns="0" bIns="0" rtlCol="0"/>
            <a:lstStyle/>
            <a:p>
              <a:endParaRPr/>
            </a:p>
          </p:txBody>
        </p:sp>
      </p:grpSp>
      <p:grpSp>
        <p:nvGrpSpPr>
          <p:cNvPr id="16" name="object 16"/>
          <p:cNvGrpSpPr/>
          <p:nvPr/>
        </p:nvGrpSpPr>
        <p:grpSpPr>
          <a:xfrm>
            <a:off x="1377715" y="4650911"/>
            <a:ext cx="854075" cy="838200"/>
            <a:chOff x="1377715" y="4650911"/>
            <a:chExt cx="854075" cy="838200"/>
          </a:xfrm>
        </p:grpSpPr>
        <p:sp>
          <p:nvSpPr>
            <p:cNvPr id="17" name="object 17"/>
            <p:cNvSpPr/>
            <p:nvPr/>
          </p:nvSpPr>
          <p:spPr>
            <a:xfrm>
              <a:off x="1377715" y="4650911"/>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F8941D"/>
            </a:solidFill>
          </p:spPr>
          <p:txBody>
            <a:bodyPr wrap="square" lIns="0" tIns="0" rIns="0" bIns="0" rtlCol="0"/>
            <a:lstStyle/>
            <a:p>
              <a:endParaRPr/>
            </a:p>
          </p:txBody>
        </p:sp>
        <p:sp>
          <p:nvSpPr>
            <p:cNvPr id="18" name="object 18"/>
            <p:cNvSpPr/>
            <p:nvPr/>
          </p:nvSpPr>
          <p:spPr>
            <a:xfrm>
              <a:off x="1489989" y="4715782"/>
              <a:ext cx="629920" cy="708025"/>
            </a:xfrm>
            <a:custGeom>
              <a:avLst/>
              <a:gdLst/>
              <a:ahLst/>
              <a:cxnLst/>
              <a:rect l="l" t="t" r="r" b="b"/>
              <a:pathLst>
                <a:path w="629919" h="708025">
                  <a:moveTo>
                    <a:pt x="576834" y="429158"/>
                  </a:moveTo>
                  <a:lnTo>
                    <a:pt x="573849" y="414401"/>
                  </a:lnTo>
                  <a:lnTo>
                    <a:pt x="565696" y="402361"/>
                  </a:lnTo>
                  <a:lnTo>
                    <a:pt x="553593" y="394246"/>
                  </a:lnTo>
                  <a:lnTo>
                    <a:pt x="538772" y="391274"/>
                  </a:lnTo>
                  <a:lnTo>
                    <a:pt x="523951" y="394246"/>
                  </a:lnTo>
                  <a:lnTo>
                    <a:pt x="511848" y="402361"/>
                  </a:lnTo>
                  <a:lnTo>
                    <a:pt x="503694" y="414401"/>
                  </a:lnTo>
                  <a:lnTo>
                    <a:pt x="500697" y="429158"/>
                  </a:lnTo>
                  <a:lnTo>
                    <a:pt x="500697" y="533895"/>
                  </a:lnTo>
                  <a:lnTo>
                    <a:pt x="121640" y="533895"/>
                  </a:lnTo>
                  <a:lnTo>
                    <a:pt x="147574" y="504228"/>
                  </a:lnTo>
                  <a:lnTo>
                    <a:pt x="155028" y="491147"/>
                  </a:lnTo>
                  <a:lnTo>
                    <a:pt x="156819" y="476745"/>
                  </a:lnTo>
                  <a:lnTo>
                    <a:pt x="153035" y="462711"/>
                  </a:lnTo>
                  <a:lnTo>
                    <a:pt x="118859" y="441502"/>
                  </a:lnTo>
                  <a:lnTo>
                    <a:pt x="110934" y="442328"/>
                  </a:lnTo>
                  <a:lnTo>
                    <a:pt x="7188" y="549389"/>
                  </a:lnTo>
                  <a:lnTo>
                    <a:pt x="3987" y="555218"/>
                  </a:lnTo>
                  <a:lnTo>
                    <a:pt x="3403" y="556158"/>
                  </a:lnTo>
                  <a:lnTo>
                    <a:pt x="3213" y="557009"/>
                  </a:lnTo>
                  <a:lnTo>
                    <a:pt x="2095" y="559638"/>
                  </a:lnTo>
                  <a:lnTo>
                    <a:pt x="1257" y="562305"/>
                  </a:lnTo>
                  <a:lnTo>
                    <a:pt x="0" y="569595"/>
                  </a:lnTo>
                  <a:lnTo>
                    <a:pt x="0" y="572731"/>
                  </a:lnTo>
                  <a:lnTo>
                    <a:pt x="91681" y="694512"/>
                  </a:lnTo>
                  <a:lnTo>
                    <a:pt x="117513" y="707936"/>
                  </a:lnTo>
                  <a:lnTo>
                    <a:pt x="132029" y="706437"/>
                  </a:lnTo>
                  <a:lnTo>
                    <a:pt x="145300" y="699262"/>
                  </a:lnTo>
                  <a:lnTo>
                    <a:pt x="154736" y="687514"/>
                  </a:lnTo>
                  <a:lnTo>
                    <a:pt x="158788" y="673557"/>
                  </a:lnTo>
                  <a:lnTo>
                    <a:pt x="157276" y="659117"/>
                  </a:lnTo>
                  <a:lnTo>
                    <a:pt x="150050" y="645896"/>
                  </a:lnTo>
                  <a:lnTo>
                    <a:pt x="119570" y="609650"/>
                  </a:lnTo>
                  <a:lnTo>
                    <a:pt x="538772" y="609650"/>
                  </a:lnTo>
                  <a:lnTo>
                    <a:pt x="553593" y="606679"/>
                  </a:lnTo>
                  <a:lnTo>
                    <a:pt x="565696" y="598563"/>
                  </a:lnTo>
                  <a:lnTo>
                    <a:pt x="573849" y="586524"/>
                  </a:lnTo>
                  <a:lnTo>
                    <a:pt x="576834" y="571779"/>
                  </a:lnTo>
                  <a:lnTo>
                    <a:pt x="576834" y="429158"/>
                  </a:lnTo>
                  <a:close/>
                </a:path>
                <a:path w="629919" h="708025">
                  <a:moveTo>
                    <a:pt x="629424" y="135216"/>
                  </a:moveTo>
                  <a:lnTo>
                    <a:pt x="537768" y="13423"/>
                  </a:lnTo>
                  <a:lnTo>
                    <a:pt x="511937" y="0"/>
                  </a:lnTo>
                  <a:lnTo>
                    <a:pt x="497420" y="1511"/>
                  </a:lnTo>
                  <a:lnTo>
                    <a:pt x="484149" y="8686"/>
                  </a:lnTo>
                  <a:lnTo>
                    <a:pt x="474700" y="20421"/>
                  </a:lnTo>
                  <a:lnTo>
                    <a:pt x="470649" y="34378"/>
                  </a:lnTo>
                  <a:lnTo>
                    <a:pt x="472160" y="48818"/>
                  </a:lnTo>
                  <a:lnTo>
                    <a:pt x="479374" y="62039"/>
                  </a:lnTo>
                  <a:lnTo>
                    <a:pt x="509854" y="98285"/>
                  </a:lnTo>
                  <a:lnTo>
                    <a:pt x="90665" y="98285"/>
                  </a:lnTo>
                  <a:lnTo>
                    <a:pt x="75844" y="101269"/>
                  </a:lnTo>
                  <a:lnTo>
                    <a:pt x="63741" y="109385"/>
                  </a:lnTo>
                  <a:lnTo>
                    <a:pt x="55587" y="121424"/>
                  </a:lnTo>
                  <a:lnTo>
                    <a:pt x="52590" y="136169"/>
                  </a:lnTo>
                  <a:lnTo>
                    <a:pt x="52590" y="278790"/>
                  </a:lnTo>
                  <a:lnTo>
                    <a:pt x="55587" y="293535"/>
                  </a:lnTo>
                  <a:lnTo>
                    <a:pt x="63741" y="305574"/>
                  </a:lnTo>
                  <a:lnTo>
                    <a:pt x="75844" y="313690"/>
                  </a:lnTo>
                  <a:lnTo>
                    <a:pt x="90665" y="316674"/>
                  </a:lnTo>
                  <a:lnTo>
                    <a:pt x="105486" y="313690"/>
                  </a:lnTo>
                  <a:lnTo>
                    <a:pt x="117589" y="305574"/>
                  </a:lnTo>
                  <a:lnTo>
                    <a:pt x="125742" y="293535"/>
                  </a:lnTo>
                  <a:lnTo>
                    <a:pt x="128727" y="278790"/>
                  </a:lnTo>
                  <a:lnTo>
                    <a:pt x="128727" y="174053"/>
                  </a:lnTo>
                  <a:lnTo>
                    <a:pt x="507784" y="174053"/>
                  </a:lnTo>
                  <a:lnTo>
                    <a:pt x="481863" y="203708"/>
                  </a:lnTo>
                  <a:lnTo>
                    <a:pt x="474395" y="216789"/>
                  </a:lnTo>
                  <a:lnTo>
                    <a:pt x="472617" y="231203"/>
                  </a:lnTo>
                  <a:lnTo>
                    <a:pt x="476389" y="245224"/>
                  </a:lnTo>
                  <a:lnTo>
                    <a:pt x="510578" y="266446"/>
                  </a:lnTo>
                  <a:lnTo>
                    <a:pt x="518502" y="265620"/>
                  </a:lnTo>
                  <a:lnTo>
                    <a:pt x="622249" y="158546"/>
                  </a:lnTo>
                  <a:lnTo>
                    <a:pt x="625449" y="152717"/>
                  </a:lnTo>
                  <a:lnTo>
                    <a:pt x="626021" y="151790"/>
                  </a:lnTo>
                  <a:lnTo>
                    <a:pt x="626224" y="150926"/>
                  </a:lnTo>
                  <a:lnTo>
                    <a:pt x="627341" y="148310"/>
                  </a:lnTo>
                  <a:lnTo>
                    <a:pt x="628180" y="145630"/>
                  </a:lnTo>
                  <a:lnTo>
                    <a:pt x="629424" y="138341"/>
                  </a:lnTo>
                  <a:lnTo>
                    <a:pt x="629424" y="135216"/>
                  </a:lnTo>
                  <a:close/>
                </a:path>
              </a:pathLst>
            </a:custGeom>
            <a:solidFill>
              <a:srgbClr val="FFFFFF"/>
            </a:solidFill>
          </p:spPr>
          <p:txBody>
            <a:bodyPr wrap="square" lIns="0" tIns="0" rIns="0" bIns="0" rtlCol="0"/>
            <a:lstStyle/>
            <a:p>
              <a:endParaRPr/>
            </a:p>
          </p:txBody>
        </p:sp>
      </p:grpSp>
      <p:grpSp>
        <p:nvGrpSpPr>
          <p:cNvPr id="23" name="object 23"/>
          <p:cNvGrpSpPr/>
          <p:nvPr/>
        </p:nvGrpSpPr>
        <p:grpSpPr>
          <a:xfrm>
            <a:off x="1377715" y="8690834"/>
            <a:ext cx="854075" cy="838200"/>
            <a:chOff x="1377715" y="8690834"/>
            <a:chExt cx="854075" cy="838200"/>
          </a:xfrm>
        </p:grpSpPr>
        <p:sp>
          <p:nvSpPr>
            <p:cNvPr id="24" name="object 24"/>
            <p:cNvSpPr/>
            <p:nvPr/>
          </p:nvSpPr>
          <p:spPr>
            <a:xfrm>
              <a:off x="1377715" y="8690834"/>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31B892"/>
            </a:solidFill>
          </p:spPr>
          <p:txBody>
            <a:bodyPr wrap="square" lIns="0" tIns="0" rIns="0" bIns="0" rtlCol="0"/>
            <a:lstStyle/>
            <a:p>
              <a:endParaRPr/>
            </a:p>
          </p:txBody>
        </p:sp>
        <p:sp>
          <p:nvSpPr>
            <p:cNvPr id="25" name="object 25"/>
            <p:cNvSpPr/>
            <p:nvPr/>
          </p:nvSpPr>
          <p:spPr>
            <a:xfrm>
              <a:off x="1555191" y="8921857"/>
              <a:ext cx="485140" cy="401320"/>
            </a:xfrm>
            <a:custGeom>
              <a:avLst/>
              <a:gdLst/>
              <a:ahLst/>
              <a:cxnLst/>
              <a:rect l="l" t="t" r="r" b="b"/>
              <a:pathLst>
                <a:path w="485139" h="401320">
                  <a:moveTo>
                    <a:pt x="200406" y="200406"/>
                  </a:moveTo>
                  <a:lnTo>
                    <a:pt x="0" y="12"/>
                  </a:lnTo>
                  <a:lnTo>
                    <a:pt x="0" y="400824"/>
                  </a:lnTo>
                  <a:lnTo>
                    <a:pt x="200406" y="200406"/>
                  </a:lnTo>
                  <a:close/>
                </a:path>
                <a:path w="485139" h="401320">
                  <a:moveTo>
                    <a:pt x="407835" y="200406"/>
                  </a:moveTo>
                  <a:lnTo>
                    <a:pt x="207429" y="12"/>
                  </a:lnTo>
                  <a:lnTo>
                    <a:pt x="207429" y="400824"/>
                  </a:lnTo>
                  <a:lnTo>
                    <a:pt x="407835" y="200406"/>
                  </a:lnTo>
                  <a:close/>
                </a:path>
                <a:path w="485139" h="401320">
                  <a:moveTo>
                    <a:pt x="484581" y="0"/>
                  </a:moveTo>
                  <a:lnTo>
                    <a:pt x="422770" y="0"/>
                  </a:lnTo>
                  <a:lnTo>
                    <a:pt x="422770" y="400812"/>
                  </a:lnTo>
                  <a:lnTo>
                    <a:pt x="484581" y="400812"/>
                  </a:lnTo>
                  <a:lnTo>
                    <a:pt x="484581" y="0"/>
                  </a:lnTo>
                  <a:close/>
                </a:path>
              </a:pathLst>
            </a:custGeom>
            <a:solidFill>
              <a:srgbClr val="FFFFFF"/>
            </a:solidFill>
          </p:spPr>
          <p:txBody>
            <a:bodyPr wrap="square" lIns="0" tIns="0" rIns="0" bIns="0" rtlCol="0"/>
            <a:lstStyle/>
            <a:p>
              <a:endParaRPr/>
            </a:p>
          </p:txBody>
        </p:sp>
      </p:grpSp>
      <p:sp>
        <p:nvSpPr>
          <p:cNvPr id="40" name="object 40"/>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a:t>
            </a:fld>
            <a:endParaRPr spc="-25" dirty="0"/>
          </a:p>
        </p:txBody>
      </p:sp>
      <p:sp>
        <p:nvSpPr>
          <p:cNvPr id="41" name="object 41"/>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44" name="Picture 43" descr="A light bulb with a wire wrapped around it&#10;&#10;AI-generated content may be incorrect.">
            <a:extLst>
              <a:ext uri="{FF2B5EF4-FFF2-40B4-BE49-F238E27FC236}">
                <a16:creationId xmlns:a16="http://schemas.microsoft.com/office/drawing/2014/main" id="{936469EC-E589-E79A-77A6-882F259D68D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09768" y="6000169"/>
            <a:ext cx="835581" cy="835581"/>
          </a:xfrm>
          <a:prstGeom prst="rect">
            <a:avLst/>
          </a:prstGeom>
        </p:spPr>
      </p:pic>
      <p:pic>
        <p:nvPicPr>
          <p:cNvPr id="47" name="Picture 46" descr="A red exclamation mark on a white background&#10;&#10;AI-generated content may be incorrect.">
            <a:extLst>
              <a:ext uri="{FF2B5EF4-FFF2-40B4-BE49-F238E27FC236}">
                <a16:creationId xmlns:a16="http://schemas.microsoft.com/office/drawing/2014/main" id="{E20B6594-0CAA-C835-1300-1B467B9F09FF}"/>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361193" y="7340407"/>
            <a:ext cx="884151" cy="884151"/>
          </a:xfrm>
          <a:prstGeom prst="rect">
            <a:avLst/>
          </a:prstGeom>
        </p:spPr>
      </p:pic>
      <mc:AlternateContent xmlns:mc="http://schemas.openxmlformats.org/markup-compatibility/2006" xmlns:p14="http://schemas.microsoft.com/office/powerpoint/2010/main">
        <mc:Choice Requires="p14">
          <p:contentPart p14:bwMode="auto" r:id="rId13">
            <p14:nvContentPartPr>
              <p14:cNvPr id="48" name="Ink 47">
                <a:extLst>
                  <a:ext uri="{FF2B5EF4-FFF2-40B4-BE49-F238E27FC236}">
                    <a16:creationId xmlns:a16="http://schemas.microsoft.com/office/drawing/2014/main" id="{49B51373-CF4D-8FB5-B0FA-A1ADF96868B4}"/>
                  </a:ext>
                </a:extLst>
              </p14:cNvPr>
              <p14:cNvContentPartPr/>
              <p14:nvPr/>
            </p14:nvContentPartPr>
            <p14:xfrm>
              <a:off x="449712" y="2303208"/>
              <a:ext cx="360" cy="360"/>
            </p14:xfrm>
          </p:contentPart>
        </mc:Choice>
        <mc:Fallback xmlns="">
          <p:pic>
            <p:nvPicPr>
              <p:cNvPr id="48" name="Ink 47">
                <a:extLst>
                  <a:ext uri="{FF2B5EF4-FFF2-40B4-BE49-F238E27FC236}">
                    <a16:creationId xmlns:a16="http://schemas.microsoft.com/office/drawing/2014/main" id="{49B51373-CF4D-8FB5-B0FA-A1ADF96868B4}"/>
                  </a:ext>
                </a:extLst>
              </p:cNvPr>
              <p:cNvPicPr/>
              <p:nvPr/>
            </p:nvPicPr>
            <p:blipFill>
              <a:blip r:embed="rId14"/>
              <a:stretch>
                <a:fillRect/>
              </a:stretch>
            </p:blipFill>
            <p:spPr>
              <a:xfrm>
                <a:off x="443592" y="2297088"/>
                <a:ext cx="12600" cy="12600"/>
              </a:xfrm>
              <a:prstGeom prst="rect">
                <a:avLst/>
              </a:prstGeom>
            </p:spPr>
          </p:pic>
        </mc:Fallback>
      </mc:AlternateContent>
      <p:cxnSp>
        <p:nvCxnSpPr>
          <p:cNvPr id="54" name="Straight Connector 53">
            <a:extLst>
              <a:ext uri="{FF2B5EF4-FFF2-40B4-BE49-F238E27FC236}">
                <a16:creationId xmlns:a16="http://schemas.microsoft.com/office/drawing/2014/main" id="{935DA87C-4352-9B58-8643-74198CADA621}"/>
              </a:ext>
            </a:extLst>
          </p:cNvPr>
          <p:cNvCxnSpPr>
            <a:cxnSpLocks/>
          </p:cNvCxnSpPr>
          <p:nvPr/>
        </p:nvCxnSpPr>
        <p:spPr>
          <a:xfrm>
            <a:off x="5784850" y="4816475"/>
            <a:ext cx="3867050" cy="0"/>
          </a:xfrm>
          <a:prstGeom prst="line">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7" name="Left Bracket 66">
            <a:extLst>
              <a:ext uri="{FF2B5EF4-FFF2-40B4-BE49-F238E27FC236}">
                <a16:creationId xmlns:a16="http://schemas.microsoft.com/office/drawing/2014/main" id="{21AA62CF-FB0A-C78A-B097-5154445F2D4F}"/>
              </a:ext>
            </a:extLst>
          </p:cNvPr>
          <p:cNvSpPr/>
          <p:nvPr/>
        </p:nvSpPr>
        <p:spPr>
          <a:xfrm>
            <a:off x="9747250" y="3495694"/>
            <a:ext cx="390816" cy="5740381"/>
          </a:xfrm>
          <a:prstGeom prst="leftBracket">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dirty="0"/>
          </a:p>
        </p:txBody>
      </p:sp>
      <p:sp>
        <p:nvSpPr>
          <p:cNvPr id="29" name="Rectangle 28">
            <a:hlinkClick r:id="rId15" action="ppaction://hlinksldjump"/>
            <a:extLst>
              <a:ext uri="{FF2B5EF4-FFF2-40B4-BE49-F238E27FC236}">
                <a16:creationId xmlns:a16="http://schemas.microsoft.com/office/drawing/2014/main" id="{51FECEC2-3314-03E6-D31F-BE474DF68D4A}"/>
              </a:ext>
            </a:extLst>
          </p:cNvPr>
          <p:cNvSpPr/>
          <p:nvPr/>
        </p:nvSpPr>
        <p:spPr>
          <a:xfrm>
            <a:off x="10166599" y="4391660"/>
            <a:ext cx="752095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hlinkClick r:id="rId16" action="ppaction://hlinksldjump"/>
            <a:extLst>
              <a:ext uri="{FF2B5EF4-FFF2-40B4-BE49-F238E27FC236}">
                <a16:creationId xmlns:a16="http://schemas.microsoft.com/office/drawing/2014/main" id="{957F20B8-A2E1-53B5-D4DD-0C1810350096}"/>
              </a:ext>
            </a:extLst>
          </p:cNvPr>
          <p:cNvSpPr/>
          <p:nvPr/>
        </p:nvSpPr>
        <p:spPr>
          <a:xfrm>
            <a:off x="10169701" y="5575354"/>
            <a:ext cx="852463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A blue and white logo&#10;&#10;AI-generated content may be incorrect.">
            <a:extLst>
              <a:ext uri="{FF2B5EF4-FFF2-40B4-BE49-F238E27FC236}">
                <a16:creationId xmlns:a16="http://schemas.microsoft.com/office/drawing/2014/main" id="{54664051-D0F0-56D1-0216-3E5F4A7DF345}"/>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6948664" y="102732"/>
            <a:ext cx="2539883" cy="836045"/>
          </a:xfrm>
          <a:prstGeom prst="round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a:spLocks noGrp="1"/>
          </p:cNvSpPr>
          <p:nvPr>
            <p:ph type="body" idx="4294967295"/>
          </p:nvPr>
        </p:nvSpPr>
        <p:spPr>
          <a:xfrm>
            <a:off x="2508251" y="2178200"/>
            <a:ext cx="16625390" cy="6032357"/>
          </a:xfrm>
          <a:prstGeom prst="rect">
            <a:avLst/>
          </a:prstGeom>
        </p:spPr>
        <p:txBody>
          <a:bodyPr vert="horz" wrap="square" lIns="0" tIns="283845" rIns="0" bIns="0" rtlCol="0">
            <a:spAutoFit/>
          </a:bodyPr>
          <a:lstStyle/>
          <a:p>
            <a:pPr>
              <a:lnSpc>
                <a:spcPct val="210000"/>
              </a:lnSpc>
            </a:pPr>
            <a:r>
              <a:rPr lang="en-US" dirty="0"/>
              <a:t>Start with your discipline's research guides to identify appropriate sources.</a:t>
            </a:r>
          </a:p>
          <a:p>
            <a:pPr>
              <a:lnSpc>
                <a:spcPct val="210000"/>
              </a:lnSpc>
            </a:pPr>
            <a:r>
              <a:rPr lang="en-US" dirty="0"/>
              <a:t>Create a systematic source evaluation process.</a:t>
            </a:r>
          </a:p>
          <a:p>
            <a:pPr>
              <a:lnSpc>
                <a:spcPct val="210000"/>
              </a:lnSpc>
            </a:pPr>
            <a:r>
              <a:rPr lang="en-US" dirty="0"/>
              <a:t>Maintain organized research notes for both primary and secondary sources.</a:t>
            </a:r>
          </a:p>
          <a:p>
            <a:pPr>
              <a:lnSpc>
                <a:spcPct val="210000"/>
              </a:lnSpc>
            </a:pPr>
            <a:r>
              <a:rPr lang="en-US" dirty="0"/>
              <a:t>Map connections between sources as you research.</a:t>
            </a:r>
          </a:p>
          <a:p>
            <a:pPr>
              <a:lnSpc>
                <a:spcPct val="210000"/>
              </a:lnSpc>
            </a:pPr>
            <a:r>
              <a:rPr lang="en-US" dirty="0"/>
              <a:t>Document all sources thoroughly from the start.</a:t>
            </a:r>
          </a:p>
          <a:p>
            <a:pPr>
              <a:lnSpc>
                <a:spcPct val="210000"/>
              </a:lnSpc>
            </a:pPr>
            <a:r>
              <a:rPr lang="en-US" dirty="0"/>
              <a:t>Follow field-specific citation guidelines consistently.</a:t>
            </a:r>
          </a:p>
        </p:txBody>
      </p:sp>
      <p:sp>
        <p:nvSpPr>
          <p:cNvPr id="7" name="object 7"/>
          <p:cNvSpPr txBox="1">
            <a:spLocks noGrp="1"/>
          </p:cNvSpPr>
          <p:nvPr>
            <p:ph type="sldNum" sz="quarter" idx="7"/>
          </p:nvPr>
        </p:nvSpPr>
        <p:spPr>
          <a:xfrm>
            <a:off x="19192248" y="10719957"/>
            <a:ext cx="613402"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20</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light bulb with a wire wrapped around it&#10;&#10;AI-generated content may be incorrect.">
            <a:extLst>
              <a:ext uri="{FF2B5EF4-FFF2-40B4-BE49-F238E27FC236}">
                <a16:creationId xmlns:a16="http://schemas.microsoft.com/office/drawing/2014/main" id="{6715132C-4BE7-0376-9FC6-C8FEAE0853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2" name="object 6" descr="$PPTXTitle">
            <a:extLst>
              <a:ext uri="{FF2B5EF4-FFF2-40B4-BE49-F238E27FC236}">
                <a16:creationId xmlns:a16="http://schemas.microsoft.com/office/drawing/2014/main" id="{698DD911-5E8E-4C87-FCC8-7E6032653FFF}"/>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a:t>Tips</a:t>
            </a:r>
            <a:r>
              <a:rPr lang="en-US" spc="-45"/>
              <a:t> </a:t>
            </a:r>
            <a:r>
              <a:rPr lang="en-US"/>
              <a:t>and</a:t>
            </a:r>
            <a:r>
              <a:rPr lang="en-US" spc="-15"/>
              <a:t> </a:t>
            </a:r>
            <a:r>
              <a:rPr lang="en-US"/>
              <a:t>Best</a:t>
            </a:r>
            <a:r>
              <a:rPr lang="en-US" spc="-10"/>
              <a:t> Practices</a:t>
            </a:r>
            <a:endParaRPr lang="en-US" dirty="0">
              <a:latin typeface="Apple Color Emoji"/>
              <a:cs typeface="Apple Color Emoji"/>
            </a:endParaRPr>
          </a:p>
        </p:txBody>
      </p:sp>
      <p:pic>
        <p:nvPicPr>
          <p:cNvPr id="20" name="Picture 19" descr="A green check mark in a square&#10;&#10;AI-generated content may be incorrect.">
            <a:extLst>
              <a:ext uri="{FF2B5EF4-FFF2-40B4-BE49-F238E27FC236}">
                <a16:creationId xmlns:a16="http://schemas.microsoft.com/office/drawing/2014/main" id="{9277E0F5-21FA-605C-3409-407CD7C314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2731845"/>
            <a:ext cx="564959" cy="560630"/>
          </a:xfrm>
          <a:prstGeom prst="rect">
            <a:avLst/>
          </a:prstGeom>
        </p:spPr>
      </p:pic>
      <p:pic>
        <p:nvPicPr>
          <p:cNvPr id="21" name="Picture 20" descr="A green check mark in a square&#10;&#10;AI-generated content may be incorrect.">
            <a:extLst>
              <a:ext uri="{FF2B5EF4-FFF2-40B4-BE49-F238E27FC236}">
                <a16:creationId xmlns:a16="http://schemas.microsoft.com/office/drawing/2014/main" id="{E05DE401-01CB-A2A9-1B02-294FA36B71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3722445"/>
            <a:ext cx="564959" cy="560630"/>
          </a:xfrm>
          <a:prstGeom prst="rect">
            <a:avLst/>
          </a:prstGeom>
        </p:spPr>
      </p:pic>
      <p:pic>
        <p:nvPicPr>
          <p:cNvPr id="22" name="Picture 21" descr="A green check mark in a square&#10;&#10;AI-generated content may be incorrect.">
            <a:extLst>
              <a:ext uri="{FF2B5EF4-FFF2-40B4-BE49-F238E27FC236}">
                <a16:creationId xmlns:a16="http://schemas.microsoft.com/office/drawing/2014/main" id="{A46B3D2C-FF96-DD42-F7CF-C8DB534595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4713045"/>
            <a:ext cx="564959" cy="560630"/>
          </a:xfrm>
          <a:prstGeom prst="rect">
            <a:avLst/>
          </a:prstGeom>
        </p:spPr>
      </p:pic>
      <p:pic>
        <p:nvPicPr>
          <p:cNvPr id="23" name="Picture 22" descr="A green check mark in a square&#10;&#10;AI-generated content may be incorrect.">
            <a:extLst>
              <a:ext uri="{FF2B5EF4-FFF2-40B4-BE49-F238E27FC236}">
                <a16:creationId xmlns:a16="http://schemas.microsoft.com/office/drawing/2014/main" id="{4BC36C55-F845-158B-3BB2-D642126F4D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5703645"/>
            <a:ext cx="564959" cy="560630"/>
          </a:xfrm>
          <a:prstGeom prst="rect">
            <a:avLst/>
          </a:prstGeom>
        </p:spPr>
      </p:pic>
      <p:pic>
        <p:nvPicPr>
          <p:cNvPr id="24" name="Picture 23" descr="A green check mark in a square&#10;&#10;AI-generated content may be incorrect.">
            <a:extLst>
              <a:ext uri="{FF2B5EF4-FFF2-40B4-BE49-F238E27FC236}">
                <a16:creationId xmlns:a16="http://schemas.microsoft.com/office/drawing/2014/main" id="{8C21E73A-8457-9B90-A023-CF53FDFB932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6694245"/>
            <a:ext cx="564959" cy="560630"/>
          </a:xfrm>
          <a:prstGeom prst="rect">
            <a:avLst/>
          </a:prstGeom>
        </p:spPr>
      </p:pic>
      <p:pic>
        <p:nvPicPr>
          <p:cNvPr id="25" name="Picture 24" descr="A green check mark in a square&#10;&#10;AI-generated content may be incorrect.">
            <a:extLst>
              <a:ext uri="{FF2B5EF4-FFF2-40B4-BE49-F238E27FC236}">
                <a16:creationId xmlns:a16="http://schemas.microsoft.com/office/drawing/2014/main" id="{D9DBC387-79B6-0069-E480-85F78A66F3C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820" y="7684845"/>
            <a:ext cx="564959" cy="560630"/>
          </a:xfrm>
          <a:prstGeom prst="rect">
            <a:avLst/>
          </a:prstGeom>
        </p:spPr>
      </p:pic>
      <p:sp>
        <p:nvSpPr>
          <p:cNvPr id="5" name="object 2">
            <a:extLst>
              <a:ext uri="{FF2B5EF4-FFF2-40B4-BE49-F238E27FC236}">
                <a16:creationId xmlns:a16="http://schemas.microsoft.com/office/drawing/2014/main" id="{8312A283-334D-EE62-872F-9B909B5A8823}"/>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2508250" y="1920875"/>
            <a:ext cx="16213276" cy="4980210"/>
          </a:xfrm>
          <a:prstGeom prst="rect">
            <a:avLst/>
          </a:prstGeom>
        </p:spPr>
        <p:txBody>
          <a:bodyPr vert="horz" wrap="square" lIns="0" tIns="283845" rIns="0" bIns="0" rtlCol="0">
            <a:spAutoFit/>
          </a:bodyPr>
          <a:lstStyle/>
          <a:p>
            <a:pPr marL="12700" fontAlgn="t">
              <a:lnSpc>
                <a:spcPct val="200000"/>
              </a:lnSpc>
            </a:pPr>
            <a:r>
              <a:rPr lang="en-US" sz="3050" spc="-30" dirty="0">
                <a:latin typeface="Barlow"/>
              </a:rPr>
              <a:t>Relying on only one type of source</a:t>
            </a:r>
          </a:p>
          <a:p>
            <a:pPr marL="12700" fontAlgn="t">
              <a:lnSpc>
                <a:spcPct val="200000"/>
              </a:lnSpc>
            </a:pPr>
            <a:r>
              <a:rPr lang="en-US" sz="3050" spc="-30" dirty="0">
                <a:latin typeface="Barlow"/>
              </a:rPr>
              <a:t>Neglecting to evaluate source credibility</a:t>
            </a:r>
          </a:p>
          <a:p>
            <a:pPr marL="12700" fontAlgn="t">
              <a:lnSpc>
                <a:spcPct val="200000"/>
              </a:lnSpc>
            </a:pPr>
            <a:r>
              <a:rPr lang="en-US" sz="3050" spc="-30" dirty="0">
                <a:latin typeface="Barlow"/>
              </a:rPr>
              <a:t>Using sources without proper documentation</a:t>
            </a:r>
          </a:p>
          <a:p>
            <a:pPr marL="12700" fontAlgn="t">
              <a:lnSpc>
                <a:spcPct val="200000"/>
              </a:lnSpc>
            </a:pPr>
            <a:r>
              <a:rPr lang="en-US" sz="3050" spc="-30" dirty="0">
                <a:latin typeface="Barlow"/>
              </a:rPr>
              <a:t>Reading sources superficially</a:t>
            </a:r>
          </a:p>
          <a:p>
            <a:pPr marL="12700" fontAlgn="t">
              <a:lnSpc>
                <a:spcPct val="200000"/>
              </a:lnSpc>
            </a:pPr>
            <a:r>
              <a:rPr lang="en-US" sz="3050" spc="-30" dirty="0">
                <a:latin typeface="Barlow"/>
              </a:rPr>
              <a:t>Ignoring discipline-specific source requirements</a:t>
            </a:r>
          </a:p>
        </p:txBody>
      </p:sp>
      <p:sp>
        <p:nvSpPr>
          <p:cNvPr id="7" name="object 7"/>
          <p:cNvSpPr txBox="1">
            <a:spLocks noGrp="1"/>
          </p:cNvSpPr>
          <p:nvPr>
            <p:ph type="sldNum" sz="quarter" idx="7"/>
          </p:nvPr>
        </p:nvSpPr>
        <p:spPr>
          <a:xfrm>
            <a:off x="19192248" y="10719957"/>
            <a:ext cx="613402"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21</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red exclamation mark on a white background&#10;&#10;AI-generated content may be incorrect.">
            <a:extLst>
              <a:ext uri="{FF2B5EF4-FFF2-40B4-BE49-F238E27FC236}">
                <a16:creationId xmlns:a16="http://schemas.microsoft.com/office/drawing/2014/main" id="{C5634C79-2A64-D334-1BC7-7071187657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3" name="object 6" descr="$PPTXTitle">
            <a:extLst>
              <a:ext uri="{FF2B5EF4-FFF2-40B4-BE49-F238E27FC236}">
                <a16:creationId xmlns:a16="http://schemas.microsoft.com/office/drawing/2014/main" id="{924F55BB-14D4-FAD8-1B49-6EAFEC1367F0}"/>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Common Pitfalls</a:t>
            </a:r>
            <a:endParaRPr lang="en-US" dirty="0">
              <a:latin typeface="Apple Color Emoji"/>
              <a:cs typeface="Apple Color Emoji"/>
            </a:endParaRPr>
          </a:p>
        </p:txBody>
      </p:sp>
      <p:pic>
        <p:nvPicPr>
          <p:cNvPr id="15" name="Picture 14" descr="A close-up of a cross&#10;&#10;AI-generated content may be incorrect.">
            <a:extLst>
              <a:ext uri="{FF2B5EF4-FFF2-40B4-BE49-F238E27FC236}">
                <a16:creationId xmlns:a16="http://schemas.microsoft.com/office/drawing/2014/main" id="{12BCD3B5-5455-C622-9C13-051A2202F4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2695169"/>
            <a:ext cx="457299" cy="444906"/>
          </a:xfrm>
          <a:prstGeom prst="rect">
            <a:avLst/>
          </a:prstGeom>
        </p:spPr>
      </p:pic>
      <p:pic>
        <p:nvPicPr>
          <p:cNvPr id="17" name="Picture 16" descr="A close-up of a cross&#10;&#10;AI-generated content may be incorrect.">
            <a:extLst>
              <a:ext uri="{FF2B5EF4-FFF2-40B4-BE49-F238E27FC236}">
                <a16:creationId xmlns:a16="http://schemas.microsoft.com/office/drawing/2014/main" id="{9971F43E-84DC-BD3C-045C-0596789BC6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3625545"/>
            <a:ext cx="457299" cy="444906"/>
          </a:xfrm>
          <a:prstGeom prst="rect">
            <a:avLst/>
          </a:prstGeom>
        </p:spPr>
      </p:pic>
      <p:pic>
        <p:nvPicPr>
          <p:cNvPr id="18" name="Picture 17" descr="A close-up of a cross&#10;&#10;AI-generated content may be incorrect.">
            <a:extLst>
              <a:ext uri="{FF2B5EF4-FFF2-40B4-BE49-F238E27FC236}">
                <a16:creationId xmlns:a16="http://schemas.microsoft.com/office/drawing/2014/main" id="{3B9C43EE-5728-B6F4-4402-5A1BCAD99C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4555921"/>
            <a:ext cx="457299" cy="444906"/>
          </a:xfrm>
          <a:prstGeom prst="rect">
            <a:avLst/>
          </a:prstGeom>
        </p:spPr>
      </p:pic>
      <p:pic>
        <p:nvPicPr>
          <p:cNvPr id="19" name="Picture 18" descr="A close-up of a cross&#10;&#10;AI-generated content may be incorrect.">
            <a:extLst>
              <a:ext uri="{FF2B5EF4-FFF2-40B4-BE49-F238E27FC236}">
                <a16:creationId xmlns:a16="http://schemas.microsoft.com/office/drawing/2014/main" id="{723F64CB-AB57-A716-7093-BD77FBA5A6C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5486297"/>
            <a:ext cx="457299" cy="444906"/>
          </a:xfrm>
          <a:prstGeom prst="rect">
            <a:avLst/>
          </a:prstGeom>
        </p:spPr>
      </p:pic>
      <p:pic>
        <p:nvPicPr>
          <p:cNvPr id="21" name="Picture 20" descr="A close-up of a cross&#10;&#10;AI-generated content may be incorrect.">
            <a:extLst>
              <a:ext uri="{FF2B5EF4-FFF2-40B4-BE49-F238E27FC236}">
                <a16:creationId xmlns:a16="http://schemas.microsoft.com/office/drawing/2014/main" id="{264246D3-0DE9-8B2E-30B2-EA095DCD90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89982" y="6416675"/>
            <a:ext cx="457299" cy="444906"/>
          </a:xfrm>
          <a:prstGeom prst="rect">
            <a:avLst/>
          </a:prstGeom>
        </p:spPr>
      </p:pic>
      <p:sp>
        <p:nvSpPr>
          <p:cNvPr id="5" name="object 2">
            <a:extLst>
              <a:ext uri="{FF2B5EF4-FFF2-40B4-BE49-F238E27FC236}">
                <a16:creationId xmlns:a16="http://schemas.microsoft.com/office/drawing/2014/main" id="{AA548669-1115-4518-66B2-ABAB1633F2E9}"/>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txBox="1"/>
          <p:nvPr/>
        </p:nvSpPr>
        <p:spPr>
          <a:xfrm>
            <a:off x="1788292" y="2814439"/>
            <a:ext cx="17113885" cy="3804696"/>
          </a:xfrm>
          <a:prstGeom prst="rect">
            <a:avLst/>
          </a:prstGeom>
        </p:spPr>
        <p:txBody>
          <a:bodyPr vert="horz" wrap="square" lIns="0" tIns="12700" rIns="0" bIns="0" rtlCol="0">
            <a:spAutoFit/>
          </a:bodyPr>
          <a:lstStyle/>
          <a:p>
            <a:pPr marL="567055" indent="-514350">
              <a:lnSpc>
                <a:spcPct val="130000"/>
              </a:lnSpc>
              <a:spcBef>
                <a:spcPts val="800"/>
              </a:spcBef>
              <a:buAutoNum type="arabicPeriod"/>
              <a:tabLst>
                <a:tab pos="567055" algn="l"/>
              </a:tabLst>
            </a:pPr>
            <a:r>
              <a:rPr lang="en-US" sz="3050" spc="-25" dirty="0">
                <a:latin typeface="Barlow"/>
              </a:rPr>
              <a:t>Consult your university library's research guides and schedule a consultation with a research librarian for your specific discipline.</a:t>
            </a:r>
          </a:p>
          <a:p>
            <a:pPr marL="567055" indent="-514350">
              <a:lnSpc>
                <a:spcPct val="130000"/>
              </a:lnSpc>
              <a:spcBef>
                <a:spcPts val="800"/>
              </a:spcBef>
              <a:buAutoNum type="arabicPeriod"/>
              <a:tabLst>
                <a:tab pos="567055" algn="l"/>
              </a:tabLst>
            </a:pPr>
            <a:r>
              <a:rPr lang="en-US" sz="3050" spc="-25" dirty="0">
                <a:latin typeface="Barlow"/>
              </a:rPr>
              <a:t>Set up a research organization system, including a method for evaluating sources and taking structured notes on both primary and secondary materials.</a:t>
            </a:r>
          </a:p>
          <a:p>
            <a:pPr marL="567055" indent="-514350">
              <a:lnSpc>
                <a:spcPct val="130000"/>
              </a:lnSpc>
              <a:spcBef>
                <a:spcPts val="800"/>
              </a:spcBef>
              <a:buAutoNum type="arabicPeriod"/>
              <a:tabLst>
                <a:tab pos="567055" algn="l"/>
              </a:tabLst>
            </a:pPr>
            <a:r>
              <a:rPr lang="en-US" sz="3050" spc="-25" dirty="0">
                <a:latin typeface="Barlow"/>
              </a:rPr>
              <a:t>Begin identifying key sources in your field while maintaining thorough documentation of all materials from the start of your research process.</a:t>
            </a:r>
          </a:p>
        </p:txBody>
      </p:sp>
      <p:grpSp>
        <p:nvGrpSpPr>
          <p:cNvPr id="6" name="object 6"/>
          <p:cNvGrpSpPr/>
          <p:nvPr/>
        </p:nvGrpSpPr>
        <p:grpSpPr>
          <a:xfrm>
            <a:off x="628251" y="963322"/>
            <a:ext cx="1057275" cy="1036955"/>
            <a:chOff x="628251" y="963322"/>
            <a:chExt cx="1057275" cy="1036955"/>
          </a:xfrm>
        </p:grpSpPr>
        <p:sp>
          <p:nvSpPr>
            <p:cNvPr id="7" name="object 7"/>
            <p:cNvSpPr/>
            <p:nvPr/>
          </p:nvSpPr>
          <p:spPr>
            <a:xfrm>
              <a:off x="628251" y="963322"/>
              <a:ext cx="1057275" cy="1036955"/>
            </a:xfrm>
            <a:custGeom>
              <a:avLst/>
              <a:gdLst/>
              <a:ahLst/>
              <a:cxnLst/>
              <a:rect l="l" t="t" r="r" b="b"/>
              <a:pathLst>
                <a:path w="1057275" h="1036955">
                  <a:moveTo>
                    <a:pt x="955426" y="0"/>
                  </a:moveTo>
                  <a:lnTo>
                    <a:pt x="101400" y="0"/>
                  </a:lnTo>
                  <a:lnTo>
                    <a:pt x="61932" y="7928"/>
                  </a:lnTo>
                  <a:lnTo>
                    <a:pt x="29700" y="29550"/>
                  </a:lnTo>
                  <a:lnTo>
                    <a:pt x="7968" y="61618"/>
                  </a:lnTo>
                  <a:lnTo>
                    <a:pt x="0" y="100886"/>
                  </a:lnTo>
                  <a:lnTo>
                    <a:pt x="0" y="935730"/>
                  </a:lnTo>
                  <a:lnTo>
                    <a:pt x="7968" y="974999"/>
                  </a:lnTo>
                  <a:lnTo>
                    <a:pt x="29700" y="1007067"/>
                  </a:lnTo>
                  <a:lnTo>
                    <a:pt x="61932" y="1028689"/>
                  </a:lnTo>
                  <a:lnTo>
                    <a:pt x="101400" y="1036617"/>
                  </a:lnTo>
                  <a:lnTo>
                    <a:pt x="955426" y="1036617"/>
                  </a:lnTo>
                  <a:lnTo>
                    <a:pt x="994894" y="1028689"/>
                  </a:lnTo>
                  <a:lnTo>
                    <a:pt x="1027125" y="1007067"/>
                  </a:lnTo>
                  <a:lnTo>
                    <a:pt x="1048857" y="974999"/>
                  </a:lnTo>
                  <a:lnTo>
                    <a:pt x="1056826" y="935730"/>
                  </a:lnTo>
                  <a:lnTo>
                    <a:pt x="1056826" y="100886"/>
                  </a:lnTo>
                  <a:lnTo>
                    <a:pt x="1048857" y="61618"/>
                  </a:lnTo>
                  <a:lnTo>
                    <a:pt x="1027125" y="29550"/>
                  </a:lnTo>
                  <a:lnTo>
                    <a:pt x="994894" y="7928"/>
                  </a:lnTo>
                  <a:lnTo>
                    <a:pt x="955426" y="0"/>
                  </a:lnTo>
                  <a:close/>
                </a:path>
              </a:pathLst>
            </a:custGeom>
            <a:solidFill>
              <a:srgbClr val="31B892"/>
            </a:solidFill>
          </p:spPr>
          <p:txBody>
            <a:bodyPr wrap="square" lIns="0" tIns="0" rIns="0" bIns="0" rtlCol="0"/>
            <a:lstStyle/>
            <a:p>
              <a:endParaRPr/>
            </a:p>
          </p:txBody>
        </p:sp>
        <p:sp>
          <p:nvSpPr>
            <p:cNvPr id="8" name="object 8"/>
            <p:cNvSpPr/>
            <p:nvPr/>
          </p:nvSpPr>
          <p:spPr>
            <a:xfrm>
              <a:off x="847890" y="1249215"/>
              <a:ext cx="600075" cy="496570"/>
            </a:xfrm>
            <a:custGeom>
              <a:avLst/>
              <a:gdLst/>
              <a:ahLst/>
              <a:cxnLst/>
              <a:rect l="l" t="t" r="r" b="b"/>
              <a:pathLst>
                <a:path w="600075" h="496569">
                  <a:moveTo>
                    <a:pt x="247992" y="248005"/>
                  </a:moveTo>
                  <a:lnTo>
                    <a:pt x="0" y="0"/>
                  </a:lnTo>
                  <a:lnTo>
                    <a:pt x="0" y="496011"/>
                  </a:lnTo>
                  <a:lnTo>
                    <a:pt x="247992" y="248005"/>
                  </a:lnTo>
                  <a:close/>
                </a:path>
                <a:path w="600075" h="496569">
                  <a:moveTo>
                    <a:pt x="504698" y="248005"/>
                  </a:moveTo>
                  <a:lnTo>
                    <a:pt x="256692" y="0"/>
                  </a:lnTo>
                  <a:lnTo>
                    <a:pt x="256692" y="496011"/>
                  </a:lnTo>
                  <a:lnTo>
                    <a:pt x="504698" y="248005"/>
                  </a:lnTo>
                  <a:close/>
                </a:path>
                <a:path w="600075" h="496569">
                  <a:moveTo>
                    <a:pt x="599668" y="0"/>
                  </a:moveTo>
                  <a:lnTo>
                    <a:pt x="523176" y="0"/>
                  </a:lnTo>
                  <a:lnTo>
                    <a:pt x="523176" y="495998"/>
                  </a:lnTo>
                  <a:lnTo>
                    <a:pt x="599668" y="495998"/>
                  </a:lnTo>
                  <a:lnTo>
                    <a:pt x="599668" y="0"/>
                  </a:lnTo>
                  <a:close/>
                </a:path>
              </a:pathLst>
            </a:custGeom>
            <a:solidFill>
              <a:srgbClr val="FFFFFF"/>
            </a:solidFill>
          </p:spPr>
          <p:txBody>
            <a:bodyPr wrap="square" lIns="0" tIns="0" rIns="0" bIns="0" rtlCol="0"/>
            <a:lstStyle/>
            <a:p>
              <a:endParaRPr/>
            </a:p>
          </p:txBody>
        </p:sp>
      </p:grpSp>
      <p:sp>
        <p:nvSpPr>
          <p:cNvPr id="9" name="object 9"/>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22</a:t>
            </a:fld>
            <a:endParaRPr spc="-25" dirty="0"/>
          </a:p>
        </p:txBody>
      </p:sp>
      <p:sp>
        <p:nvSpPr>
          <p:cNvPr id="10" name="object 1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1" name="object 6" descr="$PPTXTitle">
            <a:extLst>
              <a:ext uri="{FF2B5EF4-FFF2-40B4-BE49-F238E27FC236}">
                <a16:creationId xmlns:a16="http://schemas.microsoft.com/office/drawing/2014/main" id="{A88D8722-5477-2DBB-CD9D-664375C1DCD8}"/>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Next Steps</a:t>
            </a:r>
            <a:endParaRPr lang="en-US" dirty="0">
              <a:latin typeface="Apple Color Emoji"/>
              <a:cs typeface="Apple Color Emoji"/>
            </a:endParaRPr>
          </a:p>
        </p:txBody>
      </p:sp>
      <p:sp>
        <p:nvSpPr>
          <p:cNvPr id="4" name="object 2">
            <a:extLst>
              <a:ext uri="{FF2B5EF4-FFF2-40B4-BE49-F238E27FC236}">
                <a16:creationId xmlns:a16="http://schemas.microsoft.com/office/drawing/2014/main" id="{0A2EB65D-78D9-7280-B0ED-ABAF48E236FB}"/>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grpSp>
        <p:nvGrpSpPr>
          <p:cNvPr id="4" name="object 4"/>
          <p:cNvGrpSpPr/>
          <p:nvPr/>
        </p:nvGrpSpPr>
        <p:grpSpPr>
          <a:xfrm>
            <a:off x="637267" y="2553443"/>
            <a:ext cx="3013075" cy="2254885"/>
            <a:chOff x="637267" y="2553443"/>
            <a:chExt cx="3013075" cy="2254885"/>
          </a:xfrm>
        </p:grpSpPr>
        <p:pic>
          <p:nvPicPr>
            <p:cNvPr id="5" name="object 5"/>
            <p:cNvPicPr/>
            <p:nvPr/>
          </p:nvPicPr>
          <p:blipFill>
            <a:blip r:embed="rId2">
              <a:extLst>
                <a:ext uri="{28A0092B-C50C-407E-A947-70E740481C1C}">
                  <a14:useLocalDpi xmlns:a14="http://schemas.microsoft.com/office/drawing/2010/main" val="0"/>
                </a:ext>
              </a:extLst>
            </a:blip>
            <a:srcRect/>
            <a:stretch/>
          </p:blipFill>
          <p:spPr>
            <a:xfrm>
              <a:off x="640395" y="2553443"/>
              <a:ext cx="3006362" cy="2254772"/>
            </a:xfrm>
            <a:prstGeom prst="rect">
              <a:avLst/>
            </a:prstGeom>
          </p:spPr>
        </p:pic>
        <p:sp>
          <p:nvSpPr>
            <p:cNvPr id="6" name="object 6"/>
            <p:cNvSpPr/>
            <p:nvPr/>
          </p:nvSpPr>
          <p:spPr>
            <a:xfrm>
              <a:off x="637267" y="2553443"/>
              <a:ext cx="3013075" cy="2254885"/>
            </a:xfrm>
            <a:custGeom>
              <a:avLst/>
              <a:gdLst/>
              <a:ahLst/>
              <a:cxnLst/>
              <a:rect l="l" t="t" r="r" b="b"/>
              <a:pathLst>
                <a:path w="3013075" h="2254885">
                  <a:moveTo>
                    <a:pt x="144309" y="0"/>
                  </a:moveTo>
                  <a:lnTo>
                    <a:pt x="98699" y="7356"/>
                  </a:lnTo>
                  <a:lnTo>
                    <a:pt x="59084" y="27842"/>
                  </a:lnTo>
                  <a:lnTo>
                    <a:pt x="27845" y="59080"/>
                  </a:lnTo>
                  <a:lnTo>
                    <a:pt x="7357" y="98695"/>
                  </a:lnTo>
                  <a:lnTo>
                    <a:pt x="0" y="144309"/>
                  </a:lnTo>
                  <a:lnTo>
                    <a:pt x="0" y="2110469"/>
                  </a:lnTo>
                  <a:lnTo>
                    <a:pt x="7357" y="2156079"/>
                  </a:lnTo>
                  <a:lnTo>
                    <a:pt x="27845" y="2195690"/>
                  </a:lnTo>
                  <a:lnTo>
                    <a:pt x="59084" y="2226927"/>
                  </a:lnTo>
                  <a:lnTo>
                    <a:pt x="98699" y="2247412"/>
                  </a:lnTo>
                  <a:lnTo>
                    <a:pt x="144309" y="2254769"/>
                  </a:lnTo>
                  <a:lnTo>
                    <a:pt x="2868300" y="2254769"/>
                  </a:lnTo>
                  <a:lnTo>
                    <a:pt x="2913910" y="2247412"/>
                  </a:lnTo>
                  <a:lnTo>
                    <a:pt x="2953524" y="2226927"/>
                  </a:lnTo>
                  <a:lnTo>
                    <a:pt x="2984764" y="2195690"/>
                  </a:lnTo>
                  <a:lnTo>
                    <a:pt x="3005252" y="2156079"/>
                  </a:lnTo>
                  <a:lnTo>
                    <a:pt x="3012609" y="2110469"/>
                  </a:lnTo>
                  <a:lnTo>
                    <a:pt x="3012609" y="144309"/>
                  </a:lnTo>
                  <a:lnTo>
                    <a:pt x="3005252" y="98695"/>
                  </a:lnTo>
                  <a:lnTo>
                    <a:pt x="2984764" y="59080"/>
                  </a:lnTo>
                  <a:lnTo>
                    <a:pt x="2953524" y="27842"/>
                  </a:lnTo>
                  <a:lnTo>
                    <a:pt x="2913910" y="7356"/>
                  </a:lnTo>
                  <a:lnTo>
                    <a:pt x="2868300" y="0"/>
                  </a:lnTo>
                  <a:lnTo>
                    <a:pt x="144309" y="0"/>
                  </a:lnTo>
                  <a:close/>
                </a:path>
              </a:pathLst>
            </a:custGeom>
            <a:ln w="18041">
              <a:solidFill>
                <a:srgbClr val="306CB5"/>
              </a:solidFill>
            </a:ln>
          </p:spPr>
          <p:txBody>
            <a:bodyPr wrap="square" lIns="0" tIns="0" rIns="0" bIns="0" rtlCol="0"/>
            <a:lstStyle/>
            <a:p>
              <a:endParaRPr/>
            </a:p>
          </p:txBody>
        </p:sp>
      </p:grpSp>
      <p:sp>
        <p:nvSpPr>
          <p:cNvPr id="7" name="object 7"/>
          <p:cNvSpPr txBox="1"/>
          <p:nvPr/>
        </p:nvSpPr>
        <p:spPr>
          <a:xfrm>
            <a:off x="615553" y="4835949"/>
            <a:ext cx="2399030" cy="139141"/>
          </a:xfrm>
          <a:prstGeom prst="rect">
            <a:avLst/>
          </a:prstGeom>
        </p:spPr>
        <p:txBody>
          <a:bodyPr vert="horz" wrap="square" lIns="0" tIns="15875" rIns="0" bIns="0" rtlCol="0">
            <a:spAutoFit/>
          </a:bodyPr>
          <a:lstStyle/>
          <a:p>
            <a:pPr marL="12700">
              <a:spcBef>
                <a:spcPts val="125"/>
              </a:spcBef>
            </a:pPr>
            <a:r>
              <a:rPr lang="en-US" sz="800" dirty="0">
                <a:latin typeface="Barlow"/>
              </a:rPr>
              <a:t>© </a:t>
            </a:r>
            <a:r>
              <a:rPr lang="en-US" sz="800" dirty="0" err="1">
                <a:latin typeface="Barlow"/>
              </a:rPr>
              <a:t>Gorodenkoff</a:t>
            </a:r>
            <a:r>
              <a:rPr lang="en-US" sz="800" dirty="0">
                <a:latin typeface="Barlow"/>
              </a:rPr>
              <a:t>/</a:t>
            </a:r>
            <a:r>
              <a:rPr lang="en-US" sz="800" dirty="0" err="1">
                <a:latin typeface="Barlow"/>
              </a:rPr>
              <a:t>stock.adobe.com</a:t>
            </a:r>
            <a:endParaRPr sz="800" dirty="0">
              <a:latin typeface="Barlow"/>
            </a:endParaRPr>
          </a:p>
        </p:txBody>
      </p:sp>
      <p:sp>
        <p:nvSpPr>
          <p:cNvPr id="8" name="object 8"/>
          <p:cNvSpPr txBox="1"/>
          <p:nvPr/>
        </p:nvSpPr>
        <p:spPr>
          <a:xfrm>
            <a:off x="1788292" y="1187034"/>
            <a:ext cx="2701158" cy="545021"/>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dirty="0">
              <a:latin typeface="Barlow"/>
              <a:cs typeface="Barlow"/>
            </a:endParaRPr>
          </a:p>
        </p:txBody>
      </p:sp>
      <p:grpSp>
        <p:nvGrpSpPr>
          <p:cNvPr id="9" name="object 9"/>
          <p:cNvGrpSpPr/>
          <p:nvPr/>
        </p:nvGrpSpPr>
        <p:grpSpPr>
          <a:xfrm>
            <a:off x="628253" y="963321"/>
            <a:ext cx="1036955" cy="1036955"/>
            <a:chOff x="628253" y="963321"/>
            <a:chExt cx="1036955" cy="1036955"/>
          </a:xfrm>
        </p:grpSpPr>
        <p:sp>
          <p:nvSpPr>
            <p:cNvPr id="10" name="object 10"/>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1" name="object 11"/>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2" name="object 12"/>
            <p:cNvPicPr/>
            <p:nvPr/>
          </p:nvPicPr>
          <p:blipFill>
            <a:blip r:embed="rId3" cstate="print"/>
            <a:stretch>
              <a:fillRect/>
            </a:stretch>
          </p:blipFill>
          <p:spPr>
            <a:xfrm>
              <a:off x="1058449" y="1428286"/>
              <a:ext cx="176225" cy="176225"/>
            </a:xfrm>
            <a:prstGeom prst="rect">
              <a:avLst/>
            </a:prstGeom>
          </p:spPr>
        </p:pic>
        <p:sp>
          <p:nvSpPr>
            <p:cNvPr id="13" name="object 13"/>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3</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TextBox 16">
            <a:extLst>
              <a:ext uri="{FF2B5EF4-FFF2-40B4-BE49-F238E27FC236}">
                <a16:creationId xmlns:a16="http://schemas.microsoft.com/office/drawing/2014/main" id="{6C771C15-415C-3ACE-5774-3D29CEB6D77B}"/>
              </a:ext>
            </a:extLst>
          </p:cNvPr>
          <p:cNvSpPr txBox="1"/>
          <p:nvPr/>
        </p:nvSpPr>
        <p:spPr>
          <a:xfrm>
            <a:off x="3956050" y="2149475"/>
            <a:ext cx="14859000" cy="7732373"/>
          </a:xfrm>
          <a:prstGeom prst="rect">
            <a:avLst/>
          </a:prstGeom>
          <a:noFill/>
        </p:spPr>
        <p:txBody>
          <a:bodyPr wrap="square">
            <a:spAutoFit/>
          </a:bodyPr>
          <a:lstStyle/>
          <a:p>
            <a:pPr marR="5080">
              <a:lnSpc>
                <a:spcPct val="157500"/>
              </a:lnSpc>
              <a:spcBef>
                <a:spcPts val="2050"/>
              </a:spcBef>
            </a:pPr>
            <a:r>
              <a:rPr lang="en-US" sz="4000" dirty="0">
                <a:latin typeface="Barlow"/>
              </a:rPr>
              <a:t>This Academic Toolkit provides essential guidance on understanding and utilizing primary and secondary sources in collegiate research. It distinguishes between these source types, explores their characteristics and applications across disciplines, and emphasizes the importance of source selection and evaluation. By developing proficiency in employing both types of sources, students will enhance their research and critical thinking skills to produce well-substantiated academic work.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a:extLst>
              <a:ext uri="{FF2B5EF4-FFF2-40B4-BE49-F238E27FC236}">
                <a16:creationId xmlns:a16="http://schemas.microsoft.com/office/drawing/2014/main" id="{FDEAA88C-96DF-3492-C5DF-BA1C6628A195}"/>
              </a:ext>
            </a:extLst>
          </p:cNvPr>
          <p:cNvSpPr/>
          <p:nvPr/>
        </p:nvSpPr>
        <p:spPr>
          <a:xfrm>
            <a:off x="13023850" y="2487641"/>
            <a:ext cx="6408804" cy="7739033"/>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Rounded Rectangle 19">
            <a:extLst>
              <a:ext uri="{FF2B5EF4-FFF2-40B4-BE49-F238E27FC236}">
                <a16:creationId xmlns:a16="http://schemas.microsoft.com/office/drawing/2014/main" id="{8E27BEDD-6859-1BA4-2E0F-EC4551D8934E}"/>
              </a:ext>
            </a:extLst>
          </p:cNvPr>
          <p:cNvSpPr/>
          <p:nvPr/>
        </p:nvSpPr>
        <p:spPr>
          <a:xfrm>
            <a:off x="635873" y="2481521"/>
            <a:ext cx="11817140" cy="7745153"/>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 name="object 2"/>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671445" y="2487642"/>
            <a:ext cx="9149080" cy="6183630"/>
          </a:xfrm>
          <a:custGeom>
            <a:avLst/>
            <a:gdLst/>
            <a:ahLst/>
            <a:cxnLst/>
            <a:rect l="l" t="t" r="r" b="b"/>
            <a:pathLst>
              <a:path w="9149080" h="6183630">
                <a:moveTo>
                  <a:pt x="8981401" y="0"/>
                </a:moveTo>
                <a:lnTo>
                  <a:pt x="167534" y="0"/>
                </a:lnTo>
                <a:lnTo>
                  <a:pt x="122995" y="5984"/>
                </a:lnTo>
                <a:lnTo>
                  <a:pt x="82974" y="22872"/>
                </a:lnTo>
                <a:lnTo>
                  <a:pt x="49067" y="49067"/>
                </a:lnTo>
                <a:lnTo>
                  <a:pt x="22872" y="82974"/>
                </a:lnTo>
                <a:lnTo>
                  <a:pt x="5984" y="122995"/>
                </a:lnTo>
                <a:lnTo>
                  <a:pt x="0" y="167534"/>
                </a:lnTo>
                <a:lnTo>
                  <a:pt x="0" y="6015565"/>
                </a:lnTo>
                <a:lnTo>
                  <a:pt x="5984" y="6060104"/>
                </a:lnTo>
                <a:lnTo>
                  <a:pt x="22872" y="6100125"/>
                </a:lnTo>
                <a:lnTo>
                  <a:pt x="49067" y="6134031"/>
                </a:lnTo>
                <a:lnTo>
                  <a:pt x="82974" y="6160227"/>
                </a:lnTo>
                <a:lnTo>
                  <a:pt x="122995" y="6177115"/>
                </a:lnTo>
                <a:lnTo>
                  <a:pt x="167534" y="6183099"/>
                </a:lnTo>
                <a:lnTo>
                  <a:pt x="8981401" y="6183099"/>
                </a:lnTo>
                <a:lnTo>
                  <a:pt x="9025937" y="6177115"/>
                </a:lnTo>
                <a:lnTo>
                  <a:pt x="9065957" y="6160227"/>
                </a:lnTo>
                <a:lnTo>
                  <a:pt x="9099864" y="6134031"/>
                </a:lnTo>
                <a:lnTo>
                  <a:pt x="9126061" y="6100125"/>
                </a:lnTo>
                <a:lnTo>
                  <a:pt x="9142951" y="6060104"/>
                </a:lnTo>
                <a:lnTo>
                  <a:pt x="9148936" y="6015565"/>
                </a:lnTo>
                <a:lnTo>
                  <a:pt x="9148936" y="167534"/>
                </a:lnTo>
                <a:lnTo>
                  <a:pt x="9142951" y="122995"/>
                </a:lnTo>
                <a:lnTo>
                  <a:pt x="9126061" y="82974"/>
                </a:lnTo>
                <a:lnTo>
                  <a:pt x="9099864" y="49067"/>
                </a:lnTo>
                <a:lnTo>
                  <a:pt x="9065957" y="22872"/>
                </a:lnTo>
                <a:lnTo>
                  <a:pt x="9025937" y="5984"/>
                </a:lnTo>
                <a:lnTo>
                  <a:pt x="8981401" y="0"/>
                </a:lnTo>
                <a:close/>
              </a:path>
            </a:pathLst>
          </a:custGeom>
          <a:noFill/>
        </p:spPr>
        <p:txBody>
          <a:bodyPr wrap="square" lIns="0" tIns="0" rIns="0" bIns="0" rtlCol="0"/>
          <a:lstStyle/>
          <a:p>
            <a:endParaRPr/>
          </a:p>
        </p:txBody>
      </p:sp>
      <p:sp>
        <p:nvSpPr>
          <p:cNvPr id="5" name="object 5"/>
          <p:cNvSpPr txBox="1"/>
          <p:nvPr/>
        </p:nvSpPr>
        <p:spPr>
          <a:xfrm>
            <a:off x="984250" y="2515248"/>
            <a:ext cx="11048999" cy="7424020"/>
          </a:xfrm>
          <a:prstGeom prst="rect">
            <a:avLst/>
          </a:prstGeom>
        </p:spPr>
        <p:txBody>
          <a:bodyPr vert="horz" wrap="square" lIns="0" tIns="194310" rIns="0" bIns="0" rtlCol="0">
            <a:spAutoFit/>
          </a:bodyPr>
          <a:lstStyle/>
          <a:p>
            <a:pPr marL="28575" algn="ctr">
              <a:lnSpc>
                <a:spcPct val="100000"/>
              </a:lnSpc>
              <a:spcBef>
                <a:spcPts val="1530"/>
              </a:spcBef>
            </a:pPr>
            <a:r>
              <a:rPr sz="5600" b="1" spc="-65" dirty="0">
                <a:latin typeface="Barlow"/>
                <a:cs typeface="Barlow"/>
              </a:rPr>
              <a:t>Key</a:t>
            </a:r>
            <a:r>
              <a:rPr sz="5600" b="1" spc="-204" dirty="0">
                <a:latin typeface="Barlow"/>
                <a:cs typeface="Barlow"/>
              </a:rPr>
              <a:t> </a:t>
            </a:r>
            <a:r>
              <a:rPr sz="5600" b="1" spc="-10" dirty="0">
                <a:latin typeface="Barlow"/>
                <a:cs typeface="Barlow"/>
              </a:rPr>
              <a:t>Concepts</a:t>
            </a:r>
            <a:endParaRPr sz="5600" dirty="0">
              <a:latin typeface="Barlow"/>
              <a:cs typeface="Barlow"/>
            </a:endParaRPr>
          </a:p>
          <a:p>
            <a:pPr marL="465138" marR="1391285" indent="-452438">
              <a:lnSpc>
                <a:spcPct val="117100"/>
              </a:lnSpc>
              <a:spcBef>
                <a:spcPts val="500"/>
              </a:spcBef>
              <a:buChar char="•"/>
            </a:pPr>
            <a:r>
              <a:rPr lang="en-US" sz="3050" dirty="0">
                <a:latin typeface="Barlow"/>
              </a:rPr>
              <a:t>Identifying and distinguishing between different types of sources (primary and secondary)</a:t>
            </a:r>
          </a:p>
          <a:p>
            <a:pPr marL="465138" marR="1391285" indent="-452438">
              <a:lnSpc>
                <a:spcPct val="117100"/>
              </a:lnSpc>
              <a:spcBef>
                <a:spcPts val="500"/>
              </a:spcBef>
              <a:buChar char="•"/>
            </a:pPr>
            <a:r>
              <a:rPr lang="en-US" sz="3050" dirty="0">
                <a:latin typeface="Barlow"/>
              </a:rPr>
              <a:t>Evaluating source credibility and relevance</a:t>
            </a:r>
          </a:p>
          <a:p>
            <a:pPr marL="465138" marR="1391285" indent="-452438">
              <a:lnSpc>
                <a:spcPct val="117100"/>
              </a:lnSpc>
              <a:spcBef>
                <a:spcPts val="500"/>
              </a:spcBef>
              <a:buChar char="•"/>
            </a:pPr>
            <a:r>
              <a:rPr lang="en-US" sz="3050" dirty="0">
                <a:latin typeface="Barlow"/>
              </a:rPr>
              <a:t>Applying discipline-specific research methods and conventions</a:t>
            </a:r>
          </a:p>
          <a:p>
            <a:pPr marL="465138" marR="1391285" indent="-452438">
              <a:lnSpc>
                <a:spcPct val="117100"/>
              </a:lnSpc>
              <a:spcBef>
                <a:spcPts val="500"/>
              </a:spcBef>
              <a:buChar char="•"/>
            </a:pPr>
            <a:r>
              <a:rPr lang="en-US" sz="3050" dirty="0">
                <a:latin typeface="Barlow"/>
              </a:rPr>
              <a:t>Examining primary sources and evaluating secondary scholarly analyses</a:t>
            </a:r>
          </a:p>
          <a:p>
            <a:pPr marL="465138" marR="1391285" indent="-452438">
              <a:lnSpc>
                <a:spcPct val="117100"/>
              </a:lnSpc>
              <a:spcBef>
                <a:spcPts val="500"/>
              </a:spcBef>
              <a:buChar char="•"/>
            </a:pPr>
            <a:r>
              <a:rPr lang="en-US" sz="3050" dirty="0">
                <a:latin typeface="Barlow"/>
              </a:rPr>
              <a:t>Connecting information from multiple sources to develop research ideas</a:t>
            </a:r>
          </a:p>
          <a:p>
            <a:pPr marL="465138" marR="1391285" indent="-452438">
              <a:lnSpc>
                <a:spcPct val="117100"/>
              </a:lnSpc>
              <a:spcBef>
                <a:spcPts val="500"/>
              </a:spcBef>
              <a:buChar char="•"/>
            </a:pPr>
            <a:r>
              <a:rPr lang="en-US" sz="3050" dirty="0">
                <a:latin typeface="Barlow"/>
              </a:rPr>
              <a:t>Following ethical research practices, including proper citation and documentation</a:t>
            </a:r>
          </a:p>
        </p:txBody>
      </p:sp>
      <p:sp>
        <p:nvSpPr>
          <p:cNvPr id="8" name="object 8"/>
          <p:cNvSpPr txBox="1"/>
          <p:nvPr/>
        </p:nvSpPr>
        <p:spPr>
          <a:xfrm>
            <a:off x="13404850" y="2504777"/>
            <a:ext cx="5394072" cy="5244513"/>
          </a:xfrm>
          <a:prstGeom prst="rect">
            <a:avLst/>
          </a:prstGeom>
          <a:noFill/>
        </p:spPr>
        <p:txBody>
          <a:bodyPr vert="horz" wrap="square" lIns="0" tIns="194310" rIns="0" bIns="0" rtlCol="0">
            <a:spAutoFit/>
          </a:bodyPr>
          <a:lstStyle/>
          <a:p>
            <a:pPr marL="346710" algn="ctr">
              <a:lnSpc>
                <a:spcPct val="100000"/>
              </a:lnSpc>
              <a:spcBef>
                <a:spcPts val="1530"/>
              </a:spcBef>
            </a:pPr>
            <a:r>
              <a:rPr sz="5600" b="1" spc="-10" dirty="0">
                <a:latin typeface="Barlow"/>
                <a:cs typeface="Barlow"/>
              </a:rPr>
              <a:t>Resources</a:t>
            </a:r>
            <a:endParaRPr sz="5600" dirty="0">
              <a:latin typeface="Barlow"/>
              <a:cs typeface="Barlow"/>
            </a:endParaRPr>
          </a:p>
          <a:p>
            <a:pPr marL="465138" marR="714375" indent="-452438">
              <a:lnSpc>
                <a:spcPct val="117100"/>
              </a:lnSpc>
              <a:spcBef>
                <a:spcPts val="500"/>
              </a:spcBef>
              <a:buChar char="•"/>
            </a:pPr>
            <a:r>
              <a:rPr sz="3050" dirty="0">
                <a:latin typeface="Barlow"/>
              </a:rPr>
              <a:t>Use resources like </a:t>
            </a:r>
            <a:r>
              <a:rPr sz="3050" dirty="0">
                <a:solidFill>
                  <a:schemeClr val="accent1"/>
                </a:solidFill>
                <a:latin typeface="Barlow"/>
                <a:hlinkClick r:id="rId2">
                  <a:extLst>
                    <a:ext uri="{A12FA001-AC4F-418D-AE19-62706E023703}">
                      <ahyp:hlinkClr xmlns:ahyp="http://schemas.microsoft.com/office/drawing/2018/hyperlinkcolor" val="tx"/>
                    </a:ext>
                  </a:extLst>
                </a:hlinkClick>
              </a:rPr>
              <a:t>Britannica Academic</a:t>
            </a:r>
            <a:r>
              <a:rPr lang="en-US" sz="3050" dirty="0">
                <a:latin typeface="Barlow"/>
              </a:rPr>
              <a:t> </a:t>
            </a:r>
            <a:r>
              <a:rPr sz="3050" dirty="0">
                <a:latin typeface="Barlow"/>
              </a:rPr>
              <a:t>and faculty support.</a:t>
            </a:r>
          </a:p>
          <a:p>
            <a:pPr marL="465138" indent="-452438">
              <a:spcBef>
                <a:spcPts val="500"/>
              </a:spcBef>
              <a:buChar char="•"/>
            </a:pPr>
            <a:r>
              <a:rPr lang="en-US" sz="3050" dirty="0">
                <a:latin typeface="Barlow"/>
              </a:rPr>
              <a:t>Refer to </a:t>
            </a:r>
            <a:r>
              <a:rPr lang="en-US" sz="3050" dirty="0">
                <a:latin typeface="Barlow"/>
                <a:hlinkClick r:id="rId3"/>
              </a:rPr>
              <a:t>The Rite Cite Academic Toolkit</a:t>
            </a:r>
            <a:r>
              <a:rPr lang="en-US" sz="3050" dirty="0">
                <a:latin typeface="Barlow"/>
              </a:rPr>
              <a:t>.</a:t>
            </a:r>
          </a:p>
          <a:p>
            <a:pPr marL="465138" indent="-452438">
              <a:spcBef>
                <a:spcPts val="500"/>
              </a:spcBef>
              <a:buChar char="•"/>
            </a:pPr>
            <a:r>
              <a:rPr lang="en-US" sz="3050" dirty="0">
                <a:latin typeface="Barlow"/>
              </a:rPr>
              <a:t>Consult your university library for discipline-specific research guides.</a:t>
            </a:r>
          </a:p>
        </p:txBody>
      </p:sp>
      <p:grpSp>
        <p:nvGrpSpPr>
          <p:cNvPr id="10" name="object 10"/>
          <p:cNvGrpSpPr/>
          <p:nvPr/>
        </p:nvGrpSpPr>
        <p:grpSpPr>
          <a:xfrm>
            <a:off x="628253" y="963321"/>
            <a:ext cx="1036955" cy="1036955"/>
            <a:chOff x="628253" y="963321"/>
            <a:chExt cx="1036955" cy="1036955"/>
          </a:xfrm>
        </p:grpSpPr>
        <p:sp>
          <p:nvSpPr>
            <p:cNvPr id="11" name="object 11"/>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2" name="object 12"/>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3" name="object 13"/>
            <p:cNvPicPr/>
            <p:nvPr/>
          </p:nvPicPr>
          <p:blipFill>
            <a:blip r:embed="rId4" cstate="print"/>
            <a:stretch>
              <a:fillRect/>
            </a:stretch>
          </p:blipFill>
          <p:spPr>
            <a:xfrm>
              <a:off x="1058449" y="1428286"/>
              <a:ext cx="176225" cy="176225"/>
            </a:xfrm>
            <a:prstGeom prst="rect">
              <a:avLst/>
            </a:prstGeom>
          </p:spPr>
        </p:pic>
        <p:sp>
          <p:nvSpPr>
            <p:cNvPr id="14" name="object 14"/>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5" name="object 15"/>
          <p:cNvSpPr txBox="1"/>
          <p:nvPr/>
        </p:nvSpPr>
        <p:spPr>
          <a:xfrm>
            <a:off x="1788292" y="1187034"/>
            <a:ext cx="1839595"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a:latin typeface="Barlow"/>
              <a:cs typeface="Barlow"/>
            </a:endParaRPr>
          </a:p>
        </p:txBody>
      </p:sp>
      <p:sp>
        <p:nvSpPr>
          <p:cNvPr id="16" name="object 16"/>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4</a:t>
            </a:fld>
            <a:endParaRPr spc="-25" dirty="0"/>
          </a:p>
        </p:txBody>
      </p:sp>
      <p:sp>
        <p:nvSpPr>
          <p:cNvPr id="17" name="object 17"/>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id="{DFA0D1D3-32EE-09A2-059E-990155C5062B}"/>
              </a:ext>
            </a:extLst>
          </p:cNvPr>
          <p:cNvSpPr txBox="1"/>
          <p:nvPr/>
        </p:nvSpPr>
        <p:spPr>
          <a:xfrm>
            <a:off x="615552" y="3853938"/>
            <a:ext cx="17056497" cy="3679020"/>
          </a:xfrm>
          <a:prstGeom prst="rect">
            <a:avLst/>
          </a:prstGeom>
          <a:noFill/>
        </p:spPr>
        <p:txBody>
          <a:bodyPr wrap="square">
            <a:spAutoFit/>
          </a:bodyPr>
          <a:lstStyle/>
          <a:p>
            <a:pPr marL="1352550" indent="10160" algn="l">
              <a:lnSpc>
                <a:spcPct val="130000"/>
              </a:lnSpc>
              <a:spcBef>
                <a:spcPts val="1800"/>
              </a:spcBef>
            </a:pPr>
            <a:r>
              <a:rPr lang="en-US" sz="3050" spc="-35" dirty="0">
                <a:latin typeface="Barlow"/>
              </a:rPr>
              <a:t>Primary Sources (original materials and firsthand accounts)</a:t>
            </a:r>
          </a:p>
          <a:p>
            <a:pPr marL="1778000" indent="-393700" algn="l">
              <a:lnSpc>
                <a:spcPct val="130000"/>
              </a:lnSpc>
              <a:buChar char="•"/>
            </a:pPr>
            <a:r>
              <a:rPr lang="en-US" sz="3050" spc="-70" dirty="0">
                <a:latin typeface="Barlow"/>
              </a:rPr>
              <a:t>Physical materials: artifacts and objects, handwritten documents (diaries, letters, manuscripts), original artwork and photographs, and printed materials from the time period</a:t>
            </a:r>
          </a:p>
          <a:p>
            <a:pPr marL="1778000" indent="-393700" algn="l">
              <a:lnSpc>
                <a:spcPct val="130000"/>
              </a:lnSpc>
              <a:buChar char="•"/>
            </a:pPr>
            <a:r>
              <a:rPr lang="en-US" sz="3050" spc="-70" dirty="0">
                <a:latin typeface="Barlow"/>
              </a:rPr>
              <a:t>Recorded information: interviews and oral histories, speech recordings and transcripts, original research data, government documents (laws, court cases)</a:t>
            </a:r>
          </a:p>
          <a:p>
            <a:pPr marL="1778000" indent="-393700" algn="l">
              <a:lnSpc>
                <a:spcPct val="130000"/>
              </a:lnSpc>
              <a:buChar char="•"/>
            </a:pPr>
            <a:r>
              <a:rPr lang="en-US" sz="3050" spc="-70" dirty="0">
                <a:latin typeface="Barlow"/>
              </a:rPr>
              <a:t>Digital materials: websites, social media posts, digital archives, datasets</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3" y="2814438"/>
            <a:ext cx="19113897"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sz="5600" b="1" dirty="0"/>
              <a:t>1.	</a:t>
            </a:r>
            <a:r>
              <a:rPr lang="en-US" sz="5600" b="1" dirty="0"/>
              <a:t>Identify and Distinguish Between Sources</a:t>
            </a:r>
          </a:p>
        </p:txBody>
      </p:sp>
      <p:sp>
        <p:nvSpPr>
          <p:cNvPr id="5" name="object 5"/>
          <p:cNvSpPr/>
          <p:nvPr/>
        </p:nvSpPr>
        <p:spPr>
          <a:xfrm>
            <a:off x="1418804" y="400695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5</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64B8AE02-C06A-3676-F4CC-509424E81E9A}"/>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5BD25-EA73-234B-D737-F5D28161448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7202C8C6-825E-9968-8C60-9F86D026E7C8}"/>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073921C3-C01B-C9CA-549D-EC892CA3EF13}"/>
              </a:ext>
            </a:extLst>
          </p:cNvPr>
          <p:cNvSpPr txBox="1"/>
          <p:nvPr/>
        </p:nvSpPr>
        <p:spPr>
          <a:xfrm>
            <a:off x="615553" y="2814438"/>
            <a:ext cx="18911339" cy="4144148"/>
          </a:xfrm>
          <a:prstGeom prst="rect">
            <a:avLst/>
          </a:prstGeom>
        </p:spPr>
        <p:txBody>
          <a:bodyPr vert="horz" wrap="square" lIns="0" tIns="13335" rIns="0" bIns="0" rtlCol="0">
            <a:spAutoFit/>
          </a:bodyPr>
          <a:lstStyle/>
          <a:p>
            <a:pPr marL="12700">
              <a:spcBef>
                <a:spcPts val="105"/>
              </a:spcBef>
              <a:tabLst>
                <a:tab pos="766445" algn="l"/>
              </a:tabLst>
            </a:pPr>
            <a:r>
              <a:rPr sz="5600" b="1" dirty="0"/>
              <a:t>1.	</a:t>
            </a:r>
            <a:r>
              <a:rPr lang="en-US" sz="5600" b="1" dirty="0"/>
              <a:t>Identify and Distinguish Between Sources </a:t>
            </a:r>
            <a:r>
              <a:rPr lang="en-US" sz="3050" i="1" spc="-35" dirty="0">
                <a:latin typeface="Barlow"/>
              </a:rPr>
              <a:t>continued</a:t>
            </a:r>
            <a:endParaRPr sz="3050" i="1" spc="-35" dirty="0">
              <a:latin typeface="Barlow"/>
            </a:endParaRPr>
          </a:p>
          <a:p>
            <a:pPr marL="1352550" indent="10160" algn="l">
              <a:lnSpc>
                <a:spcPct val="130000"/>
              </a:lnSpc>
              <a:spcBef>
                <a:spcPts val="1800"/>
              </a:spcBef>
            </a:pPr>
            <a:r>
              <a:rPr lang="en-US" sz="3050" spc="-35" dirty="0">
                <a:latin typeface="Barlow"/>
              </a:rPr>
              <a:t>Secondary Sources (analyses of primary sources)</a:t>
            </a:r>
          </a:p>
          <a:p>
            <a:pPr marL="1778000" indent="-393700" algn="l">
              <a:lnSpc>
                <a:spcPct val="130000"/>
              </a:lnSpc>
              <a:buChar char="•"/>
            </a:pPr>
            <a:r>
              <a:rPr lang="en-US" sz="3050" spc="-70" dirty="0">
                <a:latin typeface="Barlow"/>
              </a:rPr>
              <a:t>General examples: edited works, books, articles, literary criticism, reviews of law and legislation, political analyses, dissertations, opinion pieces</a:t>
            </a:r>
          </a:p>
          <a:p>
            <a:pPr marL="1778000" indent="-393700" algn="l">
              <a:lnSpc>
                <a:spcPct val="130000"/>
              </a:lnSpc>
              <a:buChar char="•"/>
            </a:pPr>
            <a:r>
              <a:rPr lang="en-US" sz="3050" spc="-70" dirty="0">
                <a:latin typeface="Barlow"/>
              </a:rPr>
              <a:t>Research-based examples: literature reviews (summaries of existing research), statistical reviews (analyses combining multiple research papers), theoretical frameworks (explanations of how concepts relate)</a:t>
            </a:r>
          </a:p>
        </p:txBody>
      </p:sp>
      <p:sp>
        <p:nvSpPr>
          <p:cNvPr id="5" name="object 5">
            <a:extLst>
              <a:ext uri="{FF2B5EF4-FFF2-40B4-BE49-F238E27FC236}">
                <a16:creationId xmlns:a16="http://schemas.microsoft.com/office/drawing/2014/main" id="{7D9FFD1C-7672-1A8E-7A96-AAA9DD178A65}"/>
              </a:ext>
            </a:extLst>
          </p:cNvPr>
          <p:cNvSpPr/>
          <p:nvPr/>
        </p:nvSpPr>
        <p:spPr>
          <a:xfrm>
            <a:off x="1418804" y="404939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A898371F-A44D-3008-8AE3-3734C323FE1F}"/>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1308637A-B015-BB46-9C19-7475753A0BCF}"/>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9D8E6C8E-7572-B4A6-E322-11F5779FF270}"/>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7AE0A31E-63B0-7237-184A-99BC4AF9306A}"/>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A8E0904D-3DD5-1409-98D3-D9816C8AEDD0}"/>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6</a:t>
            </a:fld>
            <a:endParaRPr spc="-25" dirty="0"/>
          </a:p>
        </p:txBody>
      </p:sp>
      <p:sp>
        <p:nvSpPr>
          <p:cNvPr id="15" name="object 15">
            <a:extLst>
              <a:ext uri="{FF2B5EF4-FFF2-40B4-BE49-F238E27FC236}">
                <a16:creationId xmlns:a16="http://schemas.microsoft.com/office/drawing/2014/main" id="{44B1F101-D708-B2FD-F78A-F5EDFA4FEB78}"/>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6BAF7C5F-0A03-8E53-3E31-9B4766C49DC4}"/>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2" name="Rounded Rectangle 1">
            <a:extLst>
              <a:ext uri="{FF2B5EF4-FFF2-40B4-BE49-F238E27FC236}">
                <a16:creationId xmlns:a16="http://schemas.microsoft.com/office/drawing/2014/main" id="{69BFD096-1C91-7FE0-B1E4-0766CBC452E1}"/>
              </a:ext>
            </a:extLst>
          </p:cNvPr>
          <p:cNvSpPr/>
          <p:nvPr/>
        </p:nvSpPr>
        <p:spPr>
          <a:xfrm>
            <a:off x="2106534" y="7178674"/>
            <a:ext cx="16775826" cy="2943641"/>
          </a:xfrm>
          <a:prstGeom prst="roundRect">
            <a:avLst>
              <a:gd name="adj" fmla="val 8330"/>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6" name="TextBox 5">
            <a:extLst>
              <a:ext uri="{FF2B5EF4-FFF2-40B4-BE49-F238E27FC236}">
                <a16:creationId xmlns:a16="http://schemas.microsoft.com/office/drawing/2014/main" id="{564D24B5-8EB1-CF00-5F09-589CD51CE8E0}"/>
              </a:ext>
            </a:extLst>
          </p:cNvPr>
          <p:cNvSpPr txBox="1"/>
          <p:nvPr/>
        </p:nvSpPr>
        <p:spPr>
          <a:xfrm>
            <a:off x="2584451" y="7407275"/>
            <a:ext cx="16002000" cy="1977593"/>
          </a:xfrm>
          <a:prstGeom prst="rect">
            <a:avLst/>
          </a:prstGeom>
          <a:noFill/>
        </p:spPr>
        <p:txBody>
          <a:bodyPr wrap="square" rtlCol="0">
            <a:spAutoFit/>
          </a:bodyPr>
          <a:lstStyle/>
          <a:p>
            <a:pPr algn="l">
              <a:lnSpc>
                <a:spcPct val="140000"/>
              </a:lnSpc>
              <a:spcBef>
                <a:spcPts val="450"/>
              </a:spcBef>
              <a:buNone/>
            </a:pPr>
            <a:r>
              <a:rPr lang="en-US" sz="3050" b="1" spc="-40" dirty="0">
                <a:latin typeface="Barlow"/>
              </a:rPr>
              <a:t>Note: </a:t>
            </a:r>
            <a:r>
              <a:rPr lang="en-US" sz="3050" i="1" spc="-40" dirty="0">
                <a:latin typeface="Barlow"/>
              </a:rPr>
              <a:t>Primary sources are materials created during the time period you’re studying or direct evidence you’re collecting now. For example, a Civil War soldier’s diary is a historical primary source, while data you collect from a current scientific experiment is a contemporary primary source.</a:t>
            </a:r>
          </a:p>
        </p:txBody>
      </p:sp>
    </p:spTree>
    <p:extLst>
      <p:ext uri="{BB962C8B-B14F-4D97-AF65-F5344CB8AC3E}">
        <p14:creationId xmlns:p14="http://schemas.microsoft.com/office/powerpoint/2010/main" val="1490952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9F7E8-ED38-9FDF-55C4-F23C4BFD6A80}"/>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7D9F65C8-FFD9-6E88-4917-EF0319AFE233}"/>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28C51CEF-2634-EE31-1BA8-8BBA2D970FE4}"/>
              </a:ext>
            </a:extLst>
          </p:cNvPr>
          <p:cNvSpPr txBox="1"/>
          <p:nvPr/>
        </p:nvSpPr>
        <p:spPr>
          <a:xfrm>
            <a:off x="615553" y="2814438"/>
            <a:ext cx="18911339" cy="875240"/>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sz="5600" b="1" dirty="0"/>
              <a:t>1.	</a:t>
            </a:r>
            <a:r>
              <a:rPr lang="en-US" sz="5600" b="1" dirty="0"/>
              <a:t>Identify and Distinguish Between Sources </a:t>
            </a:r>
            <a:r>
              <a:rPr lang="en-US" sz="3050" i="1" spc="-35" dirty="0">
                <a:latin typeface="Barlow"/>
              </a:rPr>
              <a:t>continued</a:t>
            </a:r>
            <a:endParaRPr sz="3050" i="1" spc="-35" dirty="0">
              <a:latin typeface="Barlow"/>
            </a:endParaRPr>
          </a:p>
        </p:txBody>
      </p:sp>
      <p:sp>
        <p:nvSpPr>
          <p:cNvPr id="10" name="object 10">
            <a:extLst>
              <a:ext uri="{FF2B5EF4-FFF2-40B4-BE49-F238E27FC236}">
                <a16:creationId xmlns:a16="http://schemas.microsoft.com/office/drawing/2014/main" id="{2318C7BC-DA8E-1458-F309-34B23468993E}"/>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93188DEB-DD4F-E1C3-23FD-280D2F499049}"/>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82EAFEA8-2D10-8658-4DB7-32A4F390C3D9}"/>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E3DB207C-0569-6C69-65BA-3C8C3D3F75FD}"/>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2121C3E7-0156-4F14-FBB5-B187422A3B19}"/>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7</a:t>
            </a:fld>
            <a:endParaRPr spc="-25" dirty="0"/>
          </a:p>
        </p:txBody>
      </p:sp>
      <p:sp>
        <p:nvSpPr>
          <p:cNvPr id="15" name="object 15">
            <a:extLst>
              <a:ext uri="{FF2B5EF4-FFF2-40B4-BE49-F238E27FC236}">
                <a16:creationId xmlns:a16="http://schemas.microsoft.com/office/drawing/2014/main" id="{0F3A8E2D-3385-4B5F-C673-2C86B9811A2C}"/>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5C74BB62-5B0C-BE16-0CDF-7B7EDF4942CF}"/>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2" name="Rounded Rectangle 1">
            <a:extLst>
              <a:ext uri="{FF2B5EF4-FFF2-40B4-BE49-F238E27FC236}">
                <a16:creationId xmlns:a16="http://schemas.microsoft.com/office/drawing/2014/main" id="{907EBD6C-8389-38FC-88A8-9B34A71CDFD4}"/>
              </a:ext>
            </a:extLst>
          </p:cNvPr>
          <p:cNvSpPr/>
          <p:nvPr/>
        </p:nvSpPr>
        <p:spPr>
          <a:xfrm>
            <a:off x="1441449" y="4108926"/>
            <a:ext cx="16230601" cy="5889149"/>
          </a:xfrm>
          <a:prstGeom prst="roundRect">
            <a:avLst>
              <a:gd name="adj" fmla="val 4466"/>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6" name="object 8">
            <a:extLst>
              <a:ext uri="{FF2B5EF4-FFF2-40B4-BE49-F238E27FC236}">
                <a16:creationId xmlns:a16="http://schemas.microsoft.com/office/drawing/2014/main" id="{1C8068ED-AA35-6216-8694-45C8EF3A95EF}"/>
              </a:ext>
            </a:extLst>
          </p:cNvPr>
          <p:cNvSpPr txBox="1"/>
          <p:nvPr/>
        </p:nvSpPr>
        <p:spPr>
          <a:xfrm>
            <a:off x="1746249" y="4271943"/>
            <a:ext cx="15773401" cy="5375318"/>
          </a:xfrm>
          <a:prstGeom prst="rect">
            <a:avLst/>
          </a:prstGeom>
        </p:spPr>
        <p:txBody>
          <a:bodyPr vert="horz" wrap="square" lIns="0" tIns="12065" rIns="0" bIns="0" rtlCol="0">
            <a:spAutoFit/>
          </a:bodyPr>
          <a:lstStyle/>
          <a:p>
            <a:pPr marL="12700" marR="5080">
              <a:lnSpc>
                <a:spcPct val="139700"/>
              </a:lnSpc>
              <a:spcBef>
                <a:spcPts val="450"/>
              </a:spcBef>
            </a:pPr>
            <a:r>
              <a:rPr lang="en-US" sz="3050" b="1" dirty="0">
                <a:latin typeface="Barlow"/>
              </a:rPr>
              <a:t>Examples:</a:t>
            </a:r>
          </a:p>
          <a:p>
            <a:pPr marL="12700" marR="5080">
              <a:lnSpc>
                <a:spcPct val="139700"/>
              </a:lnSpc>
              <a:spcBef>
                <a:spcPts val="450"/>
              </a:spcBef>
            </a:pPr>
            <a:r>
              <a:rPr lang="en-US" sz="3050" dirty="0">
                <a:latin typeface="Barlow"/>
              </a:rPr>
              <a:t>For research on the institution of slavery in the United States:</a:t>
            </a:r>
          </a:p>
          <a:p>
            <a:pPr marL="12700" marR="5080">
              <a:lnSpc>
                <a:spcPct val="139700"/>
              </a:lnSpc>
              <a:spcBef>
                <a:spcPts val="450"/>
              </a:spcBef>
            </a:pPr>
            <a:r>
              <a:rPr lang="en-US" sz="3050" i="1" dirty="0">
                <a:latin typeface="Barlow"/>
              </a:rPr>
              <a:t>Primary Sources: </a:t>
            </a:r>
            <a:r>
              <a:rPr lang="en-US" sz="3050" dirty="0">
                <a:latin typeface="Barlow"/>
              </a:rPr>
              <a:t>13th Amendment, Frederick Douglass’s autobiographies, plantation records, narratives from </a:t>
            </a:r>
            <a:br>
              <a:rPr lang="en-US" sz="3050" dirty="0">
                <a:latin typeface="Barlow"/>
              </a:rPr>
            </a:br>
            <a:r>
              <a:rPr lang="en-US" sz="3050" dirty="0">
                <a:latin typeface="Barlow"/>
              </a:rPr>
              <a:t>enslaved people</a:t>
            </a:r>
          </a:p>
          <a:p>
            <a:pPr marL="12700" marR="5080">
              <a:lnSpc>
                <a:spcPct val="139700"/>
              </a:lnSpc>
              <a:spcBef>
                <a:spcPts val="450"/>
              </a:spcBef>
            </a:pPr>
            <a:r>
              <a:rPr lang="en-US" sz="3050" i="1" dirty="0">
                <a:latin typeface="Barlow"/>
              </a:rPr>
              <a:t>Secondary Sources: </a:t>
            </a:r>
            <a:r>
              <a:rPr lang="en-US" sz="3050" dirty="0">
                <a:latin typeface="Barlow"/>
              </a:rPr>
              <a:t>scholarly articles analyzing enslaved people’s experiences, historical analyses of the economic impact of slavery, theoretical works examining the </a:t>
            </a:r>
            <a:br>
              <a:rPr lang="en-US" sz="3050" dirty="0">
                <a:latin typeface="Barlow"/>
              </a:rPr>
            </a:br>
            <a:r>
              <a:rPr lang="en-US" sz="3050" dirty="0">
                <a:latin typeface="Barlow"/>
              </a:rPr>
              <a:t>institution’s social effects</a:t>
            </a:r>
          </a:p>
        </p:txBody>
      </p:sp>
    </p:spTree>
    <p:extLst>
      <p:ext uri="{BB962C8B-B14F-4D97-AF65-F5344CB8AC3E}">
        <p14:creationId xmlns:p14="http://schemas.microsoft.com/office/powerpoint/2010/main" val="2736309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615552" y="2814438"/>
            <a:ext cx="18850443" cy="5005922"/>
          </a:xfrm>
          <a:prstGeom prst="rect">
            <a:avLst/>
          </a:prstGeom>
        </p:spPr>
        <p:txBody>
          <a:bodyPr vert="horz" wrap="square" lIns="0" tIns="13335" rIns="0" bIns="0" rtlCol="0">
            <a:spAutoFit/>
          </a:bodyPr>
          <a:lstStyle/>
          <a:p>
            <a:pPr marL="12700">
              <a:lnSpc>
                <a:spcPct val="100000"/>
              </a:lnSpc>
              <a:spcBef>
                <a:spcPts val="105"/>
              </a:spcBef>
            </a:pPr>
            <a:r>
              <a:rPr sz="5600" b="1" dirty="0"/>
              <a:t>2. </a:t>
            </a:r>
            <a:r>
              <a:rPr lang="en-US" sz="5600" b="1" dirty="0"/>
              <a:t>Evaluate Source Credibility and Relevance</a:t>
            </a:r>
            <a:endParaRPr sz="5600" b="1" dirty="0"/>
          </a:p>
          <a:p>
            <a:pPr marL="1352550" marR="5080" indent="10160">
              <a:lnSpc>
                <a:spcPct val="130000"/>
              </a:lnSpc>
              <a:spcBef>
                <a:spcPts val="1800"/>
              </a:spcBef>
            </a:pPr>
            <a:r>
              <a:rPr lang="en-US" sz="3050" spc="-35" dirty="0">
                <a:latin typeface="Barlow"/>
              </a:rPr>
              <a:t>Assess the author’s credentials and expertise in the field.</a:t>
            </a:r>
          </a:p>
          <a:p>
            <a:pPr marL="1352550" marR="5080" indent="10160">
              <a:lnSpc>
                <a:spcPct val="130000"/>
              </a:lnSpc>
              <a:spcBef>
                <a:spcPts val="1800"/>
              </a:spcBef>
            </a:pPr>
            <a:r>
              <a:rPr lang="en-US" sz="3050" spc="-35" dirty="0">
                <a:latin typeface="Barlow"/>
              </a:rPr>
              <a:t>Evaluate the reputation of the publisher or hosting institution.</a:t>
            </a:r>
          </a:p>
          <a:p>
            <a:pPr marL="1352550" marR="5080" indent="10160">
              <a:lnSpc>
                <a:spcPct val="130000"/>
              </a:lnSpc>
              <a:spcBef>
                <a:spcPts val="1800"/>
              </a:spcBef>
            </a:pPr>
            <a:r>
              <a:rPr lang="en-US" sz="3050" spc="-35" dirty="0">
                <a:latin typeface="Barlow"/>
              </a:rPr>
              <a:t>Examine the publication date and determine whether the information is current.</a:t>
            </a:r>
          </a:p>
          <a:p>
            <a:pPr marL="1352550" marR="5080" indent="10160">
              <a:lnSpc>
                <a:spcPct val="130000"/>
              </a:lnSpc>
              <a:spcBef>
                <a:spcPts val="1800"/>
              </a:spcBef>
            </a:pPr>
            <a:r>
              <a:rPr lang="en-US" sz="3050" spc="-35" dirty="0">
                <a:latin typeface="Barlow"/>
              </a:rPr>
              <a:t>Consider the source’s intended audience and purpose.</a:t>
            </a:r>
          </a:p>
          <a:p>
            <a:pPr marL="1352550" marR="5080" indent="10160">
              <a:lnSpc>
                <a:spcPct val="130000"/>
              </a:lnSpc>
              <a:spcBef>
                <a:spcPts val="1800"/>
              </a:spcBef>
            </a:pPr>
            <a:r>
              <a:rPr lang="en-US" sz="3050" spc="-35" dirty="0">
                <a:latin typeface="Barlow"/>
              </a:rPr>
              <a:t>Check the peer-review status of academic sources.</a:t>
            </a:r>
          </a:p>
        </p:txBody>
      </p:sp>
      <p:sp>
        <p:nvSpPr>
          <p:cNvPr id="5" name="object 5"/>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18012" y="486106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8</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68ADCCC5-E6F7-BA34-FFCA-025FA8AE6E00}"/>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9" name="object 6">
            <a:extLst>
              <a:ext uri="{FF2B5EF4-FFF2-40B4-BE49-F238E27FC236}">
                <a16:creationId xmlns:a16="http://schemas.microsoft.com/office/drawing/2014/main" id="{BE528DCC-CCC1-28D8-2FAC-018C0867CA01}"/>
              </a:ext>
            </a:extLst>
          </p:cNvPr>
          <p:cNvSpPr/>
          <p:nvPr/>
        </p:nvSpPr>
        <p:spPr>
          <a:xfrm>
            <a:off x="1418012" y="5683153"/>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7" name="object 6">
            <a:extLst>
              <a:ext uri="{FF2B5EF4-FFF2-40B4-BE49-F238E27FC236}">
                <a16:creationId xmlns:a16="http://schemas.microsoft.com/office/drawing/2014/main" id="{2924D2EC-1B7B-BC23-2C5B-0A7622A0BC48}"/>
              </a:ext>
            </a:extLst>
          </p:cNvPr>
          <p:cNvSpPr/>
          <p:nvPr/>
        </p:nvSpPr>
        <p:spPr>
          <a:xfrm>
            <a:off x="1418012" y="650524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8" name="object 6">
            <a:extLst>
              <a:ext uri="{FF2B5EF4-FFF2-40B4-BE49-F238E27FC236}">
                <a16:creationId xmlns:a16="http://schemas.microsoft.com/office/drawing/2014/main" id="{669899AB-4367-80F5-F97B-C0888705DB54}"/>
              </a:ext>
            </a:extLst>
          </p:cNvPr>
          <p:cNvSpPr/>
          <p:nvPr/>
        </p:nvSpPr>
        <p:spPr>
          <a:xfrm>
            <a:off x="1418012" y="732732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A5E3E-98D8-030F-E26C-6884B177D127}"/>
            </a:ext>
          </a:extLst>
        </p:cNvPr>
        <p:cNvGrpSpPr/>
        <p:nvPr/>
      </p:nvGrpSpPr>
      <p:grpSpPr>
        <a:xfrm>
          <a:off x="0" y="0"/>
          <a:ext cx="0" cy="0"/>
          <a:chOff x="0" y="0"/>
          <a:chExt cx="0" cy="0"/>
        </a:xfrm>
      </p:grpSpPr>
      <p:sp>
        <p:nvSpPr>
          <p:cNvPr id="19" name="object 4">
            <a:extLst>
              <a:ext uri="{FF2B5EF4-FFF2-40B4-BE49-F238E27FC236}">
                <a16:creationId xmlns:a16="http://schemas.microsoft.com/office/drawing/2014/main" id="{CFF627D0-0A7A-67D1-E8C0-D1254458347C}"/>
              </a:ext>
            </a:extLst>
          </p:cNvPr>
          <p:cNvSpPr txBox="1"/>
          <p:nvPr/>
        </p:nvSpPr>
        <p:spPr>
          <a:xfrm>
            <a:off x="611132" y="3912628"/>
            <a:ext cx="9898118" cy="5512984"/>
          </a:xfrm>
          <a:prstGeom prst="rect">
            <a:avLst/>
          </a:prstGeom>
        </p:spPr>
        <p:txBody>
          <a:bodyPr vert="horz" wrap="square" lIns="0" tIns="13335" rIns="0" bIns="0" rtlCol="0">
            <a:spAutoFit/>
          </a:bodyPr>
          <a:lstStyle/>
          <a:p>
            <a:pPr marL="1352550" marR="5080" indent="10160">
              <a:lnSpc>
                <a:spcPct val="130000"/>
              </a:lnSpc>
              <a:spcBef>
                <a:spcPts val="1800"/>
              </a:spcBef>
            </a:pPr>
            <a:r>
              <a:rPr lang="en-US" sz="3050" spc="-35" dirty="0">
                <a:latin typeface="Barlow"/>
              </a:rPr>
              <a:t>Analyze whether claims are supported by citations or references.</a:t>
            </a:r>
          </a:p>
          <a:p>
            <a:pPr marL="1352550" marR="5080" indent="10160">
              <a:lnSpc>
                <a:spcPct val="130000"/>
              </a:lnSpc>
              <a:spcBef>
                <a:spcPts val="1800"/>
              </a:spcBef>
            </a:pPr>
            <a:r>
              <a:rPr lang="en-US" sz="3050" spc="-35" dirty="0">
                <a:latin typeface="Barlow"/>
              </a:rPr>
              <a:t>Assess primary sources for authenticity, accuracy, and reliability.</a:t>
            </a:r>
          </a:p>
          <a:p>
            <a:pPr marL="1352550" marR="5080" indent="10160">
              <a:lnSpc>
                <a:spcPct val="130000"/>
              </a:lnSpc>
              <a:spcBef>
                <a:spcPts val="1800"/>
              </a:spcBef>
            </a:pPr>
            <a:r>
              <a:rPr lang="en-US" sz="3050" spc="-35" dirty="0">
                <a:latin typeface="Barlow"/>
              </a:rPr>
              <a:t>Examine language, tone, and potential omission of facts in secondary sources.</a:t>
            </a:r>
          </a:p>
          <a:p>
            <a:pPr marL="1352550" marR="5080" indent="10160">
              <a:lnSpc>
                <a:spcPct val="130000"/>
              </a:lnSpc>
              <a:spcBef>
                <a:spcPts val="1800"/>
              </a:spcBef>
            </a:pPr>
            <a:r>
              <a:rPr lang="en-US" sz="3050" spc="-35" dirty="0">
                <a:latin typeface="Barlow"/>
              </a:rPr>
              <a:t>Fact-check to ensure data haven’t been invalidated by more current research.</a:t>
            </a:r>
          </a:p>
        </p:txBody>
      </p:sp>
      <p:sp>
        <p:nvSpPr>
          <p:cNvPr id="16" name="Rounded Rectangle 15">
            <a:extLst>
              <a:ext uri="{FF2B5EF4-FFF2-40B4-BE49-F238E27FC236}">
                <a16:creationId xmlns:a16="http://schemas.microsoft.com/office/drawing/2014/main" id="{CF885909-30E8-355C-BFC8-3BD571C57D9E}"/>
              </a:ext>
            </a:extLst>
          </p:cNvPr>
          <p:cNvSpPr/>
          <p:nvPr/>
        </p:nvSpPr>
        <p:spPr>
          <a:xfrm>
            <a:off x="11348362" y="4061604"/>
            <a:ext cx="7543800" cy="2971800"/>
          </a:xfrm>
          <a:prstGeom prst="roundRect">
            <a:avLst>
              <a:gd name="adj" fmla="val 7327"/>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a:extLst>
              <a:ext uri="{FF2B5EF4-FFF2-40B4-BE49-F238E27FC236}">
                <a16:creationId xmlns:a16="http://schemas.microsoft.com/office/drawing/2014/main" id="{21C62F22-5C76-2D53-392E-7CEB0A6D177B}"/>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a:extLst>
              <a:ext uri="{FF2B5EF4-FFF2-40B4-BE49-F238E27FC236}">
                <a16:creationId xmlns:a16="http://schemas.microsoft.com/office/drawing/2014/main" id="{1E17DF26-2E20-FA1F-860A-D2515BD70E34}"/>
              </a:ext>
            </a:extLst>
          </p:cNvPr>
          <p:cNvSpPr txBox="1"/>
          <p:nvPr/>
        </p:nvSpPr>
        <p:spPr>
          <a:xfrm>
            <a:off x="615552" y="2814438"/>
            <a:ext cx="19190097" cy="875240"/>
          </a:xfrm>
          <a:prstGeom prst="rect">
            <a:avLst/>
          </a:prstGeom>
        </p:spPr>
        <p:txBody>
          <a:bodyPr vert="horz" wrap="square" lIns="0" tIns="13335" rIns="0" bIns="0" rtlCol="0">
            <a:spAutoFit/>
          </a:bodyPr>
          <a:lstStyle/>
          <a:p>
            <a:pPr marL="12700">
              <a:spcBef>
                <a:spcPts val="105"/>
              </a:spcBef>
            </a:pPr>
            <a:r>
              <a:rPr sz="5600" b="1" dirty="0"/>
              <a:t>2. </a:t>
            </a:r>
            <a:r>
              <a:rPr lang="en-US" sz="5600" b="1" dirty="0"/>
              <a:t>Evaluate Source Credibility and Relevance</a:t>
            </a:r>
            <a:r>
              <a:rPr lang="en-US" sz="3050" i="1" spc="-35" dirty="0">
                <a:latin typeface="Barlow"/>
              </a:rPr>
              <a:t> continued</a:t>
            </a:r>
          </a:p>
        </p:txBody>
      </p:sp>
      <p:sp>
        <p:nvSpPr>
          <p:cNvPr id="5" name="object 5">
            <a:extLst>
              <a:ext uri="{FF2B5EF4-FFF2-40B4-BE49-F238E27FC236}">
                <a16:creationId xmlns:a16="http://schemas.microsoft.com/office/drawing/2014/main" id="{FF5E22AC-B1F0-5C8B-E35D-4E2FE15A489D}"/>
              </a:ext>
            </a:extLst>
          </p:cNvPr>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a:extLst>
              <a:ext uri="{FF2B5EF4-FFF2-40B4-BE49-F238E27FC236}">
                <a16:creationId xmlns:a16="http://schemas.microsoft.com/office/drawing/2014/main" id="{4DD48001-8178-7AF7-E0BD-188B7BFC03D9}"/>
              </a:ext>
            </a:extLst>
          </p:cNvPr>
          <p:cNvSpPr/>
          <p:nvPr/>
        </p:nvSpPr>
        <p:spPr>
          <a:xfrm>
            <a:off x="1418012" y="6894449"/>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8" name="object 8">
            <a:extLst>
              <a:ext uri="{FF2B5EF4-FFF2-40B4-BE49-F238E27FC236}">
                <a16:creationId xmlns:a16="http://schemas.microsoft.com/office/drawing/2014/main" id="{36C6C56A-DB4A-3EEA-4922-6C26CDDAD664}"/>
              </a:ext>
            </a:extLst>
          </p:cNvPr>
          <p:cNvSpPr txBox="1"/>
          <p:nvPr/>
        </p:nvSpPr>
        <p:spPr>
          <a:xfrm>
            <a:off x="11729363" y="4208588"/>
            <a:ext cx="6818378" cy="2554545"/>
          </a:xfrm>
          <a:prstGeom prst="rect">
            <a:avLst/>
          </a:prstGeom>
        </p:spPr>
        <p:txBody>
          <a:bodyPr vert="horz" wrap="square" lIns="0" tIns="12065" rIns="0" bIns="0" rtlCol="0">
            <a:spAutoFit/>
          </a:bodyPr>
          <a:lstStyle/>
          <a:p>
            <a:pPr>
              <a:lnSpc>
                <a:spcPct val="140000"/>
              </a:lnSpc>
            </a:pPr>
            <a:r>
              <a:rPr lang="en-US" sz="3050" b="1" spc="-20" dirty="0">
                <a:latin typeface="Barlow"/>
              </a:rPr>
              <a:t>Note: </a:t>
            </a:r>
            <a:r>
              <a:rPr lang="en-US" sz="3050" i="1" spc="-20" dirty="0">
                <a:latin typeface="Barlow"/>
              </a:rPr>
              <a:t>Remember that paraphrasing without proper attribution is also a form of plagiarism. Always cite your sources, even when you’re not using direct quotes.</a:t>
            </a:r>
          </a:p>
        </p:txBody>
      </p:sp>
      <p:sp>
        <p:nvSpPr>
          <p:cNvPr id="10" name="object 10">
            <a:extLst>
              <a:ext uri="{FF2B5EF4-FFF2-40B4-BE49-F238E27FC236}">
                <a16:creationId xmlns:a16="http://schemas.microsoft.com/office/drawing/2014/main" id="{E4F797BA-34B6-5AB4-51D1-3E1923A0F1F0}"/>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899FC753-A0F8-DCB5-DD85-6F8F61061C8B}"/>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1A37A668-5F83-790A-ADF9-B17B06F00EC2}"/>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3D83C05A-3FBA-1614-B7BF-597921F46A14}"/>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AAB8F723-CE27-BE6A-AA21-66795B4E631B}"/>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9</a:t>
            </a:fld>
            <a:endParaRPr spc="-25" dirty="0"/>
          </a:p>
        </p:txBody>
      </p:sp>
      <p:sp>
        <p:nvSpPr>
          <p:cNvPr id="15" name="object 15">
            <a:extLst>
              <a:ext uri="{FF2B5EF4-FFF2-40B4-BE49-F238E27FC236}">
                <a16:creationId xmlns:a16="http://schemas.microsoft.com/office/drawing/2014/main" id="{4AE67336-1684-6C36-1874-78BBF7F6CE91}"/>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7" name="object 2">
            <a:extLst>
              <a:ext uri="{FF2B5EF4-FFF2-40B4-BE49-F238E27FC236}">
                <a16:creationId xmlns:a16="http://schemas.microsoft.com/office/drawing/2014/main" id="{BBFE879B-B8F0-34E3-4511-C709797DFBE5}"/>
              </a:ext>
            </a:extLst>
          </p:cNvPr>
          <p:cNvSpPr txBox="1"/>
          <p:nvPr/>
        </p:nvSpPr>
        <p:spPr>
          <a:xfrm>
            <a:off x="7651143" y="118186"/>
            <a:ext cx="4801870" cy="354584"/>
          </a:xfrm>
          <a:prstGeom prst="rect">
            <a:avLst/>
          </a:prstGeom>
        </p:spPr>
        <p:txBody>
          <a:bodyPr vert="horz" wrap="square" lIns="0" tIns="15875" rIns="0" bIns="0" rtlCol="0">
            <a:spAutoFit/>
          </a:bodyPr>
          <a:lstStyle/>
          <a:p>
            <a:pPr marL="12700" marR="5080" indent="-1588" algn="ctr">
              <a:spcBef>
                <a:spcPts val="125"/>
              </a:spcBef>
              <a:tabLst>
                <a:tab pos="5867400" algn="l"/>
                <a:tab pos="6007100" algn="l"/>
              </a:tabLst>
            </a:pPr>
            <a:r>
              <a:rPr lang="en-US" sz="2200" b="1" dirty="0">
                <a:solidFill>
                  <a:srgbClr val="FFFFFF"/>
                </a:solidFill>
                <a:latin typeface="Barlow"/>
              </a:rPr>
              <a:t>Primary and Secondary Sources</a:t>
            </a:r>
          </a:p>
        </p:txBody>
      </p:sp>
      <p:sp>
        <p:nvSpPr>
          <p:cNvPr id="2" name="object 5">
            <a:extLst>
              <a:ext uri="{FF2B5EF4-FFF2-40B4-BE49-F238E27FC236}">
                <a16:creationId xmlns:a16="http://schemas.microsoft.com/office/drawing/2014/main" id="{967A81A3-30E1-D329-F98F-2F651D64D9F3}"/>
              </a:ext>
            </a:extLst>
          </p:cNvPr>
          <p:cNvSpPr/>
          <p:nvPr/>
        </p:nvSpPr>
        <p:spPr>
          <a:xfrm>
            <a:off x="1418012" y="5466713"/>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9" name="object 6">
            <a:extLst>
              <a:ext uri="{FF2B5EF4-FFF2-40B4-BE49-F238E27FC236}">
                <a16:creationId xmlns:a16="http://schemas.microsoft.com/office/drawing/2014/main" id="{8AB82C04-5768-2D0C-5464-953CEFDA784F}"/>
              </a:ext>
            </a:extLst>
          </p:cNvPr>
          <p:cNvSpPr/>
          <p:nvPr/>
        </p:nvSpPr>
        <p:spPr>
          <a:xfrm>
            <a:off x="1418012" y="832218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4158867855"/>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FDF5E6"/>
      </a:lt2>
      <a:accent1>
        <a:srgbClr val="306BB4"/>
      </a:accent1>
      <a:accent2>
        <a:srgbClr val="C0504D"/>
      </a:accent2>
      <a:accent3>
        <a:srgbClr val="30B791"/>
      </a:accent3>
      <a:accent4>
        <a:srgbClr val="7B519F"/>
      </a:accent4>
      <a:accent5>
        <a:srgbClr val="E8F2FB"/>
      </a:accent5>
      <a:accent6>
        <a:srgbClr val="F7931C"/>
      </a:accent6>
      <a:hlink>
        <a:srgbClr val="306BB4"/>
      </a:hlink>
      <a:folHlink>
        <a:srgbClr val="7B519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536</TotalTime>
  <Words>1862</Words>
  <Application>Microsoft Office PowerPoint</Application>
  <PresentationFormat>Custom</PresentationFormat>
  <Paragraphs>236</Paragraphs>
  <Slides>22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Apple Color Emoji</vt:lpstr>
      <vt:lpstr>Aptos</vt:lpstr>
      <vt:lpstr>Barlow</vt:lpstr>
      <vt:lpstr>Barlow SemiBold</vt:lpstr>
      <vt:lpstr>Office Theme</vt:lpstr>
      <vt:lpstr>ACADEMIC TOOLKIT</vt:lpstr>
      <vt:lpstr>Interactive Table of Contents (slideshow view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Kristie Bangali</cp:lastModifiedBy>
  <cp:revision>125</cp:revision>
  <dcterms:created xsi:type="dcterms:W3CDTF">2026-02-21T00:16:22Z</dcterms:created>
  <dcterms:modified xsi:type="dcterms:W3CDTF">2026-03-30T12:43:33Z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2026-02-20T00:00:00Z</vt:filetime>
  </property>
  <property fmtid="{D5CDD505-2E9C-101B-9397-08002B2CF9AE}" pid="3" name="Creator">
    <vt:lpwstr>Adobe InDesign 21.0 (Macintosh)</vt:lpwstr>
  </property>
  <property fmtid="{D5CDD505-2E9C-101B-9397-08002B2CF9AE}" pid="4" name="LastSaved">
    <vt:filetime>2026-02-21T00:00:00Z</vt:filetime>
  </property>
  <property fmtid="{D5CDD505-2E9C-101B-9397-08002B2CF9AE}" pid="5" name="Producer">
    <vt:lpwstr>Adobe PDF Library 18.0</vt:lpwstr>
  </property>
</Properties>
</file>