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3.jpg" ContentType="image/jpeg"/>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ink/ink1.xml" ContentType="application/inkml+xml"/>
  <Override PartName="/ppt/media/image7.jpg" ContentType="image/jpeg"/>
  <Override PartName="/ppt/notesSlides/notesSlide2.xml" ContentType="application/vnd.openxmlformats-officedocument.presentationml.notesSlide+xml"/>
  <Override PartName="/ppt/notesSlides/notesSlide3.xml" ContentType="application/vnd.openxmlformats-officedocument.presentationml.notesSlide+xml"/>
  <Override PartName="/ppt/media/image10.jpg" ContentType="image/jpeg"/>
  <Override PartName="/ppt/media/image11.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handoutMasterIdLst>
    <p:handoutMasterId r:id="rId22"/>
  </p:handoutMasterIdLst>
  <p:sldIdLst>
    <p:sldId id="256" r:id="rId2"/>
    <p:sldId id="257" r:id="rId3"/>
    <p:sldId id="258" r:id="rId4"/>
    <p:sldId id="259" r:id="rId5"/>
    <p:sldId id="260" r:id="rId6"/>
    <p:sldId id="278" r:id="rId7"/>
    <p:sldId id="269" r:id="rId8"/>
    <p:sldId id="279" r:id="rId9"/>
    <p:sldId id="271" r:id="rId10"/>
    <p:sldId id="261" r:id="rId11"/>
    <p:sldId id="272" r:id="rId12"/>
    <p:sldId id="280" r:id="rId13"/>
    <p:sldId id="281" r:id="rId14"/>
    <p:sldId id="262" r:id="rId15"/>
    <p:sldId id="283" r:id="rId16"/>
    <p:sldId id="284" r:id="rId17"/>
    <p:sldId id="266" r:id="rId18"/>
    <p:sldId id="267" r:id="rId19"/>
    <p:sldId id="268" r:id="rId20"/>
  </p:sldIdLst>
  <p:sldSz cx="20104100" cy="11309350"/>
  <p:notesSz cx="20104100" cy="113093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p:restoredTop sz="94649"/>
  </p:normalViewPr>
  <p:slideViewPr>
    <p:cSldViewPr>
      <p:cViewPr varScale="1">
        <p:scale>
          <a:sx n="82" d="100"/>
          <a:sy n="82" d="100"/>
        </p:scale>
        <p:origin x="1528" y="480"/>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21" d="100"/>
          <a:sy n="121" d="100"/>
        </p:scale>
        <p:origin x="188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92DB23C-E0A8-75F0-778D-6E4503AA3591}"/>
              </a:ext>
            </a:extLst>
          </p:cNvPr>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2366D66-B412-8CCD-8D10-4CEE07BBE365}"/>
              </a:ext>
            </a:extLst>
          </p:cNvPr>
          <p:cNvSpPr>
            <a:spLocks noGrp="1"/>
          </p:cNvSpPr>
          <p:nvPr>
            <p:ph type="dt" sz="quarter" idx="1"/>
          </p:nvPr>
        </p:nvSpPr>
        <p:spPr>
          <a:xfrm>
            <a:off x="11387138" y="0"/>
            <a:ext cx="8712200" cy="566738"/>
          </a:xfrm>
          <a:prstGeom prst="rect">
            <a:avLst/>
          </a:prstGeom>
        </p:spPr>
        <p:txBody>
          <a:bodyPr vert="horz" lIns="91440" tIns="45720" rIns="91440" bIns="45720" rtlCol="0"/>
          <a:lstStyle>
            <a:lvl1pPr algn="r">
              <a:defRPr sz="1200"/>
            </a:lvl1pPr>
          </a:lstStyle>
          <a:p>
            <a:fld id="{A66E2CF7-9863-F647-90E5-8CF9E05B7A97}" type="datetimeFigureOut">
              <a:rPr lang="en-US" smtClean="0"/>
              <a:t>3/5/26</a:t>
            </a:fld>
            <a:endParaRPr lang="en-US"/>
          </a:p>
        </p:txBody>
      </p:sp>
      <p:sp>
        <p:nvSpPr>
          <p:cNvPr id="4" name="Footer Placeholder 3">
            <a:extLst>
              <a:ext uri="{FF2B5EF4-FFF2-40B4-BE49-F238E27FC236}">
                <a16:creationId xmlns:a16="http://schemas.microsoft.com/office/drawing/2014/main" id="{975DFF10-4CE1-AA99-E14C-F6AEFCE3B0D3}"/>
              </a:ext>
            </a:extLst>
          </p:cNvPr>
          <p:cNvSpPr>
            <a:spLocks noGrp="1"/>
          </p:cNvSpPr>
          <p:nvPr>
            <p:ph type="ftr" sz="quarter" idx="2"/>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503B589-7C7D-0F99-F99D-2ED2B44C3D35}"/>
              </a:ext>
            </a:extLst>
          </p:cNvPr>
          <p:cNvSpPr>
            <a:spLocks noGrp="1"/>
          </p:cNvSpPr>
          <p:nvPr>
            <p:ph type="sldNum" sz="quarter" idx="3"/>
          </p:nvPr>
        </p:nvSpPr>
        <p:spPr>
          <a:xfrm>
            <a:off x="11387138" y="10742613"/>
            <a:ext cx="8712200" cy="566737"/>
          </a:xfrm>
          <a:prstGeom prst="rect">
            <a:avLst/>
          </a:prstGeom>
        </p:spPr>
        <p:txBody>
          <a:bodyPr vert="horz" lIns="91440" tIns="45720" rIns="91440" bIns="45720" rtlCol="0" anchor="b"/>
          <a:lstStyle>
            <a:lvl1pPr algn="r">
              <a:defRPr sz="1200"/>
            </a:lvl1pPr>
          </a:lstStyle>
          <a:p>
            <a:fld id="{9AB789E8-F9C1-794F-ADA7-950D570DCBF2}" type="slidenum">
              <a:rPr lang="en-US" smtClean="0"/>
              <a:t>‹#›</a:t>
            </a:fld>
            <a:endParaRPr lang="en-US"/>
          </a:p>
        </p:txBody>
      </p:sp>
    </p:spTree>
    <p:extLst>
      <p:ext uri="{BB962C8B-B14F-4D97-AF65-F5344CB8AC3E}">
        <p14:creationId xmlns:p14="http://schemas.microsoft.com/office/powerpoint/2010/main" val="312913613"/>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2-21T00:25:37.054"/>
    </inkml:context>
    <inkml:brush xml:id="br0">
      <inkml:brushProperty name="width" value="0.035" units="cm"/>
      <inkml:brushProperty name="height" value="0.035" units="cm"/>
    </inkml:brush>
  </inkml:definitions>
  <inkml:trace contextRef="#ctx0" brushRef="#br0">0 1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A4FE86F2-A9B8-F447-8001-B4C5DEE09083}" type="datetimeFigureOut">
              <a:rPr lang="en-US" smtClean="0"/>
              <a:t>3/5/26</a:t>
            </a:fld>
            <a:endParaRPr lang="en-US"/>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F9BC129C-9F60-1344-96CC-8E0FEF434057}" type="slidenum">
              <a:rPr lang="en-US" smtClean="0"/>
              <a:t>‹#›</a:t>
            </a:fld>
            <a:endParaRPr lang="en-US"/>
          </a:p>
        </p:txBody>
      </p:sp>
    </p:spTree>
    <p:extLst>
      <p:ext uri="{BB962C8B-B14F-4D97-AF65-F5344CB8AC3E}">
        <p14:creationId xmlns:p14="http://schemas.microsoft.com/office/powerpoint/2010/main" val="2028634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BC129C-9F60-1344-96CC-8E0FEF434057}" type="slidenum">
              <a:rPr lang="en-US" smtClean="0"/>
              <a:t>2</a:t>
            </a:fld>
            <a:endParaRPr lang="en-US"/>
          </a:p>
        </p:txBody>
      </p:sp>
    </p:spTree>
    <p:extLst>
      <p:ext uri="{BB962C8B-B14F-4D97-AF65-F5344CB8AC3E}">
        <p14:creationId xmlns:p14="http://schemas.microsoft.com/office/powerpoint/2010/main" val="39503289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BC129C-9F60-1344-96CC-8E0FEF434057}" type="slidenum">
              <a:rPr lang="en-US" smtClean="0"/>
              <a:t>6</a:t>
            </a:fld>
            <a:endParaRPr lang="en-US"/>
          </a:p>
        </p:txBody>
      </p:sp>
    </p:spTree>
    <p:extLst>
      <p:ext uri="{BB962C8B-B14F-4D97-AF65-F5344CB8AC3E}">
        <p14:creationId xmlns:p14="http://schemas.microsoft.com/office/powerpoint/2010/main" val="1342454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BC129C-9F60-1344-96CC-8E0FEF434057}" type="slidenum">
              <a:rPr lang="en-US" smtClean="0"/>
              <a:t>13</a:t>
            </a:fld>
            <a:endParaRPr lang="en-US"/>
          </a:p>
        </p:txBody>
      </p:sp>
    </p:spTree>
    <p:extLst>
      <p:ext uri="{BB962C8B-B14F-4D97-AF65-F5344CB8AC3E}">
        <p14:creationId xmlns:p14="http://schemas.microsoft.com/office/powerpoint/2010/main" val="14601006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11308715"/>
          </a:xfrm>
          <a:custGeom>
            <a:avLst/>
            <a:gdLst/>
            <a:ahLst/>
            <a:cxnLst/>
            <a:rect l="l" t="t" r="r" b="b"/>
            <a:pathLst>
              <a:path w="20104100" h="11308715">
                <a:moveTo>
                  <a:pt x="20104099" y="0"/>
                </a:moveTo>
                <a:lnTo>
                  <a:pt x="0" y="0"/>
                </a:lnTo>
                <a:lnTo>
                  <a:pt x="0" y="11308556"/>
                </a:lnTo>
                <a:lnTo>
                  <a:pt x="20104099" y="11308556"/>
                </a:lnTo>
                <a:lnTo>
                  <a:pt x="20104099" y="0"/>
                </a:lnTo>
                <a:close/>
              </a:path>
            </a:pathLst>
          </a:custGeom>
          <a:solidFill>
            <a:srgbClr val="306CB5"/>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0" y="0"/>
            <a:ext cx="20104100" cy="11308556"/>
          </a:xfrm>
          <a:prstGeom prst="rect">
            <a:avLst/>
          </a:prstGeom>
        </p:spPr>
      </p:pic>
      <p:sp>
        <p:nvSpPr>
          <p:cNvPr id="2" name="Holder 2"/>
          <p:cNvSpPr>
            <a:spLocks noGrp="1"/>
          </p:cNvSpPr>
          <p:nvPr>
            <p:ph type="ctrTitle"/>
          </p:nvPr>
        </p:nvSpPr>
        <p:spPr>
          <a:xfrm>
            <a:off x="7474609" y="1421810"/>
            <a:ext cx="5154881" cy="729614"/>
          </a:xfrm>
          <a:prstGeom prst="rect">
            <a:avLst/>
          </a:prstGeom>
        </p:spPr>
        <p:txBody>
          <a:bodyPr wrap="square" lIns="0" tIns="0" rIns="0" bIns="0">
            <a:spAutoFit/>
          </a:bodyPr>
          <a:lstStyle>
            <a:lvl1pPr>
              <a:defRPr sz="3450" b="1" i="0">
                <a:solidFill>
                  <a:schemeClr val="tx1"/>
                </a:solidFill>
                <a:latin typeface="Barlow"/>
                <a:cs typeface="Barlow"/>
              </a:defRPr>
            </a:lvl1pPr>
          </a:lstStyle>
          <a:p>
            <a:endParaRPr/>
          </a:p>
        </p:txBody>
      </p:sp>
      <p:sp>
        <p:nvSpPr>
          <p:cNvPr id="3" name="Holder 3"/>
          <p:cNvSpPr>
            <a:spLocks noGrp="1"/>
          </p:cNvSpPr>
          <p:nvPr>
            <p:ph type="subTitle" idx="4"/>
          </p:nvPr>
        </p:nvSpPr>
        <p:spPr>
          <a:xfrm>
            <a:off x="3015615" y="6333236"/>
            <a:ext cx="14072870" cy="2827337"/>
          </a:xfrm>
          <a:prstGeom prst="rect">
            <a:avLst/>
          </a:prstGeom>
        </p:spPr>
        <p:txBody>
          <a:bodyPr wrap="square" lIns="0" tIns="0" rIns="0" bIns="0">
            <a:spAutoFit/>
          </a:bodyPr>
          <a:lstStyle>
            <a:lvl1pPr>
              <a:defRPr sz="3050" b="0" i="0">
                <a:solidFill>
                  <a:schemeClr val="tx1"/>
                </a:solidFill>
                <a:latin typeface="Barlow"/>
                <a:cs typeface="Barlow"/>
              </a:defRPr>
            </a:lvl1pPr>
          </a:lstStyle>
          <a:p>
            <a:endParaRPr/>
          </a:p>
        </p:txBody>
      </p:sp>
      <p:sp>
        <p:nvSpPr>
          <p:cNvPr id="4" name="Holder 4"/>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3/5/26</a:t>
            </a:fld>
            <a:endParaRPr lang="en-US"/>
          </a:p>
        </p:txBody>
      </p:sp>
      <p:sp>
        <p:nvSpPr>
          <p:cNvPr id="6" name="Holder 6"/>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Holder 4"/>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Holder 6"/>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pic>
        <p:nvPicPr>
          <p:cNvPr id="3" name="Picture 2" descr="A blue and white logo&#10;&#10;AI-generated content may be incorrect.">
            <a:extLst>
              <a:ext uri="{FF2B5EF4-FFF2-40B4-BE49-F238E27FC236}">
                <a16:creationId xmlns:a16="http://schemas.microsoft.com/office/drawing/2014/main" id="{AA5EA703-670F-E5ED-0F44-0C758D15837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1047115"/>
          </a:xfrm>
          <a:custGeom>
            <a:avLst/>
            <a:gdLst/>
            <a:ahLst/>
            <a:cxnLst/>
            <a:rect l="l" t="t" r="r" b="b"/>
            <a:pathLst>
              <a:path w="20104100" h="1047115">
                <a:moveTo>
                  <a:pt x="20104099" y="0"/>
                </a:moveTo>
                <a:lnTo>
                  <a:pt x="0" y="0"/>
                </a:lnTo>
                <a:lnTo>
                  <a:pt x="0" y="1047088"/>
                </a:lnTo>
                <a:lnTo>
                  <a:pt x="20104099" y="1047088"/>
                </a:lnTo>
                <a:lnTo>
                  <a:pt x="20104099" y="0"/>
                </a:lnTo>
                <a:close/>
              </a:path>
            </a:pathLst>
          </a:custGeom>
          <a:solidFill>
            <a:srgbClr val="306CB5"/>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450" b="1" i="0">
                <a:solidFill>
                  <a:schemeClr val="tx1"/>
                </a:solidFill>
                <a:latin typeface="Barlow"/>
                <a:cs typeface="Barlow"/>
              </a:defRPr>
            </a:lvl1pPr>
          </a:lstStyle>
          <a:p>
            <a:endParaRPr/>
          </a:p>
        </p:txBody>
      </p:sp>
      <p:sp>
        <p:nvSpPr>
          <p:cNvPr id="3" name="Holder 3"/>
          <p:cNvSpPr>
            <a:spLocks noGrp="1"/>
          </p:cNvSpPr>
          <p:nvPr>
            <p:ph sz="half" idx="2"/>
          </p:nvPr>
        </p:nvSpPr>
        <p:spPr>
          <a:xfrm>
            <a:off x="1005205" y="2601150"/>
            <a:ext cx="8745284"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227824" y="3122741"/>
            <a:ext cx="6720840" cy="6689090"/>
          </a:xfrm>
          <a:prstGeom prst="rect">
            <a:avLst/>
          </a:prstGeom>
        </p:spPr>
        <p:txBody>
          <a:bodyPr wrap="square" lIns="0" tIns="0" rIns="0" bIns="0">
            <a:spAutoFit/>
          </a:bodyPr>
          <a:lstStyle>
            <a:lvl1pPr>
              <a:defRPr sz="3050" b="1" i="0">
                <a:solidFill>
                  <a:schemeClr val="tx1"/>
                </a:solidFill>
                <a:latin typeface="Barlow SemiBold"/>
                <a:cs typeface="Barlow SemiBold"/>
              </a:defRPr>
            </a:lvl1pPr>
          </a:lstStyle>
          <a:p>
            <a:endParaRPr/>
          </a:p>
        </p:txBody>
      </p:sp>
      <p:sp>
        <p:nvSpPr>
          <p:cNvPr id="5" name="Holder 5"/>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3/5/26</a:t>
            </a:fld>
            <a:endParaRPr lang="en-US"/>
          </a:p>
        </p:txBody>
      </p:sp>
      <p:sp>
        <p:nvSpPr>
          <p:cNvPr id="7" name="Holder 7"/>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450" b="1" i="0">
                <a:solidFill>
                  <a:schemeClr val="tx1"/>
                </a:solidFill>
                <a:latin typeface="Barlow"/>
                <a:cs typeface="Barlow"/>
              </a:defRPr>
            </a:lvl1pPr>
          </a:lstStyle>
          <a:p>
            <a:endParaRPr/>
          </a:p>
        </p:txBody>
      </p:sp>
      <p:sp>
        <p:nvSpPr>
          <p:cNvPr id="3" name="Holder 3"/>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3/5/26</a:t>
            </a:fld>
            <a:endParaRPr lang="en-US"/>
          </a:p>
        </p:txBody>
      </p:sp>
      <p:sp>
        <p:nvSpPr>
          <p:cNvPr id="5" name="Holder 5"/>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3/5/26</a:t>
            </a:fld>
            <a:endParaRPr lang="en-US"/>
          </a:p>
        </p:txBody>
      </p:sp>
      <p:sp>
        <p:nvSpPr>
          <p:cNvPr id="4" name="Holder 4"/>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pic>
        <p:nvPicPr>
          <p:cNvPr id="6" name="Picture 5" descr="A blue and white logo&#10;&#10;AI-generated content may be incorrect.">
            <a:extLst>
              <a:ext uri="{FF2B5EF4-FFF2-40B4-BE49-F238E27FC236}">
                <a16:creationId xmlns:a16="http://schemas.microsoft.com/office/drawing/2014/main" id="{2FE04EEA-B4BF-AAA1-8C58-02368F61001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628650"/>
          </a:xfrm>
          <a:custGeom>
            <a:avLst/>
            <a:gdLst/>
            <a:ahLst/>
            <a:cxnLst/>
            <a:rect l="l" t="t" r="r" b="b"/>
            <a:pathLst>
              <a:path w="20104100" h="628650">
                <a:moveTo>
                  <a:pt x="20104099" y="0"/>
                </a:moveTo>
                <a:lnTo>
                  <a:pt x="0" y="0"/>
                </a:lnTo>
                <a:lnTo>
                  <a:pt x="0" y="628253"/>
                </a:lnTo>
                <a:lnTo>
                  <a:pt x="20104099" y="628253"/>
                </a:lnTo>
                <a:lnTo>
                  <a:pt x="20104099" y="0"/>
                </a:lnTo>
                <a:close/>
              </a:path>
            </a:pathLst>
          </a:custGeom>
          <a:solidFill>
            <a:srgbClr val="306CB5"/>
          </a:solidFill>
        </p:spPr>
        <p:txBody>
          <a:bodyPr wrap="square" lIns="0" tIns="0" rIns="0" bIns="0" rtlCol="0"/>
          <a:lstStyle/>
          <a:p>
            <a:endParaRPr/>
          </a:p>
        </p:txBody>
      </p:sp>
      <p:pic>
        <p:nvPicPr>
          <p:cNvPr id="17" name="bg object 17"/>
          <p:cNvPicPr/>
          <p:nvPr/>
        </p:nvPicPr>
        <p:blipFill>
          <a:blip r:embed="rId7" cstate="print"/>
          <a:stretch>
            <a:fillRect/>
          </a:stretch>
        </p:blipFill>
        <p:spPr>
          <a:xfrm>
            <a:off x="18166179" y="104708"/>
            <a:ext cx="1309666" cy="417421"/>
          </a:xfrm>
          <a:prstGeom prst="rect">
            <a:avLst/>
          </a:prstGeom>
        </p:spPr>
      </p:pic>
      <p:sp>
        <p:nvSpPr>
          <p:cNvPr id="2" name="Holder 2"/>
          <p:cNvSpPr>
            <a:spLocks noGrp="1"/>
          </p:cNvSpPr>
          <p:nvPr>
            <p:ph type="title"/>
          </p:nvPr>
        </p:nvSpPr>
        <p:spPr>
          <a:xfrm>
            <a:off x="746620" y="914935"/>
            <a:ext cx="5653405" cy="880110"/>
          </a:xfrm>
          <a:prstGeom prst="rect">
            <a:avLst/>
          </a:prstGeom>
        </p:spPr>
        <p:txBody>
          <a:bodyPr wrap="square" lIns="0" tIns="0" rIns="0" bIns="0">
            <a:spAutoFit/>
          </a:bodyPr>
          <a:lstStyle>
            <a:lvl1pPr>
              <a:defRPr sz="3450" b="1" i="0">
                <a:solidFill>
                  <a:schemeClr val="tx1"/>
                </a:solidFill>
                <a:latin typeface="Barlow"/>
                <a:cs typeface="Barlow"/>
              </a:defRPr>
            </a:lvl1pPr>
          </a:lstStyle>
          <a:p>
            <a:endParaRPr/>
          </a:p>
        </p:txBody>
      </p:sp>
      <p:sp>
        <p:nvSpPr>
          <p:cNvPr id="3" name="Holder 3"/>
          <p:cNvSpPr>
            <a:spLocks noGrp="1"/>
          </p:cNvSpPr>
          <p:nvPr>
            <p:ph type="body" idx="1"/>
          </p:nvPr>
        </p:nvSpPr>
        <p:spPr>
          <a:xfrm>
            <a:off x="1777821" y="2440894"/>
            <a:ext cx="17355820" cy="7592695"/>
          </a:xfrm>
          <a:prstGeom prst="rect">
            <a:avLst/>
          </a:prstGeom>
        </p:spPr>
        <p:txBody>
          <a:bodyPr wrap="square" lIns="0" tIns="0" rIns="0" bIns="0">
            <a:spAutoFit/>
          </a:bodyPr>
          <a:lstStyle>
            <a:lvl1pPr>
              <a:defRPr sz="3050" b="0" i="0">
                <a:solidFill>
                  <a:schemeClr val="tx1"/>
                </a:solidFill>
                <a:latin typeface="Barlow"/>
                <a:cs typeface="Barlow"/>
              </a:defRPr>
            </a:lvl1pPr>
          </a:lstStyle>
          <a:p>
            <a:endParaRPr/>
          </a:p>
        </p:txBody>
      </p:sp>
      <p:sp>
        <p:nvSpPr>
          <p:cNvPr id="4" name="Holder 4"/>
          <p:cNvSpPr>
            <a:spLocks noGrp="1"/>
          </p:cNvSpPr>
          <p:nvPr>
            <p:ph type="ftr" sz="quarter" idx="5"/>
          </p:nvPr>
        </p:nvSpPr>
        <p:spPr>
          <a:xfrm>
            <a:off x="615553" y="10844559"/>
            <a:ext cx="2348865" cy="226695"/>
          </a:xfrm>
          <a:prstGeom prst="rect">
            <a:avLst/>
          </a:prstGeom>
        </p:spPr>
        <p:txBody>
          <a:bodyPr wrap="square" lIns="0" tIns="0" rIns="0" bIns="0">
            <a:spAutoFit/>
          </a:bodyPr>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5" name="Holder 5"/>
          <p:cNvSpPr>
            <a:spLocks noGrp="1"/>
          </p:cNvSpPr>
          <p:nvPr>
            <p:ph type="dt" sz="half" idx="6"/>
          </p:nvPr>
        </p:nvSpPr>
        <p:spPr>
          <a:xfrm>
            <a:off x="1005205" y="10517696"/>
            <a:ext cx="4623943" cy="56546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3/5/26</a:t>
            </a:fld>
            <a:endParaRPr lang="en-US"/>
          </a:p>
        </p:txBody>
      </p:sp>
      <p:sp>
        <p:nvSpPr>
          <p:cNvPr id="6" name="Holder 6"/>
          <p:cNvSpPr>
            <a:spLocks noGrp="1"/>
          </p:cNvSpPr>
          <p:nvPr>
            <p:ph type="sldNum" sz="quarter" idx="7"/>
          </p:nvPr>
        </p:nvSpPr>
        <p:spPr>
          <a:xfrm>
            <a:off x="19192248" y="10719957"/>
            <a:ext cx="334644" cy="377825"/>
          </a:xfrm>
          <a:prstGeom prst="rect">
            <a:avLst/>
          </a:prstGeom>
        </p:spPr>
        <p:txBody>
          <a:bodyPr wrap="square" lIns="0" tIns="0" rIns="0" bIns="0">
            <a:spAutoFit/>
          </a:bodyPr>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5.xml"/><Relationship Id="rId13" Type="http://schemas.openxmlformats.org/officeDocument/2006/relationships/image" Target="../media/image8.png"/><Relationship Id="rId18" Type="http://schemas.openxmlformats.org/officeDocument/2006/relationships/image" Target="../media/image3.jpg"/><Relationship Id="rId3" Type="http://schemas.openxmlformats.org/officeDocument/2006/relationships/slide" Target="slide5.xml"/><Relationship Id="rId7" Type="http://schemas.openxmlformats.org/officeDocument/2006/relationships/slide" Target="slide16.xml"/><Relationship Id="rId12" Type="http://schemas.openxmlformats.org/officeDocument/2006/relationships/customXml" Target="../ink/ink1.xml"/><Relationship Id="rId17" Type="http://schemas.openxmlformats.org/officeDocument/2006/relationships/slide" Target="slide14.xml"/><Relationship Id="rId2" Type="http://schemas.openxmlformats.org/officeDocument/2006/relationships/notesSlide" Target="../notesSlides/notesSlide1.xml"/><Relationship Id="rId16" Type="http://schemas.openxmlformats.org/officeDocument/2006/relationships/slide" Target="slide10.xml"/><Relationship Id="rId1" Type="http://schemas.openxmlformats.org/officeDocument/2006/relationships/slideLayout" Target="../slideLayouts/slideLayout3.xml"/><Relationship Id="rId6" Type="http://schemas.openxmlformats.org/officeDocument/2006/relationships/slide" Target="slide18.xml"/><Relationship Id="rId11" Type="http://schemas.openxmlformats.org/officeDocument/2006/relationships/image" Target="../media/image6.png"/><Relationship Id="rId5" Type="http://schemas.openxmlformats.org/officeDocument/2006/relationships/slide" Target="slide17.xml"/><Relationship Id="rId15" Type="http://schemas.openxmlformats.org/officeDocument/2006/relationships/slide" Target="slide9.xml"/><Relationship Id="rId10" Type="http://schemas.openxmlformats.org/officeDocument/2006/relationships/image" Target="../media/image5.png"/><Relationship Id="rId4" Type="http://schemas.openxmlformats.org/officeDocument/2006/relationships/slide" Target="slide19.xml"/><Relationship Id="rId9" Type="http://schemas.openxmlformats.org/officeDocument/2006/relationships/image" Target="../media/image4.png"/><Relationship Id="rId14" Type="http://schemas.openxmlformats.org/officeDocument/2006/relationships/slide" Target="slide7.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jp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teachbritannica.com/wp-content/uploads/graphic-organizer-evaluating-resources.pdf" TargetMode="External"/><Relationship Id="rId2" Type="http://schemas.openxmlformats.org/officeDocument/2006/relationships/hyperlink" Target="https://academic.eb.com/?target=%2Flevels%2Fcollegiate" TargetMode="External"/><Relationship Id="rId1" Type="http://schemas.openxmlformats.org/officeDocument/2006/relationships/slideLayout" Target="../slideLayouts/slideLayout5.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55960" y="3933776"/>
            <a:ext cx="18592490" cy="3336811"/>
          </a:xfrm>
          <a:prstGeom prst="rect">
            <a:avLst/>
          </a:prstGeom>
        </p:spPr>
        <p:txBody>
          <a:bodyPr vert="horz" wrap="square" lIns="0" tIns="12700" rIns="0" bIns="0" rtlCol="0">
            <a:spAutoFit/>
          </a:bodyPr>
          <a:lstStyle/>
          <a:p>
            <a:pPr marL="12700" marR="5080" indent="-1588" algn="ctr">
              <a:spcBef>
                <a:spcPts val="100"/>
              </a:spcBef>
              <a:tabLst>
                <a:tab pos="5867400" algn="l"/>
                <a:tab pos="6007100" algn="l"/>
              </a:tabLst>
            </a:pPr>
            <a:r>
              <a:rPr lang="en-US" sz="10800" b="1" spc="-10" dirty="0">
                <a:solidFill>
                  <a:srgbClr val="FFFFFF"/>
                </a:solidFill>
                <a:latin typeface="Barlow"/>
              </a:rPr>
              <a:t>Source Credibility,</a:t>
            </a:r>
            <a:br>
              <a:rPr lang="en-US" sz="10800" b="1" spc="-10" dirty="0">
                <a:solidFill>
                  <a:srgbClr val="FFFFFF"/>
                </a:solidFill>
                <a:latin typeface="Barlow"/>
              </a:rPr>
            </a:br>
            <a:r>
              <a:rPr lang="en-US" sz="10800" b="1" spc="-10" dirty="0">
                <a:solidFill>
                  <a:srgbClr val="FFFFFF"/>
                </a:solidFill>
                <a:latin typeface="Barlow"/>
              </a:rPr>
              <a:t>Reliability, and Bias</a:t>
            </a:r>
          </a:p>
        </p:txBody>
      </p:sp>
      <p:sp>
        <p:nvSpPr>
          <p:cNvPr id="4" name="object 4" descr="$PPTXTitle"/>
          <p:cNvSpPr txBox="1">
            <a:spLocks noGrp="1"/>
          </p:cNvSpPr>
          <p:nvPr>
            <p:ph type="ctrTitle"/>
          </p:nvPr>
        </p:nvSpPr>
        <p:spPr>
          <a:prstGeom prst="rect">
            <a:avLst/>
          </a:prstGeom>
        </p:spPr>
        <p:txBody>
          <a:bodyPr vert="horz" wrap="square" lIns="0" tIns="14604" rIns="0" bIns="0" rtlCol="0">
            <a:spAutoFit/>
          </a:bodyPr>
          <a:lstStyle/>
          <a:p>
            <a:pPr marL="12700">
              <a:lnSpc>
                <a:spcPct val="100000"/>
              </a:lnSpc>
              <a:spcBef>
                <a:spcPts val="114"/>
              </a:spcBef>
            </a:pPr>
            <a:r>
              <a:rPr sz="4600" dirty="0">
                <a:solidFill>
                  <a:srgbClr val="FFFFFF"/>
                </a:solidFill>
              </a:rPr>
              <a:t>ACADEMIC</a:t>
            </a:r>
            <a:r>
              <a:rPr sz="4600" spc="-175" dirty="0">
                <a:solidFill>
                  <a:srgbClr val="FFFFFF"/>
                </a:solidFill>
              </a:rPr>
              <a:t> </a:t>
            </a:r>
            <a:r>
              <a:rPr sz="4600" spc="-10" dirty="0">
                <a:solidFill>
                  <a:srgbClr val="FFFFFF"/>
                </a:solidFill>
              </a:rPr>
              <a:t>TOOLKIT</a:t>
            </a:r>
            <a:endParaRPr sz="4600" dirty="0"/>
          </a:p>
        </p:txBody>
      </p:sp>
      <p:pic>
        <p:nvPicPr>
          <p:cNvPr id="8" name="Picture 7" descr="A blue and white logo&#10;&#10;AI-generated content may be incorrect.">
            <a:extLst>
              <a:ext uri="{FF2B5EF4-FFF2-40B4-BE49-F238E27FC236}">
                <a16:creationId xmlns:a16="http://schemas.microsoft.com/office/drawing/2014/main" id="{524E29A4-072D-4A34-4691-67CBB4B0A6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7044" y="8730620"/>
            <a:ext cx="4211819" cy="1386390"/>
          </a:xfrm>
          <a:prstGeom prst="round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615552" y="2814438"/>
            <a:ext cx="18850443" cy="5616089"/>
          </a:xfrm>
          <a:prstGeom prst="rect">
            <a:avLst/>
          </a:prstGeom>
        </p:spPr>
        <p:txBody>
          <a:bodyPr vert="horz" wrap="square" lIns="0" tIns="13335" rIns="0" bIns="0" rtlCol="0">
            <a:spAutoFit/>
          </a:bodyPr>
          <a:lstStyle/>
          <a:p>
            <a:pPr marL="12700">
              <a:lnSpc>
                <a:spcPct val="100000"/>
              </a:lnSpc>
              <a:spcBef>
                <a:spcPts val="105"/>
              </a:spcBef>
            </a:pPr>
            <a:r>
              <a:rPr lang="en-US" sz="5600" b="1" dirty="0"/>
              <a:t>4</a:t>
            </a:r>
            <a:r>
              <a:rPr sz="5600" b="1" dirty="0"/>
              <a:t>. </a:t>
            </a:r>
            <a:r>
              <a:rPr lang="en-US" sz="5600" b="1" dirty="0"/>
              <a:t>Evaluate Currency</a:t>
            </a:r>
            <a:endParaRPr sz="5600" b="1" dirty="0"/>
          </a:p>
          <a:p>
            <a:pPr marL="1352550" marR="5080" indent="10160">
              <a:lnSpc>
                <a:spcPct val="130000"/>
              </a:lnSpc>
              <a:spcBef>
                <a:spcPts val="1800"/>
              </a:spcBef>
            </a:pPr>
            <a:r>
              <a:rPr lang="en-US" sz="3050" spc="-35" dirty="0">
                <a:latin typeface="Barlow"/>
              </a:rPr>
              <a:t>Check publication dates to ensure the information is current.</a:t>
            </a:r>
          </a:p>
          <a:p>
            <a:pPr marL="1352550" marR="5080" indent="10160">
              <a:lnSpc>
                <a:spcPct val="130000"/>
              </a:lnSpc>
              <a:spcBef>
                <a:spcPts val="1800"/>
              </a:spcBef>
            </a:pPr>
            <a:r>
              <a:rPr lang="en-US" sz="3050" spc="-35" dirty="0">
                <a:latin typeface="Barlow"/>
              </a:rPr>
              <a:t>Consider how your citations contribute to the broader academic conversation in your field. Consider </a:t>
            </a:r>
            <a:br>
              <a:rPr lang="en-US" sz="3050" spc="-35" dirty="0">
                <a:latin typeface="Barlow"/>
              </a:rPr>
            </a:br>
            <a:r>
              <a:rPr lang="en-US" sz="3050" spc="-35" dirty="0">
                <a:latin typeface="Barlow"/>
              </a:rPr>
              <a:t>field-specific currency requirements (e.g., rapidly evolving fields vs. historical studies).</a:t>
            </a:r>
          </a:p>
          <a:p>
            <a:pPr marL="1352550" marR="5080" indent="10160">
              <a:lnSpc>
                <a:spcPct val="130000"/>
              </a:lnSpc>
              <a:spcBef>
                <a:spcPts val="1800"/>
              </a:spcBef>
            </a:pPr>
            <a:r>
              <a:rPr lang="en-US" sz="3050" spc="-35" dirty="0">
                <a:latin typeface="Barlow"/>
              </a:rPr>
              <a:t>Understand the concept of “evergreen” content and when it’s applicable.</a:t>
            </a:r>
          </a:p>
          <a:p>
            <a:pPr marL="1352550" marR="5080" indent="10160">
              <a:lnSpc>
                <a:spcPct val="130000"/>
              </a:lnSpc>
              <a:spcBef>
                <a:spcPts val="1800"/>
              </a:spcBef>
            </a:pPr>
            <a:r>
              <a:rPr lang="en-US" sz="3050" spc="-35" dirty="0">
                <a:latin typeface="Barlow"/>
              </a:rPr>
              <a:t>Assess the impact of time on the source’s relevance to your research question.</a:t>
            </a:r>
          </a:p>
          <a:p>
            <a:pPr marL="1352550" marR="5080" indent="10160">
              <a:lnSpc>
                <a:spcPct val="130000"/>
              </a:lnSpc>
              <a:spcBef>
                <a:spcPts val="1800"/>
              </a:spcBef>
            </a:pPr>
            <a:r>
              <a:rPr lang="en-US" sz="3050" spc="-35" dirty="0">
                <a:latin typeface="Barlow"/>
              </a:rPr>
              <a:t>Consider whether more recent sources might provide updated information or perspectives.</a:t>
            </a:r>
          </a:p>
        </p:txBody>
      </p:sp>
      <p:sp>
        <p:nvSpPr>
          <p:cNvPr id="5" name="object 5"/>
          <p:cNvSpPr/>
          <p:nvPr/>
        </p:nvSpPr>
        <p:spPr>
          <a:xfrm>
            <a:off x="1418012" y="403897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p:cNvSpPr/>
          <p:nvPr/>
        </p:nvSpPr>
        <p:spPr>
          <a:xfrm>
            <a:off x="1418012" y="486106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p:cNvGrpSpPr/>
          <p:nvPr/>
        </p:nvGrpSpPr>
        <p:grpSpPr>
          <a:xfrm>
            <a:off x="628256" y="963321"/>
            <a:ext cx="1051560" cy="1036955"/>
            <a:chOff x="628256" y="963321"/>
            <a:chExt cx="1051560" cy="1036955"/>
          </a:xfrm>
        </p:grpSpPr>
        <p:sp>
          <p:nvSpPr>
            <p:cNvPr id="12" name="object 12"/>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10</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9" name="object 6">
            <a:extLst>
              <a:ext uri="{FF2B5EF4-FFF2-40B4-BE49-F238E27FC236}">
                <a16:creationId xmlns:a16="http://schemas.microsoft.com/office/drawing/2014/main" id="{BE528DCC-CCC1-28D8-2FAC-018C0867CA01}"/>
              </a:ext>
            </a:extLst>
          </p:cNvPr>
          <p:cNvSpPr/>
          <p:nvPr/>
        </p:nvSpPr>
        <p:spPr>
          <a:xfrm>
            <a:off x="1418012" y="629142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7" name="object 6">
            <a:extLst>
              <a:ext uri="{FF2B5EF4-FFF2-40B4-BE49-F238E27FC236}">
                <a16:creationId xmlns:a16="http://schemas.microsoft.com/office/drawing/2014/main" id="{2924D2EC-1B7B-BC23-2C5B-0A7622A0BC48}"/>
              </a:ext>
            </a:extLst>
          </p:cNvPr>
          <p:cNvSpPr/>
          <p:nvPr/>
        </p:nvSpPr>
        <p:spPr>
          <a:xfrm>
            <a:off x="1418012" y="7113509"/>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8" name="object 6">
            <a:extLst>
              <a:ext uri="{FF2B5EF4-FFF2-40B4-BE49-F238E27FC236}">
                <a16:creationId xmlns:a16="http://schemas.microsoft.com/office/drawing/2014/main" id="{669899AB-4367-80F5-F97B-C0888705DB54}"/>
              </a:ext>
            </a:extLst>
          </p:cNvPr>
          <p:cNvSpPr/>
          <p:nvPr/>
        </p:nvSpPr>
        <p:spPr>
          <a:xfrm>
            <a:off x="1418012" y="79355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2" name="object 2">
            <a:extLst>
              <a:ext uri="{FF2B5EF4-FFF2-40B4-BE49-F238E27FC236}">
                <a16:creationId xmlns:a16="http://schemas.microsoft.com/office/drawing/2014/main" id="{FD9AC1DF-C97F-44AD-FE49-481B18BEC227}"/>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CA5E3E-98D8-030F-E26C-6884B177D127}"/>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21C62F22-5C76-2D53-392E-7CEB0A6D177B}"/>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1E17DF26-2E20-FA1F-860A-D2515BD70E34}"/>
              </a:ext>
            </a:extLst>
          </p:cNvPr>
          <p:cNvSpPr txBox="1"/>
          <p:nvPr/>
        </p:nvSpPr>
        <p:spPr>
          <a:xfrm>
            <a:off x="615552" y="2814438"/>
            <a:ext cx="19190097" cy="875240"/>
          </a:xfrm>
          <a:prstGeom prst="rect">
            <a:avLst/>
          </a:prstGeom>
        </p:spPr>
        <p:txBody>
          <a:bodyPr vert="horz" wrap="square" lIns="0" tIns="13335" rIns="0" bIns="0" rtlCol="0">
            <a:spAutoFit/>
          </a:bodyPr>
          <a:lstStyle/>
          <a:p>
            <a:pPr marL="12700">
              <a:spcBef>
                <a:spcPts val="105"/>
              </a:spcBef>
            </a:pPr>
            <a:r>
              <a:rPr lang="en-US" sz="5600" b="1" dirty="0"/>
              <a:t>4</a:t>
            </a:r>
            <a:r>
              <a:rPr sz="5600" b="1" dirty="0"/>
              <a:t>. </a:t>
            </a:r>
            <a:r>
              <a:rPr lang="en-US" sz="5600" b="1" dirty="0"/>
              <a:t>Evaluate Currency </a:t>
            </a:r>
            <a:r>
              <a:rPr lang="en-US" sz="3050" i="1" spc="-35" dirty="0">
                <a:latin typeface="Barlow"/>
              </a:rPr>
              <a:t>continued</a:t>
            </a:r>
          </a:p>
        </p:txBody>
      </p:sp>
      <p:sp>
        <p:nvSpPr>
          <p:cNvPr id="10" name="object 10">
            <a:extLst>
              <a:ext uri="{FF2B5EF4-FFF2-40B4-BE49-F238E27FC236}">
                <a16:creationId xmlns:a16="http://schemas.microsoft.com/office/drawing/2014/main" id="{E4F797BA-34B6-5AB4-51D1-3E1923A0F1F0}"/>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899FC753-A0F8-DCB5-DD85-6F8F61061C8B}"/>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1A37A668-5F83-790A-ADF9-B17B06F00EC2}"/>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3D83C05A-3FBA-1614-B7BF-597921F46A14}"/>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AAB8F723-CE27-BE6A-AA21-66795B4E631B}"/>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11</a:t>
            </a:fld>
            <a:endParaRPr spc="-25" dirty="0"/>
          </a:p>
        </p:txBody>
      </p:sp>
      <p:sp>
        <p:nvSpPr>
          <p:cNvPr id="15" name="object 15">
            <a:extLst>
              <a:ext uri="{FF2B5EF4-FFF2-40B4-BE49-F238E27FC236}">
                <a16:creationId xmlns:a16="http://schemas.microsoft.com/office/drawing/2014/main" id="{4AE67336-1684-6C36-1874-78BBF7F6CE91}"/>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7" name="object 2">
            <a:extLst>
              <a:ext uri="{FF2B5EF4-FFF2-40B4-BE49-F238E27FC236}">
                <a16:creationId xmlns:a16="http://schemas.microsoft.com/office/drawing/2014/main" id="{C1FBAD51-B6A3-3132-56E0-4FA1F792EA20}"/>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
        <p:nvSpPr>
          <p:cNvPr id="18" name="Rounded Rectangle 17">
            <a:extLst>
              <a:ext uri="{FF2B5EF4-FFF2-40B4-BE49-F238E27FC236}">
                <a16:creationId xmlns:a16="http://schemas.microsoft.com/office/drawing/2014/main" id="{B1DE00C6-86D6-91B0-B954-96B89236D949}"/>
              </a:ext>
            </a:extLst>
          </p:cNvPr>
          <p:cNvSpPr/>
          <p:nvPr/>
        </p:nvSpPr>
        <p:spPr>
          <a:xfrm>
            <a:off x="615552" y="3968358"/>
            <a:ext cx="18576696" cy="6639317"/>
          </a:xfrm>
          <a:prstGeom prst="roundRect">
            <a:avLst>
              <a:gd name="adj" fmla="val 4192"/>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0" name="object 8">
            <a:extLst>
              <a:ext uri="{FF2B5EF4-FFF2-40B4-BE49-F238E27FC236}">
                <a16:creationId xmlns:a16="http://schemas.microsoft.com/office/drawing/2014/main" id="{C68789EF-CE40-3FC4-DF1B-50855B8E6460}"/>
              </a:ext>
            </a:extLst>
          </p:cNvPr>
          <p:cNvSpPr txBox="1"/>
          <p:nvPr/>
        </p:nvSpPr>
        <p:spPr>
          <a:xfrm>
            <a:off x="911852" y="4130675"/>
            <a:ext cx="17903199" cy="6142131"/>
          </a:xfrm>
          <a:prstGeom prst="rect">
            <a:avLst/>
          </a:prstGeom>
        </p:spPr>
        <p:txBody>
          <a:bodyPr vert="horz" wrap="square" lIns="0" tIns="12065" rIns="0" bIns="0" rtlCol="0">
            <a:spAutoFit/>
          </a:bodyPr>
          <a:lstStyle/>
          <a:p>
            <a:pPr>
              <a:lnSpc>
                <a:spcPct val="130000"/>
              </a:lnSpc>
              <a:spcBef>
                <a:spcPts val="400"/>
              </a:spcBef>
              <a:buNone/>
            </a:pPr>
            <a:r>
              <a:rPr lang="en-US" sz="3050" b="1" spc="-25" dirty="0">
                <a:latin typeface="Barlow"/>
              </a:rPr>
              <a:t>Currency Requirements. </a:t>
            </a:r>
            <a:r>
              <a:rPr lang="en-US" sz="3050" spc="-25" dirty="0">
                <a:latin typeface="Barlow"/>
              </a:rPr>
              <a:t>Different fields have varying “shelf lives” for information. In rapidly changing fields like technology or medicine, recent sources (within five years) are often crucial. In contrast, historical or philosophical studies may rely on much older sources that retain their relevance.</a:t>
            </a:r>
          </a:p>
          <a:p>
            <a:pPr algn="l">
              <a:lnSpc>
                <a:spcPct val="130000"/>
              </a:lnSpc>
              <a:spcBef>
                <a:spcPts val="400"/>
              </a:spcBef>
            </a:pPr>
            <a:r>
              <a:rPr lang="en-US" sz="3050" b="1" spc="-25" dirty="0">
                <a:latin typeface="Barlow"/>
              </a:rPr>
              <a:t>Rapidly evolving field example: </a:t>
            </a:r>
            <a:r>
              <a:rPr lang="en-US" sz="3050" spc="-25" dirty="0">
                <a:latin typeface="Barlow"/>
              </a:rPr>
              <a:t>Latest Developments in Artificial Intelligence for Autonomous Vehicles. In this case, a student researching the latest artificial intelligence (AI) technologies for self-driving cars would need recent sources, likely from the past two years. A paper from 2015 about autonomous vehicle AI likely would be outdated, as the field has advanced significantly since then.</a:t>
            </a:r>
          </a:p>
          <a:p>
            <a:pPr algn="l">
              <a:lnSpc>
                <a:spcPct val="130000"/>
              </a:lnSpc>
              <a:spcBef>
                <a:spcPts val="400"/>
              </a:spcBef>
            </a:pPr>
            <a:r>
              <a:rPr lang="en-US" sz="3050" b="1" spc="-25" dirty="0">
                <a:latin typeface="Barlow"/>
              </a:rPr>
              <a:t>Historical studies example: </a:t>
            </a:r>
            <a:r>
              <a:rPr lang="en-US" sz="3050" spc="-25" dirty="0">
                <a:latin typeface="Barlow"/>
              </a:rPr>
              <a:t>The Causes of the French Revolution. For this topic, a student could use a mix of recent interpretations and older, classic works. A seminal book on the French Revolution from the 1960s might still be considered a current and valuable source alongside more recent scholarship.</a:t>
            </a:r>
          </a:p>
        </p:txBody>
      </p:sp>
    </p:spTree>
    <p:extLst>
      <p:ext uri="{BB962C8B-B14F-4D97-AF65-F5344CB8AC3E}">
        <p14:creationId xmlns:p14="http://schemas.microsoft.com/office/powerpoint/2010/main" val="4158867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F6FB4-F601-E89B-4EF5-F7CA8408DBD6}"/>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8104723F-7A4D-6EC5-929B-A3ADF77B3032}"/>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916ECBBB-CF25-DE2C-1C17-2BD883652FA3}"/>
              </a:ext>
            </a:extLst>
          </p:cNvPr>
          <p:cNvSpPr txBox="1"/>
          <p:nvPr/>
        </p:nvSpPr>
        <p:spPr>
          <a:xfrm>
            <a:off x="615552" y="2814438"/>
            <a:ext cx="19190097" cy="875240"/>
          </a:xfrm>
          <a:prstGeom prst="rect">
            <a:avLst/>
          </a:prstGeom>
        </p:spPr>
        <p:txBody>
          <a:bodyPr vert="horz" wrap="square" lIns="0" tIns="13335" rIns="0" bIns="0" rtlCol="0">
            <a:spAutoFit/>
          </a:bodyPr>
          <a:lstStyle/>
          <a:p>
            <a:pPr marL="12700">
              <a:spcBef>
                <a:spcPts val="105"/>
              </a:spcBef>
            </a:pPr>
            <a:r>
              <a:rPr lang="en-US" sz="5600" b="1" dirty="0"/>
              <a:t>4</a:t>
            </a:r>
            <a:r>
              <a:rPr sz="5600" b="1" dirty="0"/>
              <a:t>. </a:t>
            </a:r>
            <a:r>
              <a:rPr lang="en-US" sz="5600" b="1" dirty="0"/>
              <a:t>Evaluate Currency </a:t>
            </a:r>
            <a:r>
              <a:rPr lang="en-US" sz="3050" i="1" spc="-35" dirty="0">
                <a:latin typeface="Barlow"/>
              </a:rPr>
              <a:t>continued</a:t>
            </a:r>
          </a:p>
        </p:txBody>
      </p:sp>
      <p:sp>
        <p:nvSpPr>
          <p:cNvPr id="10" name="object 10">
            <a:extLst>
              <a:ext uri="{FF2B5EF4-FFF2-40B4-BE49-F238E27FC236}">
                <a16:creationId xmlns:a16="http://schemas.microsoft.com/office/drawing/2014/main" id="{2E6FFE6C-3458-61C3-C67E-D4A5965AE0EC}"/>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A2A0F266-5091-0CA3-738B-96F7DA810D2C}"/>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0191F4F5-EF27-6367-7CCF-C94694828704}"/>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D2E1CA1F-DBAA-6B51-E05C-3D5A83647655}"/>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6F73D8A3-DD2F-FA35-11BF-6D1A08DB9B8D}"/>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12</a:t>
            </a:fld>
            <a:endParaRPr spc="-25" dirty="0"/>
          </a:p>
        </p:txBody>
      </p:sp>
      <p:sp>
        <p:nvSpPr>
          <p:cNvPr id="15" name="object 15">
            <a:extLst>
              <a:ext uri="{FF2B5EF4-FFF2-40B4-BE49-F238E27FC236}">
                <a16:creationId xmlns:a16="http://schemas.microsoft.com/office/drawing/2014/main" id="{78E7A42D-92E8-21FC-BF62-86FEC1B66C34}"/>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7" name="object 2">
            <a:extLst>
              <a:ext uri="{FF2B5EF4-FFF2-40B4-BE49-F238E27FC236}">
                <a16:creationId xmlns:a16="http://schemas.microsoft.com/office/drawing/2014/main" id="{AEC3A180-1970-92E4-D41E-1A347C013F86}"/>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
        <p:nvSpPr>
          <p:cNvPr id="18" name="Rounded Rectangle 17">
            <a:extLst>
              <a:ext uri="{FF2B5EF4-FFF2-40B4-BE49-F238E27FC236}">
                <a16:creationId xmlns:a16="http://schemas.microsoft.com/office/drawing/2014/main" id="{2458F3AE-800A-3CA4-2A44-ECA442DADF77}"/>
              </a:ext>
            </a:extLst>
          </p:cNvPr>
          <p:cNvSpPr/>
          <p:nvPr/>
        </p:nvSpPr>
        <p:spPr>
          <a:xfrm>
            <a:off x="615552" y="3968358"/>
            <a:ext cx="18576696" cy="4734317"/>
          </a:xfrm>
          <a:prstGeom prst="roundRect">
            <a:avLst>
              <a:gd name="adj" fmla="val 4192"/>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0" name="object 8">
            <a:extLst>
              <a:ext uri="{FF2B5EF4-FFF2-40B4-BE49-F238E27FC236}">
                <a16:creationId xmlns:a16="http://schemas.microsoft.com/office/drawing/2014/main" id="{6370809D-A63D-4AC7-46B3-4598E9BCEDCE}"/>
              </a:ext>
            </a:extLst>
          </p:cNvPr>
          <p:cNvSpPr txBox="1"/>
          <p:nvPr/>
        </p:nvSpPr>
        <p:spPr>
          <a:xfrm>
            <a:off x="911852" y="4130675"/>
            <a:ext cx="17903199" cy="4324454"/>
          </a:xfrm>
          <a:prstGeom prst="rect">
            <a:avLst/>
          </a:prstGeom>
        </p:spPr>
        <p:txBody>
          <a:bodyPr vert="horz" wrap="square" lIns="0" tIns="12065" rIns="0" bIns="0" rtlCol="0">
            <a:spAutoFit/>
          </a:bodyPr>
          <a:lstStyle/>
          <a:p>
            <a:pPr algn="l">
              <a:lnSpc>
                <a:spcPct val="130000"/>
              </a:lnSpc>
              <a:spcBef>
                <a:spcPts val="400"/>
              </a:spcBef>
            </a:pPr>
            <a:r>
              <a:rPr lang="en-US" sz="3050" b="1" spc="-25" dirty="0">
                <a:latin typeface="Barlow"/>
              </a:rPr>
              <a:t>Evergreen Content. </a:t>
            </a:r>
            <a:r>
              <a:rPr lang="en-US" sz="3050" spc="-25" dirty="0">
                <a:latin typeface="Barlow"/>
              </a:rPr>
              <a:t>Evergreen content remains relevant over long periods. This includes fundamental theories, basic principles, or historical events. Such content can be valuable regardless of its age, especially for providing context or foundational knowledge in a field.</a:t>
            </a:r>
          </a:p>
          <a:p>
            <a:pPr algn="l">
              <a:lnSpc>
                <a:spcPct val="130000"/>
              </a:lnSpc>
              <a:spcBef>
                <a:spcPts val="900"/>
              </a:spcBef>
            </a:pPr>
            <a:r>
              <a:rPr lang="en-US" sz="3050" b="1" spc="-25" dirty="0">
                <a:latin typeface="Barlow"/>
              </a:rPr>
              <a:t>Example 1: </a:t>
            </a:r>
            <a:r>
              <a:rPr lang="en-US" sz="3050" spc="-25" dirty="0">
                <a:latin typeface="Barlow"/>
              </a:rPr>
              <a:t>Basic Principles of Evolution</a:t>
            </a:r>
            <a:br>
              <a:rPr lang="en-US" sz="3050" i="1" spc="-25" dirty="0">
                <a:latin typeface="Barlow"/>
              </a:rPr>
            </a:br>
            <a:r>
              <a:rPr lang="en-US" sz="3050" spc="-25" dirty="0">
                <a:latin typeface="Barlow"/>
              </a:rPr>
              <a:t>A student studying biology could refer to Charles Darwin’s On the Origin of Species (1859) as an evergreen source for the foundational principles of evolution. While the field has advanced, Darwin’s core ideas remain relevant and are still taught today.</a:t>
            </a:r>
          </a:p>
        </p:txBody>
      </p:sp>
    </p:spTree>
    <p:extLst>
      <p:ext uri="{BB962C8B-B14F-4D97-AF65-F5344CB8AC3E}">
        <p14:creationId xmlns:p14="http://schemas.microsoft.com/office/powerpoint/2010/main" val="2206598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E60F05-0050-4BB6-3CF6-C7A1F0843DDB}"/>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EEB64821-CDD0-8E40-BB59-BECBA4D7BBF9}"/>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A826B89F-8EBE-3677-7C65-C90BCD564611}"/>
              </a:ext>
            </a:extLst>
          </p:cNvPr>
          <p:cNvSpPr txBox="1"/>
          <p:nvPr/>
        </p:nvSpPr>
        <p:spPr>
          <a:xfrm>
            <a:off x="615552" y="2814438"/>
            <a:ext cx="19190097" cy="875240"/>
          </a:xfrm>
          <a:prstGeom prst="rect">
            <a:avLst/>
          </a:prstGeom>
        </p:spPr>
        <p:txBody>
          <a:bodyPr vert="horz" wrap="square" lIns="0" tIns="13335" rIns="0" bIns="0" rtlCol="0">
            <a:spAutoFit/>
          </a:bodyPr>
          <a:lstStyle/>
          <a:p>
            <a:pPr marL="12700">
              <a:spcBef>
                <a:spcPts val="105"/>
              </a:spcBef>
            </a:pPr>
            <a:r>
              <a:rPr lang="en-US" sz="5600" b="1" dirty="0"/>
              <a:t>4</a:t>
            </a:r>
            <a:r>
              <a:rPr sz="5600" b="1" dirty="0"/>
              <a:t>. </a:t>
            </a:r>
            <a:r>
              <a:rPr lang="en-US" sz="5600" b="1" dirty="0"/>
              <a:t>Evaluate Currency </a:t>
            </a:r>
            <a:r>
              <a:rPr lang="en-US" sz="3050" i="1" spc="-35" dirty="0">
                <a:latin typeface="Barlow"/>
              </a:rPr>
              <a:t>continued</a:t>
            </a:r>
          </a:p>
        </p:txBody>
      </p:sp>
      <p:sp>
        <p:nvSpPr>
          <p:cNvPr id="10" name="object 10">
            <a:extLst>
              <a:ext uri="{FF2B5EF4-FFF2-40B4-BE49-F238E27FC236}">
                <a16:creationId xmlns:a16="http://schemas.microsoft.com/office/drawing/2014/main" id="{098BEA8D-4EAE-62E1-5064-2E04935B0EB2}"/>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D621B9B2-AD35-BB0C-A6FF-AF9C1EB42072}"/>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DD73B8BE-A2BE-0480-E98A-30484D158E19}"/>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691C4EBB-3C46-0439-B69F-02305852732E}"/>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4C481555-FFE7-9275-82DA-BB28766789B9}"/>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13</a:t>
            </a:fld>
            <a:endParaRPr spc="-25" dirty="0"/>
          </a:p>
        </p:txBody>
      </p:sp>
      <p:sp>
        <p:nvSpPr>
          <p:cNvPr id="15" name="object 15">
            <a:extLst>
              <a:ext uri="{FF2B5EF4-FFF2-40B4-BE49-F238E27FC236}">
                <a16:creationId xmlns:a16="http://schemas.microsoft.com/office/drawing/2014/main" id="{9002948F-17F1-50BB-941E-06A65E75A3D6}"/>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7" name="object 2">
            <a:extLst>
              <a:ext uri="{FF2B5EF4-FFF2-40B4-BE49-F238E27FC236}">
                <a16:creationId xmlns:a16="http://schemas.microsoft.com/office/drawing/2014/main" id="{F666FD26-CA97-3593-64FE-783FDFE071B5}"/>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
        <p:nvSpPr>
          <p:cNvPr id="18" name="Rounded Rectangle 17">
            <a:extLst>
              <a:ext uri="{FF2B5EF4-FFF2-40B4-BE49-F238E27FC236}">
                <a16:creationId xmlns:a16="http://schemas.microsoft.com/office/drawing/2014/main" id="{5B66B8AD-791F-C3D4-A16F-EAD42DFBB3E9}"/>
              </a:ext>
            </a:extLst>
          </p:cNvPr>
          <p:cNvSpPr/>
          <p:nvPr/>
        </p:nvSpPr>
        <p:spPr>
          <a:xfrm>
            <a:off x="615552" y="3968358"/>
            <a:ext cx="18576696" cy="5420117"/>
          </a:xfrm>
          <a:prstGeom prst="roundRect">
            <a:avLst>
              <a:gd name="adj" fmla="val 4192"/>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0" name="object 8">
            <a:extLst>
              <a:ext uri="{FF2B5EF4-FFF2-40B4-BE49-F238E27FC236}">
                <a16:creationId xmlns:a16="http://schemas.microsoft.com/office/drawing/2014/main" id="{665577A8-B52E-071D-4646-44D2234510EA}"/>
              </a:ext>
            </a:extLst>
          </p:cNvPr>
          <p:cNvSpPr txBox="1"/>
          <p:nvPr/>
        </p:nvSpPr>
        <p:spPr>
          <a:xfrm>
            <a:off x="911852" y="4130675"/>
            <a:ext cx="17903199" cy="4934621"/>
          </a:xfrm>
          <a:prstGeom prst="rect">
            <a:avLst/>
          </a:prstGeom>
        </p:spPr>
        <p:txBody>
          <a:bodyPr vert="horz" wrap="square" lIns="0" tIns="12065" rIns="0" bIns="0" rtlCol="0">
            <a:spAutoFit/>
          </a:bodyPr>
          <a:lstStyle/>
          <a:p>
            <a:pPr algn="l">
              <a:lnSpc>
                <a:spcPct val="130000"/>
              </a:lnSpc>
              <a:spcBef>
                <a:spcPts val="450"/>
              </a:spcBef>
            </a:pPr>
            <a:r>
              <a:rPr lang="en-US" sz="3050" b="1" spc="-25" dirty="0">
                <a:latin typeface="Barlow"/>
              </a:rPr>
              <a:t>Example 2: </a:t>
            </a:r>
            <a:r>
              <a:rPr lang="en-US" sz="3050" spc="-25" dirty="0">
                <a:latin typeface="Barlow"/>
              </a:rPr>
              <a:t>Fundamental Theories in Psychology</a:t>
            </a:r>
            <a:br>
              <a:rPr lang="en-US" sz="3050" i="1" spc="-25" dirty="0">
                <a:latin typeface="Barlow"/>
              </a:rPr>
            </a:br>
            <a:r>
              <a:rPr lang="en-US" sz="3050" spc="-25" dirty="0">
                <a:latin typeface="Barlow"/>
              </a:rPr>
              <a:t>Maslow’s Hierarchy of Needs, first proposed in 1943, is an example of evergreen content in psychology. While there have been critiques and modifications, the basic theory is still widely taught and referenced in current psychological studies.</a:t>
            </a:r>
          </a:p>
          <a:p>
            <a:pPr algn="l">
              <a:lnSpc>
                <a:spcPct val="130000"/>
              </a:lnSpc>
              <a:spcBef>
                <a:spcPts val="900"/>
              </a:spcBef>
            </a:pPr>
            <a:r>
              <a:rPr lang="en-US" sz="3050" b="1" spc="-25" dirty="0">
                <a:latin typeface="Barlow"/>
              </a:rPr>
              <a:t>Example 3: </a:t>
            </a:r>
            <a:r>
              <a:rPr lang="en-US" sz="3050" spc="-25" dirty="0">
                <a:latin typeface="Barlow"/>
              </a:rPr>
              <a:t>Basic Mathematical Concepts</a:t>
            </a:r>
            <a:br>
              <a:rPr lang="en-US" sz="3050" i="1" spc="-25" dirty="0">
                <a:latin typeface="Barlow"/>
              </a:rPr>
            </a:br>
            <a:r>
              <a:rPr lang="en-US" sz="3050" spc="-25" dirty="0">
                <a:latin typeface="Barlow"/>
              </a:rPr>
              <a:t>A mathematics textbook explaining the Pythagorean theorem could be considered evergreen content. The principle hasn’t changed since its discovery, making even older explanations potentially valuable for current students. autonomous vehicle AI likely would be outdated, as the field has advanced significantly since then.</a:t>
            </a:r>
          </a:p>
        </p:txBody>
      </p:sp>
    </p:spTree>
    <p:extLst>
      <p:ext uri="{BB962C8B-B14F-4D97-AF65-F5344CB8AC3E}">
        <p14:creationId xmlns:p14="http://schemas.microsoft.com/office/powerpoint/2010/main" val="3004657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615552" y="2814438"/>
            <a:ext cx="19342497" cy="5163658"/>
          </a:xfrm>
          <a:prstGeom prst="rect">
            <a:avLst/>
          </a:prstGeom>
        </p:spPr>
        <p:txBody>
          <a:bodyPr vert="horz" wrap="square" lIns="0" tIns="13335" rIns="0" bIns="0" rtlCol="0">
            <a:spAutoFit/>
          </a:bodyPr>
          <a:lstStyle/>
          <a:p>
            <a:pPr marL="12700" algn="l">
              <a:spcBef>
                <a:spcPts val="105"/>
              </a:spcBef>
            </a:pPr>
            <a:r>
              <a:rPr lang="en-US" sz="5600" b="1" dirty="0"/>
              <a:t>5</a:t>
            </a:r>
            <a:r>
              <a:rPr sz="5600" b="1" dirty="0"/>
              <a:t>. </a:t>
            </a:r>
            <a:r>
              <a:rPr lang="en-US" sz="5600" b="1" dirty="0"/>
              <a:t>Determine Relevance</a:t>
            </a:r>
          </a:p>
          <a:p>
            <a:pPr marL="1352550" marR="5080" indent="10160" algn="l">
              <a:lnSpc>
                <a:spcPct val="130000"/>
              </a:lnSpc>
              <a:spcBef>
                <a:spcPts val="1800"/>
              </a:spcBef>
            </a:pPr>
            <a:r>
              <a:rPr lang="en-US" sz="3050" spc="-35" dirty="0">
                <a:latin typeface="Barlow"/>
              </a:rPr>
              <a:t>Assess whether the source directly addresses your research question.</a:t>
            </a:r>
          </a:p>
          <a:p>
            <a:pPr marL="1352550" marR="5080" indent="10160" algn="l">
              <a:lnSpc>
                <a:spcPct val="130000"/>
              </a:lnSpc>
              <a:spcBef>
                <a:spcPts val="1800"/>
              </a:spcBef>
            </a:pPr>
            <a:r>
              <a:rPr lang="en-US" sz="3050" spc="-35" dirty="0">
                <a:latin typeface="Barlow"/>
              </a:rPr>
              <a:t>Evaluate how well the source’s content aligns with your specific research needs.</a:t>
            </a:r>
          </a:p>
          <a:p>
            <a:pPr marL="1352550" marR="5080" indent="10160" algn="l">
              <a:lnSpc>
                <a:spcPct val="130000"/>
              </a:lnSpc>
              <a:spcBef>
                <a:spcPts val="1800"/>
              </a:spcBef>
            </a:pPr>
            <a:r>
              <a:rPr lang="en-US" sz="3050" spc="-35" dirty="0">
                <a:latin typeface="Barlow"/>
              </a:rPr>
              <a:t>Consider the depth and breadth of coverage the source provides on your topic.</a:t>
            </a:r>
          </a:p>
          <a:p>
            <a:pPr marL="1352550" marR="5080" indent="10160" algn="l">
              <a:lnSpc>
                <a:spcPct val="130000"/>
              </a:lnSpc>
              <a:spcBef>
                <a:spcPts val="1800"/>
              </a:spcBef>
            </a:pPr>
            <a:r>
              <a:rPr lang="en-US" sz="3050" spc="-35" dirty="0">
                <a:latin typeface="Barlow"/>
              </a:rPr>
              <a:t>Examine the source’s perspective and how it contributes to your research argument.</a:t>
            </a:r>
          </a:p>
          <a:p>
            <a:pPr marL="1352550" marR="5080" indent="10160" algn="l">
              <a:lnSpc>
                <a:spcPct val="130000"/>
              </a:lnSpc>
              <a:spcBef>
                <a:spcPts val="1800"/>
              </a:spcBef>
            </a:pPr>
            <a:r>
              <a:rPr lang="en-US" sz="3050" spc="-35" dirty="0">
                <a:latin typeface="Barlow"/>
              </a:rPr>
              <a:t>Assess the credibility and expertise of the author or publisher in relation to your field of study.</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p:cNvSpPr/>
          <p:nvPr/>
        </p:nvSpPr>
        <p:spPr>
          <a:xfrm>
            <a:off x="1459895" y="39782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p:cNvSpPr/>
          <p:nvPr/>
        </p:nvSpPr>
        <p:spPr>
          <a:xfrm>
            <a:off x="1459895" y="481838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p:cNvSpPr/>
          <p:nvPr/>
        </p:nvSpPr>
        <p:spPr>
          <a:xfrm>
            <a:off x="1459895" y="565848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1" name="object 11"/>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2" name="object 12"/>
          <p:cNvGrpSpPr/>
          <p:nvPr/>
        </p:nvGrpSpPr>
        <p:grpSpPr>
          <a:xfrm>
            <a:off x="628256" y="963321"/>
            <a:ext cx="1051560" cy="1036955"/>
            <a:chOff x="628256" y="963321"/>
            <a:chExt cx="1051560" cy="1036955"/>
          </a:xfrm>
        </p:grpSpPr>
        <p:sp>
          <p:nvSpPr>
            <p:cNvPr id="13" name="object 13"/>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4" name="object 14"/>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5" name="object 15"/>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14</a:t>
            </a:fld>
            <a:endParaRPr spc="-25" dirty="0"/>
          </a:p>
        </p:txBody>
      </p:sp>
      <p:sp>
        <p:nvSpPr>
          <p:cNvPr id="16" name="object 16"/>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9" name="object 10">
            <a:extLst>
              <a:ext uri="{FF2B5EF4-FFF2-40B4-BE49-F238E27FC236}">
                <a16:creationId xmlns:a16="http://schemas.microsoft.com/office/drawing/2014/main" id="{A84B1F0B-05F4-AA1A-E339-F9902C84C1DD}"/>
              </a:ext>
            </a:extLst>
          </p:cNvPr>
          <p:cNvSpPr/>
          <p:nvPr/>
        </p:nvSpPr>
        <p:spPr>
          <a:xfrm>
            <a:off x="1459895" y="6498593"/>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2" name="object 2">
            <a:extLst>
              <a:ext uri="{FF2B5EF4-FFF2-40B4-BE49-F238E27FC236}">
                <a16:creationId xmlns:a16="http://schemas.microsoft.com/office/drawing/2014/main" id="{7F4D4A12-9534-B147-B694-5916DBC939FB}"/>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
        <p:nvSpPr>
          <p:cNvPr id="8" name="object 10">
            <a:extLst>
              <a:ext uri="{FF2B5EF4-FFF2-40B4-BE49-F238E27FC236}">
                <a16:creationId xmlns:a16="http://schemas.microsoft.com/office/drawing/2014/main" id="{2071299F-C966-4CA6-FB39-5D95353DD0A1}"/>
              </a:ext>
            </a:extLst>
          </p:cNvPr>
          <p:cNvSpPr/>
          <p:nvPr/>
        </p:nvSpPr>
        <p:spPr>
          <a:xfrm>
            <a:off x="1459895" y="7338700"/>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724B0-D2B7-82EB-416D-EF7B96C9957F}"/>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24E186A8-526E-F8E5-9802-19094D4F2040}"/>
              </a:ext>
            </a:extLst>
          </p:cNvPr>
          <p:cNvSpPr txBox="1"/>
          <p:nvPr/>
        </p:nvSpPr>
        <p:spPr>
          <a:xfrm>
            <a:off x="615552" y="2814438"/>
            <a:ext cx="19342497" cy="4292650"/>
          </a:xfrm>
          <a:prstGeom prst="rect">
            <a:avLst/>
          </a:prstGeom>
        </p:spPr>
        <p:txBody>
          <a:bodyPr vert="horz" wrap="square" lIns="0" tIns="13335" rIns="0" bIns="0" rtlCol="0">
            <a:spAutoFit/>
          </a:bodyPr>
          <a:lstStyle/>
          <a:p>
            <a:pPr marL="12700" algn="l">
              <a:spcBef>
                <a:spcPts val="105"/>
              </a:spcBef>
            </a:pPr>
            <a:r>
              <a:rPr lang="en-US" sz="5600" b="1" dirty="0"/>
              <a:t>6</a:t>
            </a:r>
            <a:r>
              <a:rPr sz="5600" b="1" dirty="0"/>
              <a:t>. </a:t>
            </a:r>
            <a:r>
              <a:rPr lang="en-US" sz="5600" b="1" dirty="0"/>
              <a:t>Identify the Purpose and Intended Audience</a:t>
            </a:r>
          </a:p>
          <a:p>
            <a:pPr marL="1352550" marR="5080" indent="10160" algn="l">
              <a:lnSpc>
                <a:spcPct val="130000"/>
              </a:lnSpc>
              <a:spcBef>
                <a:spcPts val="1800"/>
              </a:spcBef>
            </a:pPr>
            <a:r>
              <a:rPr lang="en-US" sz="3050" spc="-35" dirty="0">
                <a:latin typeface="Barlow"/>
              </a:rPr>
              <a:t>Determine the purpose (inform, persuade, or entertain) of each key source and its target audience.</a:t>
            </a:r>
          </a:p>
          <a:p>
            <a:pPr marL="1352550" marR="5080" indent="10160" algn="l">
              <a:lnSpc>
                <a:spcPct val="130000"/>
              </a:lnSpc>
              <a:spcBef>
                <a:spcPts val="1800"/>
              </a:spcBef>
            </a:pPr>
            <a:r>
              <a:rPr lang="en-US" sz="3050" spc="-35" dirty="0">
                <a:latin typeface="Barlow"/>
              </a:rPr>
              <a:t>Consider how these factors influence the content.</a:t>
            </a:r>
          </a:p>
          <a:p>
            <a:pPr marL="1352550" marR="5080" indent="10160" algn="l">
              <a:lnSpc>
                <a:spcPct val="130000"/>
              </a:lnSpc>
              <a:spcBef>
                <a:spcPts val="1800"/>
              </a:spcBef>
            </a:pPr>
            <a:r>
              <a:rPr lang="en-US" sz="3050" spc="-35" dirty="0">
                <a:latin typeface="Barlow"/>
              </a:rPr>
              <a:t>Identify potential conflicts of interest in the author or publisher.</a:t>
            </a:r>
          </a:p>
          <a:p>
            <a:pPr marL="1352550" marR="5080" indent="10160" algn="l">
              <a:lnSpc>
                <a:spcPct val="130000"/>
              </a:lnSpc>
              <a:spcBef>
                <a:spcPts val="1800"/>
              </a:spcBef>
            </a:pPr>
            <a:r>
              <a:rPr lang="en-US" sz="3050" spc="-35" dirty="0">
                <a:latin typeface="Barlow"/>
              </a:rPr>
              <a:t>Understand the funding sources for research and their potential impact.</a:t>
            </a:r>
          </a:p>
        </p:txBody>
      </p:sp>
      <p:sp>
        <p:nvSpPr>
          <p:cNvPr id="3" name="object 3">
            <a:extLst>
              <a:ext uri="{FF2B5EF4-FFF2-40B4-BE49-F238E27FC236}">
                <a16:creationId xmlns:a16="http://schemas.microsoft.com/office/drawing/2014/main" id="{9278A984-2507-662E-E4A6-F9434A860D92}"/>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a:extLst>
              <a:ext uri="{FF2B5EF4-FFF2-40B4-BE49-F238E27FC236}">
                <a16:creationId xmlns:a16="http://schemas.microsoft.com/office/drawing/2014/main" id="{E0A752EC-BE15-DC4F-E531-73DA53E3604D}"/>
              </a:ext>
            </a:extLst>
          </p:cNvPr>
          <p:cNvSpPr/>
          <p:nvPr/>
        </p:nvSpPr>
        <p:spPr>
          <a:xfrm>
            <a:off x="1459895" y="39782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a:extLst>
              <a:ext uri="{FF2B5EF4-FFF2-40B4-BE49-F238E27FC236}">
                <a16:creationId xmlns:a16="http://schemas.microsoft.com/office/drawing/2014/main" id="{4C85D637-6324-AA38-4E51-8353261D62FE}"/>
              </a:ext>
            </a:extLst>
          </p:cNvPr>
          <p:cNvSpPr/>
          <p:nvPr/>
        </p:nvSpPr>
        <p:spPr>
          <a:xfrm>
            <a:off x="1459895" y="481838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a:extLst>
              <a:ext uri="{FF2B5EF4-FFF2-40B4-BE49-F238E27FC236}">
                <a16:creationId xmlns:a16="http://schemas.microsoft.com/office/drawing/2014/main" id="{7C0D4744-97A3-B641-8FCD-05D9DD440B70}"/>
              </a:ext>
            </a:extLst>
          </p:cNvPr>
          <p:cNvSpPr/>
          <p:nvPr/>
        </p:nvSpPr>
        <p:spPr>
          <a:xfrm>
            <a:off x="1459895" y="565848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1" name="object 11">
            <a:extLst>
              <a:ext uri="{FF2B5EF4-FFF2-40B4-BE49-F238E27FC236}">
                <a16:creationId xmlns:a16="http://schemas.microsoft.com/office/drawing/2014/main" id="{053FF0C1-67B5-41EA-749B-08129F7855FF}"/>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2" name="object 12">
            <a:extLst>
              <a:ext uri="{FF2B5EF4-FFF2-40B4-BE49-F238E27FC236}">
                <a16:creationId xmlns:a16="http://schemas.microsoft.com/office/drawing/2014/main" id="{DCEFAB8B-3B3F-7B97-946D-A5A53947CAD2}"/>
              </a:ext>
            </a:extLst>
          </p:cNvPr>
          <p:cNvGrpSpPr/>
          <p:nvPr/>
        </p:nvGrpSpPr>
        <p:grpSpPr>
          <a:xfrm>
            <a:off x="628256" y="963321"/>
            <a:ext cx="1051560" cy="1036955"/>
            <a:chOff x="628256" y="963321"/>
            <a:chExt cx="1051560" cy="1036955"/>
          </a:xfrm>
        </p:grpSpPr>
        <p:sp>
          <p:nvSpPr>
            <p:cNvPr id="13" name="object 13">
              <a:extLst>
                <a:ext uri="{FF2B5EF4-FFF2-40B4-BE49-F238E27FC236}">
                  <a16:creationId xmlns:a16="http://schemas.microsoft.com/office/drawing/2014/main" id="{A1D0D6FE-AB38-A3F3-9279-AE0107CEB757}"/>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4" name="object 14">
              <a:extLst>
                <a:ext uri="{FF2B5EF4-FFF2-40B4-BE49-F238E27FC236}">
                  <a16:creationId xmlns:a16="http://schemas.microsoft.com/office/drawing/2014/main" id="{A948F215-BAD9-15E5-38BB-1D8998439583}"/>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5" name="object 15">
            <a:extLst>
              <a:ext uri="{FF2B5EF4-FFF2-40B4-BE49-F238E27FC236}">
                <a16:creationId xmlns:a16="http://schemas.microsoft.com/office/drawing/2014/main" id="{15FB9E4C-3B03-ED2A-6580-3860A8D83316}"/>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15</a:t>
            </a:fld>
            <a:endParaRPr spc="-25" dirty="0"/>
          </a:p>
        </p:txBody>
      </p:sp>
      <p:sp>
        <p:nvSpPr>
          <p:cNvPr id="16" name="object 16">
            <a:extLst>
              <a:ext uri="{FF2B5EF4-FFF2-40B4-BE49-F238E27FC236}">
                <a16:creationId xmlns:a16="http://schemas.microsoft.com/office/drawing/2014/main" id="{DAAB89A1-05EE-8D62-91E0-56E27005F131}"/>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9" name="object 10">
            <a:extLst>
              <a:ext uri="{FF2B5EF4-FFF2-40B4-BE49-F238E27FC236}">
                <a16:creationId xmlns:a16="http://schemas.microsoft.com/office/drawing/2014/main" id="{A568A292-8989-435A-25F3-E1723489A964}"/>
              </a:ext>
            </a:extLst>
          </p:cNvPr>
          <p:cNvSpPr/>
          <p:nvPr/>
        </p:nvSpPr>
        <p:spPr>
          <a:xfrm>
            <a:off x="1459895" y="6498593"/>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2" name="object 2">
            <a:extLst>
              <a:ext uri="{FF2B5EF4-FFF2-40B4-BE49-F238E27FC236}">
                <a16:creationId xmlns:a16="http://schemas.microsoft.com/office/drawing/2014/main" id="{E4931CB6-95AE-85EB-FE0E-5C5F78870613}"/>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Tree>
    <p:extLst>
      <p:ext uri="{BB962C8B-B14F-4D97-AF65-F5344CB8AC3E}">
        <p14:creationId xmlns:p14="http://schemas.microsoft.com/office/powerpoint/2010/main" val="3934477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A2B80-8100-624F-93A7-DA8048B7B46B}"/>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4693ED2C-1746-A7C4-99E6-5C6FE2742B5E}"/>
              </a:ext>
            </a:extLst>
          </p:cNvPr>
          <p:cNvSpPr txBox="1"/>
          <p:nvPr/>
        </p:nvSpPr>
        <p:spPr>
          <a:xfrm>
            <a:off x="615552" y="2814438"/>
            <a:ext cx="19342497" cy="3421642"/>
          </a:xfrm>
          <a:prstGeom prst="rect">
            <a:avLst/>
          </a:prstGeom>
        </p:spPr>
        <p:txBody>
          <a:bodyPr vert="horz" wrap="square" lIns="0" tIns="13335" rIns="0" bIns="0" rtlCol="0">
            <a:spAutoFit/>
          </a:bodyPr>
          <a:lstStyle/>
          <a:p>
            <a:pPr marL="12700" algn="l">
              <a:spcBef>
                <a:spcPts val="105"/>
              </a:spcBef>
            </a:pPr>
            <a:r>
              <a:rPr lang="en-US" sz="5600" b="1" dirty="0"/>
              <a:t>7</a:t>
            </a:r>
            <a:r>
              <a:rPr sz="5600" b="1" dirty="0"/>
              <a:t>. </a:t>
            </a:r>
            <a:r>
              <a:rPr lang="en-US" sz="5600" b="1" dirty="0"/>
              <a:t>Draw Conclusions from Source Evaluation</a:t>
            </a:r>
          </a:p>
          <a:p>
            <a:pPr marL="1352550" marR="5080" indent="10160" algn="l">
              <a:lnSpc>
                <a:spcPct val="130000"/>
              </a:lnSpc>
              <a:spcBef>
                <a:spcPts val="1800"/>
              </a:spcBef>
            </a:pPr>
            <a:r>
              <a:rPr lang="en-US" sz="3050" spc="-35" dirty="0">
                <a:latin typeface="Barlow"/>
              </a:rPr>
              <a:t>Synthesize your findings to make informed decisions about using each source.</a:t>
            </a:r>
          </a:p>
          <a:p>
            <a:pPr marL="1352550" marR="5080" indent="10160" algn="l">
              <a:lnSpc>
                <a:spcPct val="130000"/>
              </a:lnSpc>
              <a:spcBef>
                <a:spcPts val="1800"/>
              </a:spcBef>
            </a:pPr>
            <a:r>
              <a:rPr lang="en-US" sz="3050" spc="-35" dirty="0">
                <a:latin typeface="Barlow"/>
              </a:rPr>
              <a:t>Use triangulation (multiple sources) to verify important information.</a:t>
            </a:r>
          </a:p>
          <a:p>
            <a:pPr marL="1352550" marR="5080" indent="10160" algn="l">
              <a:lnSpc>
                <a:spcPct val="130000"/>
              </a:lnSpc>
              <a:spcBef>
                <a:spcPts val="1800"/>
              </a:spcBef>
            </a:pPr>
            <a:r>
              <a:rPr lang="en-US" sz="3050" spc="-35" dirty="0">
                <a:latin typeface="Barlow"/>
              </a:rPr>
              <a:t>Learn to weigh conflicting information from different credible sources.</a:t>
            </a:r>
          </a:p>
        </p:txBody>
      </p:sp>
      <p:sp>
        <p:nvSpPr>
          <p:cNvPr id="3" name="object 3">
            <a:extLst>
              <a:ext uri="{FF2B5EF4-FFF2-40B4-BE49-F238E27FC236}">
                <a16:creationId xmlns:a16="http://schemas.microsoft.com/office/drawing/2014/main" id="{3F684C32-0DB2-C1C0-E817-64DC386240E2}"/>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a:extLst>
              <a:ext uri="{FF2B5EF4-FFF2-40B4-BE49-F238E27FC236}">
                <a16:creationId xmlns:a16="http://schemas.microsoft.com/office/drawing/2014/main" id="{23D7C952-EB6E-988E-34DF-CE6AA3B363AF}"/>
              </a:ext>
            </a:extLst>
          </p:cNvPr>
          <p:cNvSpPr/>
          <p:nvPr/>
        </p:nvSpPr>
        <p:spPr>
          <a:xfrm>
            <a:off x="1459895" y="39782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a:extLst>
              <a:ext uri="{FF2B5EF4-FFF2-40B4-BE49-F238E27FC236}">
                <a16:creationId xmlns:a16="http://schemas.microsoft.com/office/drawing/2014/main" id="{89522F0A-2CE2-4C4E-97E8-BC8AF714748A}"/>
              </a:ext>
            </a:extLst>
          </p:cNvPr>
          <p:cNvSpPr/>
          <p:nvPr/>
        </p:nvSpPr>
        <p:spPr>
          <a:xfrm>
            <a:off x="1459895" y="481838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a:extLst>
              <a:ext uri="{FF2B5EF4-FFF2-40B4-BE49-F238E27FC236}">
                <a16:creationId xmlns:a16="http://schemas.microsoft.com/office/drawing/2014/main" id="{10660B18-60C6-6BA5-1A2D-96F0F96145CE}"/>
              </a:ext>
            </a:extLst>
          </p:cNvPr>
          <p:cNvSpPr/>
          <p:nvPr/>
        </p:nvSpPr>
        <p:spPr>
          <a:xfrm>
            <a:off x="1459895" y="565848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1" name="object 11">
            <a:extLst>
              <a:ext uri="{FF2B5EF4-FFF2-40B4-BE49-F238E27FC236}">
                <a16:creationId xmlns:a16="http://schemas.microsoft.com/office/drawing/2014/main" id="{0B9247B3-53D2-3B3D-4658-9AA2839F25FC}"/>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2" name="object 12">
            <a:extLst>
              <a:ext uri="{FF2B5EF4-FFF2-40B4-BE49-F238E27FC236}">
                <a16:creationId xmlns:a16="http://schemas.microsoft.com/office/drawing/2014/main" id="{823F0341-E090-90F3-F654-CB10F7D4AF80}"/>
              </a:ext>
            </a:extLst>
          </p:cNvPr>
          <p:cNvGrpSpPr/>
          <p:nvPr/>
        </p:nvGrpSpPr>
        <p:grpSpPr>
          <a:xfrm>
            <a:off x="628256" y="963321"/>
            <a:ext cx="1051560" cy="1036955"/>
            <a:chOff x="628256" y="963321"/>
            <a:chExt cx="1051560" cy="1036955"/>
          </a:xfrm>
        </p:grpSpPr>
        <p:sp>
          <p:nvSpPr>
            <p:cNvPr id="13" name="object 13">
              <a:extLst>
                <a:ext uri="{FF2B5EF4-FFF2-40B4-BE49-F238E27FC236}">
                  <a16:creationId xmlns:a16="http://schemas.microsoft.com/office/drawing/2014/main" id="{57359503-24D4-39E0-D558-7094AAD94804}"/>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4" name="object 14">
              <a:extLst>
                <a:ext uri="{FF2B5EF4-FFF2-40B4-BE49-F238E27FC236}">
                  <a16:creationId xmlns:a16="http://schemas.microsoft.com/office/drawing/2014/main" id="{AA4B49A3-1BF4-33CF-DCE5-7279E3DA985C}"/>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5" name="object 15">
            <a:extLst>
              <a:ext uri="{FF2B5EF4-FFF2-40B4-BE49-F238E27FC236}">
                <a16:creationId xmlns:a16="http://schemas.microsoft.com/office/drawing/2014/main" id="{010C091E-91DD-1528-1120-9C3498CF781E}"/>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16</a:t>
            </a:fld>
            <a:endParaRPr spc="-25" dirty="0"/>
          </a:p>
        </p:txBody>
      </p:sp>
      <p:sp>
        <p:nvSpPr>
          <p:cNvPr id="16" name="object 16">
            <a:extLst>
              <a:ext uri="{FF2B5EF4-FFF2-40B4-BE49-F238E27FC236}">
                <a16:creationId xmlns:a16="http://schemas.microsoft.com/office/drawing/2014/main" id="{7D9B4303-CA46-EE2A-9C78-CF33AEF33585}"/>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2" name="object 2">
            <a:extLst>
              <a:ext uri="{FF2B5EF4-FFF2-40B4-BE49-F238E27FC236}">
                <a16:creationId xmlns:a16="http://schemas.microsoft.com/office/drawing/2014/main" id="{8443CC0D-E9A5-0FD7-818A-CE4BD178852C}"/>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
        <p:nvSpPr>
          <p:cNvPr id="9" name="Rounded Rectangle 8">
            <a:extLst>
              <a:ext uri="{FF2B5EF4-FFF2-40B4-BE49-F238E27FC236}">
                <a16:creationId xmlns:a16="http://schemas.microsoft.com/office/drawing/2014/main" id="{F2E4512E-D86E-9E0A-C070-2C6066CDD870}"/>
              </a:ext>
            </a:extLst>
          </p:cNvPr>
          <p:cNvSpPr/>
          <p:nvPr/>
        </p:nvSpPr>
        <p:spPr>
          <a:xfrm>
            <a:off x="1456085" y="6817104"/>
            <a:ext cx="15453966" cy="1749087"/>
          </a:xfrm>
          <a:prstGeom prst="roundRect">
            <a:avLst>
              <a:gd name="adj" fmla="val 11509"/>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17" name="object 8">
            <a:extLst>
              <a:ext uri="{FF2B5EF4-FFF2-40B4-BE49-F238E27FC236}">
                <a16:creationId xmlns:a16="http://schemas.microsoft.com/office/drawing/2014/main" id="{93754891-9A1F-68B8-9052-B435A5102F00}"/>
              </a:ext>
            </a:extLst>
          </p:cNvPr>
          <p:cNvSpPr txBox="1"/>
          <p:nvPr/>
        </p:nvSpPr>
        <p:spPr>
          <a:xfrm>
            <a:off x="1837085" y="6964088"/>
            <a:ext cx="14691965" cy="1240340"/>
          </a:xfrm>
          <a:prstGeom prst="rect">
            <a:avLst/>
          </a:prstGeom>
        </p:spPr>
        <p:txBody>
          <a:bodyPr vert="horz" wrap="square" lIns="0" tIns="12065" rIns="0" bIns="0" rtlCol="0">
            <a:spAutoFit/>
          </a:bodyPr>
          <a:lstStyle/>
          <a:p>
            <a:pPr>
              <a:lnSpc>
                <a:spcPct val="140000"/>
              </a:lnSpc>
            </a:pPr>
            <a:r>
              <a:rPr lang="en-US" sz="3050" b="1" spc="-20" dirty="0">
                <a:latin typeface="Barlow"/>
              </a:rPr>
              <a:t>Note: </a:t>
            </a:r>
            <a:r>
              <a:rPr lang="en-US" sz="3050" i="1" spc="-20" dirty="0">
                <a:latin typeface="Barlow"/>
              </a:rPr>
              <a:t>Consider writing a brief evaluation of each key source, noting its strengths, its limitations, and how it fits into your broader research context.</a:t>
            </a:r>
          </a:p>
        </p:txBody>
      </p:sp>
    </p:spTree>
    <p:extLst>
      <p:ext uri="{BB962C8B-B14F-4D97-AF65-F5344CB8AC3E}">
        <p14:creationId xmlns:p14="http://schemas.microsoft.com/office/powerpoint/2010/main" val="423697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a:spLocks noGrp="1"/>
          </p:cNvSpPr>
          <p:nvPr>
            <p:ph type="body" idx="4294967295"/>
          </p:nvPr>
        </p:nvSpPr>
        <p:spPr>
          <a:xfrm>
            <a:off x="2508251" y="2178200"/>
            <a:ext cx="16625390" cy="5046703"/>
          </a:xfrm>
          <a:prstGeom prst="rect">
            <a:avLst/>
          </a:prstGeom>
        </p:spPr>
        <p:txBody>
          <a:bodyPr vert="horz" wrap="square" lIns="0" tIns="283845" rIns="0" bIns="0" rtlCol="0">
            <a:spAutoFit/>
          </a:bodyPr>
          <a:lstStyle/>
          <a:p>
            <a:pPr>
              <a:lnSpc>
                <a:spcPct val="210000"/>
              </a:lnSpc>
            </a:pPr>
            <a:r>
              <a:rPr lang="en-US" dirty="0"/>
              <a:t>Obtain information from a variety of sources.</a:t>
            </a:r>
          </a:p>
          <a:p>
            <a:pPr>
              <a:lnSpc>
                <a:spcPct val="210000"/>
              </a:lnSpc>
            </a:pPr>
            <a:r>
              <a:rPr lang="en-US" dirty="0"/>
              <a:t>Always verify information from multiple credible sources.</a:t>
            </a:r>
          </a:p>
          <a:p>
            <a:pPr>
              <a:lnSpc>
                <a:spcPct val="210000"/>
              </a:lnSpc>
            </a:pPr>
            <a:r>
              <a:rPr lang="en-US" dirty="0"/>
              <a:t>Question assumptions and consider multiple perspectives.</a:t>
            </a:r>
          </a:p>
          <a:p>
            <a:pPr>
              <a:lnSpc>
                <a:spcPct val="210000"/>
              </a:lnSpc>
            </a:pPr>
            <a:r>
              <a:rPr lang="en-US" dirty="0"/>
              <a:t>Use validated fact-checking tools.</a:t>
            </a:r>
          </a:p>
          <a:p>
            <a:pPr>
              <a:lnSpc>
                <a:spcPct val="210000"/>
              </a:lnSpc>
            </a:pPr>
            <a:r>
              <a:rPr lang="en-US" dirty="0"/>
              <a:t>Analyze sources' language, tone, and framing of information.</a:t>
            </a:r>
          </a:p>
        </p:txBody>
      </p:sp>
      <p:sp>
        <p:nvSpPr>
          <p:cNvPr id="7" name="object 7"/>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17</a:t>
            </a:fld>
            <a:endParaRPr spc="-25" dirty="0"/>
          </a:p>
        </p:txBody>
      </p:sp>
      <p:sp>
        <p:nvSpPr>
          <p:cNvPr id="8" name="object 8"/>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11" name="Picture 10" descr="A light bulb with a wire wrapped around it&#10;&#10;AI-generated content may be incorrect.">
            <a:extLst>
              <a:ext uri="{FF2B5EF4-FFF2-40B4-BE49-F238E27FC236}">
                <a16:creationId xmlns:a16="http://schemas.microsoft.com/office/drawing/2014/main" id="{6715132C-4BE7-0376-9FC6-C8FEAE0853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553" y="970670"/>
            <a:ext cx="1052080" cy="1052080"/>
          </a:xfrm>
          <a:prstGeom prst="rect">
            <a:avLst/>
          </a:prstGeom>
        </p:spPr>
      </p:pic>
      <p:sp>
        <p:nvSpPr>
          <p:cNvPr id="12" name="object 6" descr="$PPTXTitle">
            <a:extLst>
              <a:ext uri="{FF2B5EF4-FFF2-40B4-BE49-F238E27FC236}">
                <a16:creationId xmlns:a16="http://schemas.microsoft.com/office/drawing/2014/main" id="{698DD911-5E8E-4C87-FCC8-7E6032653FFF}"/>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a:t>Tips</a:t>
            </a:r>
            <a:r>
              <a:rPr lang="en-US" spc="-45"/>
              <a:t> </a:t>
            </a:r>
            <a:r>
              <a:rPr lang="en-US"/>
              <a:t>and</a:t>
            </a:r>
            <a:r>
              <a:rPr lang="en-US" spc="-15"/>
              <a:t> </a:t>
            </a:r>
            <a:r>
              <a:rPr lang="en-US"/>
              <a:t>Best</a:t>
            </a:r>
            <a:r>
              <a:rPr lang="en-US" spc="-10"/>
              <a:t> Practices</a:t>
            </a:r>
            <a:endParaRPr lang="en-US" dirty="0">
              <a:latin typeface="Apple Color Emoji"/>
              <a:cs typeface="Apple Color Emoji"/>
            </a:endParaRPr>
          </a:p>
        </p:txBody>
      </p:sp>
      <p:pic>
        <p:nvPicPr>
          <p:cNvPr id="20" name="Picture 19" descr="A green check mark in a square&#10;&#10;AI-generated content may be incorrect.">
            <a:extLst>
              <a:ext uri="{FF2B5EF4-FFF2-40B4-BE49-F238E27FC236}">
                <a16:creationId xmlns:a16="http://schemas.microsoft.com/office/drawing/2014/main" id="{9277E0F5-21FA-605C-3409-407CD7C314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2731845"/>
            <a:ext cx="564959" cy="560630"/>
          </a:xfrm>
          <a:prstGeom prst="rect">
            <a:avLst/>
          </a:prstGeom>
        </p:spPr>
      </p:pic>
      <p:pic>
        <p:nvPicPr>
          <p:cNvPr id="21" name="Picture 20" descr="A green check mark in a square&#10;&#10;AI-generated content may be incorrect.">
            <a:extLst>
              <a:ext uri="{FF2B5EF4-FFF2-40B4-BE49-F238E27FC236}">
                <a16:creationId xmlns:a16="http://schemas.microsoft.com/office/drawing/2014/main" id="{E05DE401-01CB-A2A9-1B02-294FA36B7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3722445"/>
            <a:ext cx="564959" cy="560630"/>
          </a:xfrm>
          <a:prstGeom prst="rect">
            <a:avLst/>
          </a:prstGeom>
        </p:spPr>
      </p:pic>
      <p:pic>
        <p:nvPicPr>
          <p:cNvPr id="22" name="Picture 21" descr="A green check mark in a square&#10;&#10;AI-generated content may be incorrect.">
            <a:extLst>
              <a:ext uri="{FF2B5EF4-FFF2-40B4-BE49-F238E27FC236}">
                <a16:creationId xmlns:a16="http://schemas.microsoft.com/office/drawing/2014/main" id="{A46B3D2C-FF96-DD42-F7CF-C8DB53459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4713045"/>
            <a:ext cx="564959" cy="560630"/>
          </a:xfrm>
          <a:prstGeom prst="rect">
            <a:avLst/>
          </a:prstGeom>
        </p:spPr>
      </p:pic>
      <p:pic>
        <p:nvPicPr>
          <p:cNvPr id="23" name="Picture 22" descr="A green check mark in a square&#10;&#10;AI-generated content may be incorrect.">
            <a:extLst>
              <a:ext uri="{FF2B5EF4-FFF2-40B4-BE49-F238E27FC236}">
                <a16:creationId xmlns:a16="http://schemas.microsoft.com/office/drawing/2014/main" id="{4BC36C55-F845-158B-3BB2-D642126F4D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5703645"/>
            <a:ext cx="564959" cy="560630"/>
          </a:xfrm>
          <a:prstGeom prst="rect">
            <a:avLst/>
          </a:prstGeom>
        </p:spPr>
      </p:pic>
      <p:pic>
        <p:nvPicPr>
          <p:cNvPr id="24" name="Picture 23" descr="A green check mark in a square&#10;&#10;AI-generated content may be incorrect.">
            <a:extLst>
              <a:ext uri="{FF2B5EF4-FFF2-40B4-BE49-F238E27FC236}">
                <a16:creationId xmlns:a16="http://schemas.microsoft.com/office/drawing/2014/main" id="{8C21E73A-8457-9B90-A023-CF53FDFB93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6694245"/>
            <a:ext cx="564959" cy="560630"/>
          </a:xfrm>
          <a:prstGeom prst="rect">
            <a:avLst/>
          </a:prstGeom>
        </p:spPr>
      </p:pic>
      <p:sp>
        <p:nvSpPr>
          <p:cNvPr id="2" name="object 2">
            <a:extLst>
              <a:ext uri="{FF2B5EF4-FFF2-40B4-BE49-F238E27FC236}">
                <a16:creationId xmlns:a16="http://schemas.microsoft.com/office/drawing/2014/main" id="{710343F7-D44E-83A6-2A85-34E3FA9F8927}"/>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2508250" y="1920875"/>
            <a:ext cx="16213276" cy="4041491"/>
          </a:xfrm>
          <a:prstGeom prst="rect">
            <a:avLst/>
          </a:prstGeom>
        </p:spPr>
        <p:txBody>
          <a:bodyPr vert="horz" wrap="square" lIns="0" tIns="283845" rIns="0" bIns="0" rtlCol="0">
            <a:spAutoFit/>
          </a:bodyPr>
          <a:lstStyle/>
          <a:p>
            <a:pPr marL="12700" fontAlgn="t">
              <a:lnSpc>
                <a:spcPct val="200000"/>
              </a:lnSpc>
            </a:pPr>
            <a:r>
              <a:rPr lang="en-US" sz="3050" spc="-30" dirty="0">
                <a:latin typeface="Barlow"/>
              </a:rPr>
              <a:t>Relying solely on one type of source</a:t>
            </a:r>
          </a:p>
          <a:p>
            <a:pPr marL="12700" fontAlgn="t">
              <a:lnSpc>
                <a:spcPct val="200000"/>
              </a:lnSpc>
            </a:pPr>
            <a:r>
              <a:rPr lang="en-US" sz="3050" spc="-30" dirty="0">
                <a:latin typeface="Barlow"/>
              </a:rPr>
              <a:t>Accepting information without verification</a:t>
            </a:r>
          </a:p>
          <a:p>
            <a:pPr marL="12700" fontAlgn="t">
              <a:lnSpc>
                <a:spcPct val="200000"/>
              </a:lnSpc>
            </a:pPr>
            <a:r>
              <a:rPr lang="en-US" sz="3050" spc="-30" dirty="0">
                <a:latin typeface="Barlow"/>
              </a:rPr>
              <a:t>Ignoring potential bias in seemingly credible sources</a:t>
            </a:r>
          </a:p>
          <a:p>
            <a:pPr marL="12700" fontAlgn="t">
              <a:lnSpc>
                <a:spcPct val="200000"/>
              </a:lnSpc>
            </a:pPr>
            <a:r>
              <a:rPr lang="en-US" sz="3050" spc="-30" dirty="0">
                <a:latin typeface="Barlow"/>
              </a:rPr>
              <a:t>Using outdated information</a:t>
            </a:r>
          </a:p>
        </p:txBody>
      </p:sp>
      <p:sp>
        <p:nvSpPr>
          <p:cNvPr id="7" name="object 7"/>
          <p:cNvSpPr txBox="1">
            <a:spLocks noGrp="1"/>
          </p:cNvSpPr>
          <p:nvPr>
            <p:ph type="sldNum" sz="quarter" idx="7"/>
          </p:nvPr>
        </p:nvSpPr>
        <p:spPr>
          <a:xfrm>
            <a:off x="19192248" y="10719957"/>
            <a:ext cx="613402" cy="377825"/>
          </a:xfrm>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18</a:t>
            </a:fld>
            <a:endParaRPr spc="-25" dirty="0"/>
          </a:p>
        </p:txBody>
      </p:sp>
      <p:sp>
        <p:nvSpPr>
          <p:cNvPr id="8" name="object 8"/>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11" name="Picture 10" descr="A red exclamation mark on a white background&#10;&#10;AI-generated content may be incorrect.">
            <a:extLst>
              <a:ext uri="{FF2B5EF4-FFF2-40B4-BE49-F238E27FC236}">
                <a16:creationId xmlns:a16="http://schemas.microsoft.com/office/drawing/2014/main" id="{C5634C79-2A64-D334-1BC7-7071187657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553" y="970670"/>
            <a:ext cx="1052080" cy="1052080"/>
          </a:xfrm>
          <a:prstGeom prst="rect">
            <a:avLst/>
          </a:prstGeom>
        </p:spPr>
      </p:pic>
      <p:sp>
        <p:nvSpPr>
          <p:cNvPr id="13" name="object 6" descr="$PPTXTitle">
            <a:extLst>
              <a:ext uri="{FF2B5EF4-FFF2-40B4-BE49-F238E27FC236}">
                <a16:creationId xmlns:a16="http://schemas.microsoft.com/office/drawing/2014/main" id="{924F55BB-14D4-FAD8-1B49-6EAFEC1367F0}"/>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dirty="0"/>
              <a:t>Common Pitfalls</a:t>
            </a:r>
            <a:endParaRPr lang="en-US" dirty="0">
              <a:latin typeface="Apple Color Emoji"/>
              <a:cs typeface="Apple Color Emoji"/>
            </a:endParaRPr>
          </a:p>
        </p:txBody>
      </p:sp>
      <p:pic>
        <p:nvPicPr>
          <p:cNvPr id="15" name="Picture 14" descr="A close-up of a cross&#10;&#10;AI-generated content may be incorrect.">
            <a:extLst>
              <a:ext uri="{FF2B5EF4-FFF2-40B4-BE49-F238E27FC236}">
                <a16:creationId xmlns:a16="http://schemas.microsoft.com/office/drawing/2014/main" id="{12BCD3B5-5455-C622-9C13-051A2202F4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2695169"/>
            <a:ext cx="457299" cy="444906"/>
          </a:xfrm>
          <a:prstGeom prst="rect">
            <a:avLst/>
          </a:prstGeom>
        </p:spPr>
      </p:pic>
      <p:pic>
        <p:nvPicPr>
          <p:cNvPr id="17" name="Picture 16" descr="A close-up of a cross&#10;&#10;AI-generated content may be incorrect.">
            <a:extLst>
              <a:ext uri="{FF2B5EF4-FFF2-40B4-BE49-F238E27FC236}">
                <a16:creationId xmlns:a16="http://schemas.microsoft.com/office/drawing/2014/main" id="{9971F43E-84DC-BD3C-045C-0596789BC6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3625545"/>
            <a:ext cx="457299" cy="444906"/>
          </a:xfrm>
          <a:prstGeom prst="rect">
            <a:avLst/>
          </a:prstGeom>
        </p:spPr>
      </p:pic>
      <p:pic>
        <p:nvPicPr>
          <p:cNvPr id="18" name="Picture 17" descr="A close-up of a cross&#10;&#10;AI-generated content may be incorrect.">
            <a:extLst>
              <a:ext uri="{FF2B5EF4-FFF2-40B4-BE49-F238E27FC236}">
                <a16:creationId xmlns:a16="http://schemas.microsoft.com/office/drawing/2014/main" id="{3B9C43EE-5728-B6F4-4402-5A1BCAD99C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4555921"/>
            <a:ext cx="457299" cy="444906"/>
          </a:xfrm>
          <a:prstGeom prst="rect">
            <a:avLst/>
          </a:prstGeom>
        </p:spPr>
      </p:pic>
      <p:pic>
        <p:nvPicPr>
          <p:cNvPr id="19" name="Picture 18" descr="A close-up of a cross&#10;&#10;AI-generated content may be incorrect.">
            <a:extLst>
              <a:ext uri="{FF2B5EF4-FFF2-40B4-BE49-F238E27FC236}">
                <a16:creationId xmlns:a16="http://schemas.microsoft.com/office/drawing/2014/main" id="{723F64CB-AB57-A716-7093-BD77FBA5A6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5486297"/>
            <a:ext cx="457299" cy="444906"/>
          </a:xfrm>
          <a:prstGeom prst="rect">
            <a:avLst/>
          </a:prstGeom>
        </p:spPr>
      </p:pic>
      <p:sp>
        <p:nvSpPr>
          <p:cNvPr id="2" name="object 2">
            <a:extLst>
              <a:ext uri="{FF2B5EF4-FFF2-40B4-BE49-F238E27FC236}">
                <a16:creationId xmlns:a16="http://schemas.microsoft.com/office/drawing/2014/main" id="{3C9FC948-D371-C6BD-002F-C19E9CBC94B9}"/>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p:cNvSpPr txBox="1"/>
          <p:nvPr/>
        </p:nvSpPr>
        <p:spPr>
          <a:xfrm>
            <a:off x="1788292" y="2814439"/>
            <a:ext cx="17113885" cy="1974195"/>
          </a:xfrm>
          <a:prstGeom prst="rect">
            <a:avLst/>
          </a:prstGeom>
        </p:spPr>
        <p:txBody>
          <a:bodyPr vert="horz" wrap="square" lIns="0" tIns="12700" rIns="0" bIns="0" rtlCol="0">
            <a:spAutoFit/>
          </a:bodyPr>
          <a:lstStyle/>
          <a:p>
            <a:pPr marL="567055" indent="-514350">
              <a:lnSpc>
                <a:spcPct val="130000"/>
              </a:lnSpc>
              <a:spcBef>
                <a:spcPts val="800"/>
              </a:spcBef>
              <a:buAutoNum type="arabicPeriod"/>
              <a:tabLst>
                <a:tab pos="567055" algn="l"/>
              </a:tabLst>
            </a:pPr>
            <a:r>
              <a:rPr lang="en-US" sz="3050" spc="-25" dirty="0">
                <a:latin typeface="Barlow"/>
              </a:rPr>
              <a:t>Practice evaluating sources from different publications.</a:t>
            </a:r>
          </a:p>
          <a:p>
            <a:pPr marL="567055" indent="-514350">
              <a:lnSpc>
                <a:spcPct val="130000"/>
              </a:lnSpc>
              <a:spcBef>
                <a:spcPts val="800"/>
              </a:spcBef>
              <a:buAutoNum type="arabicPeriod"/>
              <a:tabLst>
                <a:tab pos="567055" algn="l"/>
              </a:tabLst>
            </a:pPr>
            <a:r>
              <a:rPr lang="en-US" sz="3050" spc="-25" dirty="0">
                <a:latin typeface="Barlow"/>
              </a:rPr>
              <a:t>Attend workshops on media literacy hosted by your university.</a:t>
            </a:r>
          </a:p>
          <a:p>
            <a:pPr marL="567055" indent="-514350">
              <a:lnSpc>
                <a:spcPct val="130000"/>
              </a:lnSpc>
              <a:spcBef>
                <a:spcPts val="800"/>
              </a:spcBef>
              <a:buAutoNum type="arabicPeriod"/>
              <a:tabLst>
                <a:tab pos="567055" algn="l"/>
              </a:tabLst>
            </a:pPr>
            <a:r>
              <a:rPr lang="en-US" sz="3050" spc="-25" dirty="0">
                <a:latin typeface="Barlow"/>
              </a:rPr>
              <a:t>Engage in peer review sessions to discuss source reliability.</a:t>
            </a:r>
          </a:p>
        </p:txBody>
      </p:sp>
      <p:grpSp>
        <p:nvGrpSpPr>
          <p:cNvPr id="6" name="object 6"/>
          <p:cNvGrpSpPr/>
          <p:nvPr/>
        </p:nvGrpSpPr>
        <p:grpSpPr>
          <a:xfrm>
            <a:off x="628251" y="963322"/>
            <a:ext cx="1057275" cy="1036955"/>
            <a:chOff x="628251" y="963322"/>
            <a:chExt cx="1057275" cy="1036955"/>
          </a:xfrm>
        </p:grpSpPr>
        <p:sp>
          <p:nvSpPr>
            <p:cNvPr id="7" name="object 7"/>
            <p:cNvSpPr/>
            <p:nvPr/>
          </p:nvSpPr>
          <p:spPr>
            <a:xfrm>
              <a:off x="628251" y="963322"/>
              <a:ext cx="1057275" cy="1036955"/>
            </a:xfrm>
            <a:custGeom>
              <a:avLst/>
              <a:gdLst/>
              <a:ahLst/>
              <a:cxnLst/>
              <a:rect l="l" t="t" r="r" b="b"/>
              <a:pathLst>
                <a:path w="1057275" h="1036955">
                  <a:moveTo>
                    <a:pt x="955426" y="0"/>
                  </a:moveTo>
                  <a:lnTo>
                    <a:pt x="101400" y="0"/>
                  </a:lnTo>
                  <a:lnTo>
                    <a:pt x="61932" y="7928"/>
                  </a:lnTo>
                  <a:lnTo>
                    <a:pt x="29700" y="29550"/>
                  </a:lnTo>
                  <a:lnTo>
                    <a:pt x="7968" y="61618"/>
                  </a:lnTo>
                  <a:lnTo>
                    <a:pt x="0" y="100886"/>
                  </a:lnTo>
                  <a:lnTo>
                    <a:pt x="0" y="935730"/>
                  </a:lnTo>
                  <a:lnTo>
                    <a:pt x="7968" y="974999"/>
                  </a:lnTo>
                  <a:lnTo>
                    <a:pt x="29700" y="1007067"/>
                  </a:lnTo>
                  <a:lnTo>
                    <a:pt x="61932" y="1028689"/>
                  </a:lnTo>
                  <a:lnTo>
                    <a:pt x="101400" y="1036617"/>
                  </a:lnTo>
                  <a:lnTo>
                    <a:pt x="955426" y="1036617"/>
                  </a:lnTo>
                  <a:lnTo>
                    <a:pt x="994894" y="1028689"/>
                  </a:lnTo>
                  <a:lnTo>
                    <a:pt x="1027125" y="1007067"/>
                  </a:lnTo>
                  <a:lnTo>
                    <a:pt x="1048857" y="974999"/>
                  </a:lnTo>
                  <a:lnTo>
                    <a:pt x="1056826" y="935730"/>
                  </a:lnTo>
                  <a:lnTo>
                    <a:pt x="1056826" y="100886"/>
                  </a:lnTo>
                  <a:lnTo>
                    <a:pt x="1048857" y="61618"/>
                  </a:lnTo>
                  <a:lnTo>
                    <a:pt x="1027125" y="29550"/>
                  </a:lnTo>
                  <a:lnTo>
                    <a:pt x="994894" y="7928"/>
                  </a:lnTo>
                  <a:lnTo>
                    <a:pt x="955426" y="0"/>
                  </a:lnTo>
                  <a:close/>
                </a:path>
              </a:pathLst>
            </a:custGeom>
            <a:solidFill>
              <a:srgbClr val="31B892"/>
            </a:solidFill>
          </p:spPr>
          <p:txBody>
            <a:bodyPr wrap="square" lIns="0" tIns="0" rIns="0" bIns="0" rtlCol="0"/>
            <a:lstStyle/>
            <a:p>
              <a:endParaRPr/>
            </a:p>
          </p:txBody>
        </p:sp>
        <p:sp>
          <p:nvSpPr>
            <p:cNvPr id="8" name="object 8"/>
            <p:cNvSpPr/>
            <p:nvPr/>
          </p:nvSpPr>
          <p:spPr>
            <a:xfrm>
              <a:off x="847890" y="1249215"/>
              <a:ext cx="600075" cy="496570"/>
            </a:xfrm>
            <a:custGeom>
              <a:avLst/>
              <a:gdLst/>
              <a:ahLst/>
              <a:cxnLst/>
              <a:rect l="l" t="t" r="r" b="b"/>
              <a:pathLst>
                <a:path w="600075" h="496569">
                  <a:moveTo>
                    <a:pt x="247992" y="248005"/>
                  </a:moveTo>
                  <a:lnTo>
                    <a:pt x="0" y="0"/>
                  </a:lnTo>
                  <a:lnTo>
                    <a:pt x="0" y="496011"/>
                  </a:lnTo>
                  <a:lnTo>
                    <a:pt x="247992" y="248005"/>
                  </a:lnTo>
                  <a:close/>
                </a:path>
                <a:path w="600075" h="496569">
                  <a:moveTo>
                    <a:pt x="504698" y="248005"/>
                  </a:moveTo>
                  <a:lnTo>
                    <a:pt x="256692" y="0"/>
                  </a:lnTo>
                  <a:lnTo>
                    <a:pt x="256692" y="496011"/>
                  </a:lnTo>
                  <a:lnTo>
                    <a:pt x="504698" y="248005"/>
                  </a:lnTo>
                  <a:close/>
                </a:path>
                <a:path w="600075" h="496569">
                  <a:moveTo>
                    <a:pt x="599668" y="0"/>
                  </a:moveTo>
                  <a:lnTo>
                    <a:pt x="523176" y="0"/>
                  </a:lnTo>
                  <a:lnTo>
                    <a:pt x="523176" y="495998"/>
                  </a:lnTo>
                  <a:lnTo>
                    <a:pt x="599668" y="495998"/>
                  </a:lnTo>
                  <a:lnTo>
                    <a:pt x="599668" y="0"/>
                  </a:lnTo>
                  <a:close/>
                </a:path>
              </a:pathLst>
            </a:custGeom>
            <a:solidFill>
              <a:srgbClr val="FFFFFF"/>
            </a:solidFill>
          </p:spPr>
          <p:txBody>
            <a:bodyPr wrap="square" lIns="0" tIns="0" rIns="0" bIns="0" rtlCol="0"/>
            <a:lstStyle/>
            <a:p>
              <a:endParaRPr/>
            </a:p>
          </p:txBody>
        </p:sp>
      </p:grpSp>
      <p:sp>
        <p:nvSpPr>
          <p:cNvPr id="9" name="object 9"/>
          <p:cNvSpPr txBox="1">
            <a:spLocks noGrp="1"/>
          </p:cNvSpPr>
          <p:nvPr>
            <p:ph type="sldNum" sz="quarter" idx="7"/>
          </p:nvPr>
        </p:nvSpPr>
        <p:spPr>
          <a:xfrm>
            <a:off x="19192248" y="10719957"/>
            <a:ext cx="537202" cy="377825"/>
          </a:xfrm>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19</a:t>
            </a:fld>
            <a:endParaRPr spc="-25" dirty="0"/>
          </a:p>
        </p:txBody>
      </p:sp>
      <p:sp>
        <p:nvSpPr>
          <p:cNvPr id="10" name="object 10"/>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1" name="object 6" descr="$PPTXTitle">
            <a:extLst>
              <a:ext uri="{FF2B5EF4-FFF2-40B4-BE49-F238E27FC236}">
                <a16:creationId xmlns:a16="http://schemas.microsoft.com/office/drawing/2014/main" id="{A88D8722-5477-2DBB-CD9D-664375C1DCD8}"/>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dirty="0"/>
              <a:t>Next Steps</a:t>
            </a:r>
            <a:endParaRPr lang="en-US" dirty="0">
              <a:latin typeface="Apple Color Emoji"/>
              <a:cs typeface="Apple Color Emoji"/>
            </a:endParaRPr>
          </a:p>
        </p:txBody>
      </p:sp>
      <p:sp>
        <p:nvSpPr>
          <p:cNvPr id="2" name="object 2">
            <a:extLst>
              <a:ext uri="{FF2B5EF4-FFF2-40B4-BE49-F238E27FC236}">
                <a16:creationId xmlns:a16="http://schemas.microsoft.com/office/drawing/2014/main" id="{DE49FB87-9150-FCBB-D4A8-B640A06D7ECE}"/>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a:spLocks noGrp="1"/>
          </p:cNvSpPr>
          <p:nvPr>
            <p:ph sz="half" idx="3"/>
          </p:nvPr>
        </p:nvSpPr>
        <p:spPr>
          <a:xfrm>
            <a:off x="10227824" y="3122741"/>
            <a:ext cx="9501626" cy="7705314"/>
          </a:xfrm>
          <a:prstGeom prst="rect">
            <a:avLst/>
          </a:prstGeom>
        </p:spPr>
        <p:txBody>
          <a:bodyPr vert="horz" wrap="square" lIns="0" tIns="102235" rIns="0" bIns="0" rtlCol="0">
            <a:spAutoFit/>
          </a:bodyPr>
          <a:lstStyle/>
          <a:p>
            <a:pPr marL="460375" indent="-447675">
              <a:spcBef>
                <a:spcPts val="1575"/>
              </a:spcBef>
              <a:buFont typeface="+mj-lt"/>
              <a:buAutoNum type="arabicPeriod"/>
            </a:pPr>
            <a:r>
              <a:rPr lang="en-US" spc="-45" dirty="0"/>
              <a:t>Identify Different Source Types</a:t>
            </a:r>
          </a:p>
          <a:p>
            <a:pPr>
              <a:spcBef>
                <a:spcPts val="645"/>
              </a:spcBef>
              <a:tabLst>
                <a:tab pos="320040" algn="l"/>
              </a:tabLst>
            </a:pPr>
            <a:r>
              <a:rPr lang="en-US" sz="2600" b="0" dirty="0">
                <a:solidFill>
                  <a:srgbClr val="306CB5"/>
                </a:solidFill>
                <a:latin typeface="Barlow"/>
              </a:rPr>
              <a:t>slides 5 and 6</a:t>
            </a:r>
          </a:p>
          <a:p>
            <a:pPr marL="460375" indent="-447675">
              <a:spcBef>
                <a:spcPts val="1000"/>
              </a:spcBef>
              <a:buFont typeface="+mj-lt"/>
              <a:buAutoNum type="arabicPeriod" startAt="2"/>
            </a:pPr>
            <a:r>
              <a:rPr lang="en-US" spc="-45" dirty="0"/>
              <a:t>Detect Bias</a:t>
            </a:r>
          </a:p>
          <a:p>
            <a:pPr>
              <a:spcBef>
                <a:spcPts val="645"/>
              </a:spcBef>
              <a:tabLst>
                <a:tab pos="320040" algn="l"/>
              </a:tabLst>
            </a:pPr>
            <a:r>
              <a:rPr lang="en-US" sz="2600" b="0" dirty="0">
                <a:solidFill>
                  <a:srgbClr val="306CB5"/>
                </a:solidFill>
                <a:latin typeface="Barlow"/>
              </a:rPr>
              <a:t>s</a:t>
            </a:r>
            <a:r>
              <a:rPr sz="2600" b="0" dirty="0">
                <a:solidFill>
                  <a:srgbClr val="306CB5"/>
                </a:solidFill>
                <a:latin typeface="Barlow"/>
              </a:rPr>
              <a:t>lid</a:t>
            </a:r>
            <a:r>
              <a:rPr lang="en-US" sz="2600" b="0" dirty="0">
                <a:solidFill>
                  <a:srgbClr val="306CB5"/>
                </a:solidFill>
                <a:latin typeface="Barlow"/>
              </a:rPr>
              <a:t>es 7 and 8</a:t>
            </a:r>
            <a:endParaRPr sz="2600" b="0" dirty="0">
              <a:solidFill>
                <a:srgbClr val="306CB5"/>
              </a:solidFill>
              <a:latin typeface="Barlow"/>
            </a:endParaRPr>
          </a:p>
          <a:p>
            <a:pPr marL="460375" indent="-447675">
              <a:spcBef>
                <a:spcPts val="1000"/>
              </a:spcBef>
              <a:buAutoNum type="arabicPeriod" startAt="3"/>
              <a:tabLst>
                <a:tab pos="387350" algn="l"/>
              </a:tabLst>
            </a:pPr>
            <a:r>
              <a:rPr lang="en-US" spc="-45" dirty="0"/>
              <a:t>Employ Fact-Checking Techniques </a:t>
            </a:r>
          </a:p>
          <a:p>
            <a:pPr>
              <a:spcBef>
                <a:spcPts val="645"/>
              </a:spcBef>
              <a:tabLst>
                <a:tab pos="320040" algn="l"/>
              </a:tabLst>
            </a:pPr>
            <a:r>
              <a:rPr lang="en-US" sz="2600" b="0" dirty="0">
                <a:solidFill>
                  <a:srgbClr val="306CB5"/>
                </a:solidFill>
                <a:latin typeface="Barlow"/>
              </a:rPr>
              <a:t>s</a:t>
            </a:r>
            <a:r>
              <a:rPr sz="2600" b="0" dirty="0">
                <a:solidFill>
                  <a:srgbClr val="306CB5"/>
                </a:solidFill>
                <a:latin typeface="Barlow"/>
              </a:rPr>
              <a:t>lide</a:t>
            </a:r>
            <a:r>
              <a:rPr lang="en-US" sz="2600" b="0" dirty="0">
                <a:solidFill>
                  <a:srgbClr val="306CB5"/>
                </a:solidFill>
                <a:latin typeface="Barlow"/>
              </a:rPr>
              <a:t> 9</a:t>
            </a:r>
            <a:endParaRPr sz="2600" b="0" dirty="0">
              <a:solidFill>
                <a:srgbClr val="306CB5"/>
              </a:solidFill>
              <a:latin typeface="Barlow"/>
            </a:endParaRPr>
          </a:p>
          <a:p>
            <a:pPr marL="460375" indent="-385763">
              <a:lnSpc>
                <a:spcPct val="100000"/>
              </a:lnSpc>
              <a:spcBef>
                <a:spcPts val="1000"/>
              </a:spcBef>
              <a:buFont typeface="+mj-lt"/>
              <a:buAutoNum type="arabicPeriod" startAt="4"/>
              <a:tabLst>
                <a:tab pos="387350" algn="l"/>
              </a:tabLst>
            </a:pPr>
            <a:r>
              <a:rPr lang="en-US" spc="-45" dirty="0"/>
              <a:t>Evaluate Currency</a:t>
            </a:r>
          </a:p>
          <a:p>
            <a:pPr>
              <a:lnSpc>
                <a:spcPct val="100000"/>
              </a:lnSpc>
              <a:spcBef>
                <a:spcPts val="645"/>
              </a:spcBef>
              <a:tabLst>
                <a:tab pos="320040" algn="l"/>
              </a:tabLst>
            </a:pPr>
            <a:r>
              <a:rPr lang="en-US" sz="2600" b="0" dirty="0">
                <a:solidFill>
                  <a:srgbClr val="306CB5"/>
                </a:solidFill>
                <a:latin typeface="Barlow"/>
              </a:rPr>
              <a:t>s</a:t>
            </a:r>
            <a:r>
              <a:rPr sz="2600" b="0" dirty="0">
                <a:solidFill>
                  <a:srgbClr val="306CB5"/>
                </a:solidFill>
                <a:latin typeface="Barlow"/>
              </a:rPr>
              <a:t>lide</a:t>
            </a:r>
            <a:r>
              <a:rPr lang="en-US" sz="2600" b="0" dirty="0">
                <a:solidFill>
                  <a:srgbClr val="306CB5"/>
                </a:solidFill>
                <a:latin typeface="Barlow"/>
              </a:rPr>
              <a:t>s 10–13</a:t>
            </a:r>
            <a:endParaRPr sz="2600" b="0" dirty="0">
              <a:solidFill>
                <a:srgbClr val="306CB5"/>
              </a:solidFill>
              <a:latin typeface="Barlow"/>
            </a:endParaRPr>
          </a:p>
          <a:p>
            <a:pPr marL="460375" indent="-447675">
              <a:lnSpc>
                <a:spcPct val="100000"/>
              </a:lnSpc>
              <a:spcBef>
                <a:spcPts val="1000"/>
              </a:spcBef>
              <a:buFont typeface="+mj-lt"/>
              <a:buAutoNum type="arabicPeriod" startAt="5"/>
              <a:tabLst>
                <a:tab pos="387350" algn="l"/>
              </a:tabLst>
            </a:pPr>
            <a:r>
              <a:rPr lang="en-US" spc="-45" dirty="0"/>
              <a:t>Determine Relevance</a:t>
            </a:r>
          </a:p>
          <a:p>
            <a:pPr>
              <a:spcBef>
                <a:spcPts val="645"/>
              </a:spcBef>
              <a:tabLst>
                <a:tab pos="320040" algn="l"/>
              </a:tabLst>
            </a:pPr>
            <a:r>
              <a:rPr lang="en-US" sz="2600" b="0" dirty="0">
                <a:solidFill>
                  <a:srgbClr val="306CB5"/>
                </a:solidFill>
                <a:latin typeface="Barlow"/>
              </a:rPr>
              <a:t>s</a:t>
            </a:r>
            <a:r>
              <a:rPr sz="2600" b="0" dirty="0">
                <a:solidFill>
                  <a:srgbClr val="306CB5"/>
                </a:solidFill>
                <a:latin typeface="Barlow"/>
              </a:rPr>
              <a:t>lide</a:t>
            </a:r>
            <a:r>
              <a:rPr lang="en-US" sz="2600" b="0" dirty="0">
                <a:solidFill>
                  <a:srgbClr val="306CB5"/>
                </a:solidFill>
                <a:latin typeface="Barlow"/>
              </a:rPr>
              <a:t> 14</a:t>
            </a:r>
          </a:p>
          <a:p>
            <a:pPr marL="460375" indent="-447675" algn="l">
              <a:lnSpc>
                <a:spcPts val="3640"/>
              </a:lnSpc>
              <a:spcBef>
                <a:spcPts val="1000"/>
              </a:spcBef>
              <a:buFont typeface="+mj-lt"/>
              <a:buAutoNum type="arabicPeriod" startAt="6"/>
              <a:tabLst>
                <a:tab pos="387350" algn="l"/>
              </a:tabLst>
            </a:pPr>
            <a:r>
              <a:rPr lang="en-US" spc="-45" dirty="0"/>
              <a:t>Identify the Purpose and Intended Audience</a:t>
            </a:r>
          </a:p>
          <a:p>
            <a:pPr>
              <a:lnSpc>
                <a:spcPts val="3640"/>
              </a:lnSpc>
              <a:spcBef>
                <a:spcPts val="645"/>
              </a:spcBef>
              <a:tabLst>
                <a:tab pos="320040" algn="l"/>
              </a:tabLst>
            </a:pPr>
            <a:r>
              <a:rPr lang="en-US" sz="2600" b="0" dirty="0">
                <a:solidFill>
                  <a:srgbClr val="306CB5"/>
                </a:solidFill>
                <a:latin typeface="Barlow"/>
              </a:rPr>
              <a:t>s</a:t>
            </a:r>
            <a:r>
              <a:rPr sz="2600" b="0" dirty="0">
                <a:solidFill>
                  <a:srgbClr val="306CB5"/>
                </a:solidFill>
                <a:latin typeface="Barlow"/>
              </a:rPr>
              <a:t>lide</a:t>
            </a:r>
            <a:r>
              <a:rPr lang="en-US" sz="2600" b="0" dirty="0">
                <a:solidFill>
                  <a:srgbClr val="306CB5"/>
                </a:solidFill>
                <a:latin typeface="Barlow"/>
              </a:rPr>
              <a:t> 15</a:t>
            </a:r>
          </a:p>
          <a:p>
            <a:pPr marL="460375" indent="-447675" algn="l">
              <a:lnSpc>
                <a:spcPts val="3640"/>
              </a:lnSpc>
              <a:spcBef>
                <a:spcPts val="1000"/>
              </a:spcBef>
              <a:buFont typeface="+mj-lt"/>
              <a:buAutoNum type="arabicPeriod" startAt="7"/>
              <a:tabLst>
                <a:tab pos="387350" algn="l"/>
              </a:tabLst>
            </a:pPr>
            <a:r>
              <a:rPr lang="en-US" spc="-45" dirty="0"/>
              <a:t>Draw Conclusions from Source Evaluation</a:t>
            </a:r>
          </a:p>
          <a:p>
            <a:pPr>
              <a:lnSpc>
                <a:spcPts val="3640"/>
              </a:lnSpc>
              <a:spcBef>
                <a:spcPts val="645"/>
              </a:spcBef>
              <a:tabLst>
                <a:tab pos="320040" algn="l"/>
              </a:tabLst>
            </a:pPr>
            <a:r>
              <a:rPr lang="en-US" sz="2600" b="0" dirty="0">
                <a:solidFill>
                  <a:srgbClr val="306CB5"/>
                </a:solidFill>
                <a:latin typeface="Barlow"/>
              </a:rPr>
              <a:t>slide 16</a:t>
            </a:r>
          </a:p>
        </p:txBody>
      </p:sp>
      <p:sp>
        <p:nvSpPr>
          <p:cNvPr id="4" name="object 4"/>
          <p:cNvSpPr txBox="1"/>
          <p:nvPr/>
        </p:nvSpPr>
        <p:spPr>
          <a:xfrm>
            <a:off x="2416545" y="3115476"/>
            <a:ext cx="3470910" cy="2411730"/>
          </a:xfrm>
          <a:prstGeom prst="rect">
            <a:avLst/>
          </a:prstGeom>
        </p:spPr>
        <p:txBody>
          <a:bodyPr vert="horz" wrap="square" lIns="0" tIns="109220" rIns="0" bIns="0" rtlCol="0">
            <a:spAutoFit/>
          </a:bodyPr>
          <a:lstStyle/>
          <a:p>
            <a:pPr marL="12700">
              <a:lnSpc>
                <a:spcPct val="100000"/>
              </a:lnSpc>
              <a:spcBef>
                <a:spcPts val="860"/>
              </a:spcBef>
            </a:pPr>
            <a:r>
              <a:rPr sz="3050" b="1" spc="-10" dirty="0">
                <a:latin typeface="Barlow"/>
                <a:cs typeface="Barlow"/>
              </a:rPr>
              <a:t>Overview</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lang="en-US" sz="2600" dirty="0">
                <a:solidFill>
                  <a:srgbClr val="306CB5"/>
                </a:solidFill>
                <a:latin typeface="Barlow"/>
                <a:cs typeface="Barlow"/>
              </a:rPr>
              <a:t>s</a:t>
            </a:r>
            <a:r>
              <a:rPr lang="en-US" sz="2600" spc="-120" dirty="0">
                <a:solidFill>
                  <a:srgbClr val="306CB5"/>
                </a:solidFill>
                <a:latin typeface="Barlow"/>
                <a:cs typeface="Barlow"/>
              </a:rPr>
              <a:t> </a:t>
            </a:r>
            <a:r>
              <a:rPr lang="en-US" sz="2600" spc="-50" dirty="0">
                <a:solidFill>
                  <a:srgbClr val="306CB5"/>
                </a:solidFill>
                <a:latin typeface="Barlow"/>
                <a:cs typeface="Barlow"/>
              </a:rPr>
              <a:t>3 and 4</a:t>
            </a:r>
            <a:endParaRPr sz="2600" dirty="0">
              <a:latin typeface="Barlow"/>
              <a:cs typeface="Barlow"/>
            </a:endParaRPr>
          </a:p>
          <a:p>
            <a:pPr marL="12700">
              <a:lnSpc>
                <a:spcPct val="100000"/>
              </a:lnSpc>
              <a:spcBef>
                <a:spcPts val="3060"/>
              </a:spcBef>
            </a:pPr>
            <a:r>
              <a:rPr sz="3050" b="1" spc="-65" dirty="0">
                <a:latin typeface="Barlow"/>
                <a:cs typeface="Barlow"/>
              </a:rPr>
              <a:t>Step-</a:t>
            </a:r>
            <a:r>
              <a:rPr sz="3050" b="1" spc="-114" dirty="0">
                <a:latin typeface="Barlow"/>
                <a:cs typeface="Barlow"/>
              </a:rPr>
              <a:t>by-</a:t>
            </a:r>
            <a:r>
              <a:rPr sz="3050" b="1" spc="-35" dirty="0">
                <a:latin typeface="Barlow"/>
                <a:cs typeface="Barlow"/>
              </a:rPr>
              <a:t>Step</a:t>
            </a:r>
            <a:r>
              <a:rPr sz="3050" b="1" spc="-40" dirty="0">
                <a:latin typeface="Barlow"/>
                <a:cs typeface="Barlow"/>
              </a:rPr>
              <a:t> </a:t>
            </a:r>
            <a:r>
              <a:rPr sz="3050" b="1" spc="-10" dirty="0">
                <a:latin typeface="Barlow"/>
                <a:cs typeface="Barlow"/>
              </a:rPr>
              <a:t>Guide</a:t>
            </a:r>
            <a:endParaRPr sz="3050" dirty="0">
              <a:latin typeface="Barlow"/>
              <a:cs typeface="Barlow"/>
            </a:endParaRPr>
          </a:p>
          <a:p>
            <a:pPr marL="12700">
              <a:lnSpc>
                <a:spcPct val="100000"/>
              </a:lnSpc>
              <a:spcBef>
                <a:spcPts val="695"/>
              </a:spcBef>
            </a:pPr>
            <a:r>
              <a:rPr sz="2600" spc="-10" dirty="0">
                <a:solidFill>
                  <a:srgbClr val="306CB5"/>
                </a:solidFill>
                <a:latin typeface="Barlow"/>
                <a:cs typeface="Barlow"/>
              </a:rPr>
              <a:t>slides</a:t>
            </a:r>
            <a:r>
              <a:rPr sz="2600" spc="-85" dirty="0">
                <a:solidFill>
                  <a:srgbClr val="306CB5"/>
                </a:solidFill>
                <a:latin typeface="Barlow"/>
                <a:cs typeface="Barlow"/>
              </a:rPr>
              <a:t> </a:t>
            </a:r>
            <a:r>
              <a:rPr lang="en-US" sz="2600" spc="-25" dirty="0">
                <a:solidFill>
                  <a:srgbClr val="306CB5"/>
                </a:solidFill>
                <a:latin typeface="Barlow"/>
                <a:cs typeface="Barlow"/>
              </a:rPr>
              <a:t>5</a:t>
            </a:r>
            <a:r>
              <a:rPr sz="2600" spc="-25" dirty="0">
                <a:solidFill>
                  <a:srgbClr val="306CB5"/>
                </a:solidFill>
                <a:latin typeface="Barlow"/>
                <a:cs typeface="Barlow"/>
              </a:rPr>
              <a:t>–</a:t>
            </a:r>
            <a:r>
              <a:rPr lang="en-US" sz="2600" spc="-50" dirty="0">
                <a:solidFill>
                  <a:srgbClr val="306CB5"/>
                </a:solidFill>
                <a:latin typeface="Barlow"/>
                <a:cs typeface="Barlow"/>
              </a:rPr>
              <a:t>16</a:t>
            </a:r>
            <a:endParaRPr sz="2600" dirty="0">
              <a:latin typeface="Barlow"/>
              <a:cs typeface="Barlow"/>
            </a:endParaRPr>
          </a:p>
        </p:txBody>
      </p:sp>
      <p:sp>
        <p:nvSpPr>
          <p:cNvPr id="5" name="object 5"/>
          <p:cNvSpPr txBox="1"/>
          <p:nvPr/>
        </p:nvSpPr>
        <p:spPr>
          <a:xfrm>
            <a:off x="2416545" y="5791835"/>
            <a:ext cx="3980179" cy="1073150"/>
          </a:xfrm>
          <a:prstGeom prst="rect">
            <a:avLst/>
          </a:prstGeom>
        </p:spPr>
        <p:txBody>
          <a:bodyPr vert="horz" wrap="square" lIns="0" tIns="109220" rIns="0" bIns="0" rtlCol="0">
            <a:spAutoFit/>
          </a:bodyPr>
          <a:lstStyle/>
          <a:p>
            <a:pPr marL="12700">
              <a:lnSpc>
                <a:spcPct val="100000"/>
              </a:lnSpc>
              <a:spcBef>
                <a:spcPts val="860"/>
              </a:spcBef>
            </a:pPr>
            <a:r>
              <a:rPr sz="3050" b="1" spc="-20" dirty="0">
                <a:latin typeface="Barlow"/>
                <a:cs typeface="Barlow"/>
              </a:rPr>
              <a:t>Tips</a:t>
            </a:r>
            <a:r>
              <a:rPr sz="3050" b="1" spc="-130" dirty="0">
                <a:latin typeface="Barlow"/>
                <a:cs typeface="Barlow"/>
              </a:rPr>
              <a:t> </a:t>
            </a:r>
            <a:r>
              <a:rPr sz="3050" b="1" dirty="0">
                <a:latin typeface="Barlow"/>
                <a:cs typeface="Barlow"/>
              </a:rPr>
              <a:t>and</a:t>
            </a:r>
            <a:r>
              <a:rPr sz="3050" b="1" spc="-130" dirty="0">
                <a:latin typeface="Barlow"/>
                <a:cs typeface="Barlow"/>
              </a:rPr>
              <a:t> </a:t>
            </a:r>
            <a:r>
              <a:rPr sz="3050" b="1" spc="-20" dirty="0">
                <a:latin typeface="Barlow"/>
                <a:cs typeface="Barlow"/>
              </a:rPr>
              <a:t>Best</a:t>
            </a:r>
            <a:r>
              <a:rPr sz="3050" b="1" spc="-125" dirty="0">
                <a:latin typeface="Barlow"/>
                <a:cs typeface="Barlow"/>
              </a:rPr>
              <a:t> </a:t>
            </a:r>
            <a:r>
              <a:rPr sz="3050" b="1" spc="-25" dirty="0">
                <a:latin typeface="Barlow"/>
                <a:cs typeface="Barlow"/>
              </a:rPr>
              <a:t>Practices</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sz="2600" spc="-120" dirty="0">
                <a:solidFill>
                  <a:srgbClr val="306CB5"/>
                </a:solidFill>
                <a:latin typeface="Barlow"/>
                <a:cs typeface="Barlow"/>
              </a:rPr>
              <a:t> </a:t>
            </a:r>
            <a:r>
              <a:rPr lang="en-US" sz="2600" spc="-50" dirty="0">
                <a:solidFill>
                  <a:srgbClr val="306CB5"/>
                </a:solidFill>
                <a:latin typeface="Barlow"/>
                <a:cs typeface="Barlow"/>
              </a:rPr>
              <a:t>17</a:t>
            </a:r>
            <a:endParaRPr sz="2600" dirty="0">
              <a:latin typeface="Barlow"/>
              <a:cs typeface="Barlow"/>
            </a:endParaRPr>
          </a:p>
        </p:txBody>
      </p:sp>
      <p:sp>
        <p:nvSpPr>
          <p:cNvPr id="6" name="object 6"/>
          <p:cNvSpPr txBox="1"/>
          <p:nvPr/>
        </p:nvSpPr>
        <p:spPr>
          <a:xfrm>
            <a:off x="2416545" y="7130014"/>
            <a:ext cx="2781935" cy="1073150"/>
          </a:xfrm>
          <a:prstGeom prst="rect">
            <a:avLst/>
          </a:prstGeom>
        </p:spPr>
        <p:txBody>
          <a:bodyPr vert="horz" wrap="square" lIns="0" tIns="109220" rIns="0" bIns="0" rtlCol="0">
            <a:spAutoFit/>
          </a:bodyPr>
          <a:lstStyle/>
          <a:p>
            <a:pPr marL="12700">
              <a:lnSpc>
                <a:spcPct val="100000"/>
              </a:lnSpc>
              <a:spcBef>
                <a:spcPts val="860"/>
              </a:spcBef>
            </a:pPr>
            <a:r>
              <a:rPr sz="3050" b="1" spc="-35" dirty="0">
                <a:latin typeface="Barlow"/>
                <a:cs typeface="Barlow"/>
              </a:rPr>
              <a:t>Common</a:t>
            </a:r>
            <a:r>
              <a:rPr sz="3050" b="1" spc="-105" dirty="0">
                <a:latin typeface="Barlow"/>
                <a:cs typeface="Barlow"/>
              </a:rPr>
              <a:t> </a:t>
            </a:r>
            <a:r>
              <a:rPr sz="3050" b="1" spc="-25" dirty="0">
                <a:latin typeface="Barlow"/>
                <a:cs typeface="Barlow"/>
              </a:rPr>
              <a:t>Pitfalls</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sz="2600" spc="-120" dirty="0">
                <a:solidFill>
                  <a:srgbClr val="306CB5"/>
                </a:solidFill>
                <a:latin typeface="Barlow"/>
                <a:cs typeface="Barlow"/>
              </a:rPr>
              <a:t> </a:t>
            </a:r>
            <a:r>
              <a:rPr lang="en-US" sz="2600" spc="-25" dirty="0">
                <a:solidFill>
                  <a:srgbClr val="306CB5"/>
                </a:solidFill>
                <a:latin typeface="Barlow"/>
                <a:cs typeface="Barlow"/>
              </a:rPr>
              <a:t>18</a:t>
            </a:r>
            <a:endParaRPr sz="2600" dirty="0">
              <a:latin typeface="Barlow"/>
              <a:cs typeface="Barlow"/>
            </a:endParaRPr>
          </a:p>
        </p:txBody>
      </p:sp>
      <p:sp>
        <p:nvSpPr>
          <p:cNvPr id="7" name="object 7"/>
          <p:cNvSpPr txBox="1"/>
          <p:nvPr/>
        </p:nvSpPr>
        <p:spPr>
          <a:xfrm>
            <a:off x="2416545" y="8366495"/>
            <a:ext cx="1880870" cy="1172116"/>
          </a:xfrm>
          <a:prstGeom prst="rect">
            <a:avLst/>
          </a:prstGeom>
        </p:spPr>
        <p:txBody>
          <a:bodyPr vert="horz" wrap="square" lIns="0" tIns="210820" rIns="0" bIns="0" rtlCol="0">
            <a:spAutoFit/>
          </a:bodyPr>
          <a:lstStyle/>
          <a:p>
            <a:pPr marL="12700">
              <a:lnSpc>
                <a:spcPct val="100000"/>
              </a:lnSpc>
              <a:spcBef>
                <a:spcPts val="1660"/>
              </a:spcBef>
            </a:pPr>
            <a:r>
              <a:rPr sz="3050" b="1" spc="-50" dirty="0">
                <a:latin typeface="Barlow"/>
                <a:cs typeface="Barlow"/>
              </a:rPr>
              <a:t>Next</a:t>
            </a:r>
            <a:r>
              <a:rPr sz="3050" b="1" spc="-75" dirty="0">
                <a:latin typeface="Barlow"/>
                <a:cs typeface="Barlow"/>
              </a:rPr>
              <a:t> </a:t>
            </a:r>
            <a:r>
              <a:rPr sz="3050" b="1" spc="-20" dirty="0">
                <a:latin typeface="Barlow"/>
                <a:cs typeface="Barlow"/>
              </a:rPr>
              <a:t>Steps</a:t>
            </a:r>
            <a:endParaRPr lang="en-US" sz="3050" b="1" spc="-20" dirty="0">
              <a:latin typeface="Barlow"/>
              <a:cs typeface="Barlow"/>
            </a:endParaRPr>
          </a:p>
          <a:p>
            <a:pPr marL="12700">
              <a:lnSpc>
                <a:spcPct val="100000"/>
              </a:lnSpc>
              <a:spcBef>
                <a:spcPts val="700"/>
              </a:spcBef>
            </a:pPr>
            <a:r>
              <a:rPr lang="en-US" sz="2600" dirty="0">
                <a:solidFill>
                  <a:srgbClr val="306CB5"/>
                </a:solidFill>
                <a:latin typeface="Barlow"/>
                <a:cs typeface="Barlow"/>
              </a:rPr>
              <a:t>slide</a:t>
            </a:r>
            <a:r>
              <a:rPr lang="en-US" sz="2600" spc="-120" dirty="0">
                <a:solidFill>
                  <a:srgbClr val="306CB5"/>
                </a:solidFill>
                <a:latin typeface="Barlow"/>
                <a:cs typeface="Barlow"/>
              </a:rPr>
              <a:t> </a:t>
            </a:r>
            <a:r>
              <a:rPr lang="en-US" sz="2600" spc="-25" dirty="0">
                <a:solidFill>
                  <a:srgbClr val="306CB5"/>
                </a:solidFill>
                <a:latin typeface="Barlow"/>
                <a:cs typeface="Barlow"/>
              </a:rPr>
              <a:t>19</a:t>
            </a:r>
            <a:endParaRPr lang="en-US" sz="2600" dirty="0">
              <a:latin typeface="Barlow"/>
              <a:cs typeface="Barlow"/>
            </a:endParaRPr>
          </a:p>
        </p:txBody>
      </p:sp>
      <p:sp>
        <p:nvSpPr>
          <p:cNvPr id="21" name="Rectangle 20">
            <a:hlinkClick r:id="rId3" action="ppaction://hlinksldjump"/>
            <a:extLst>
              <a:ext uri="{FF2B5EF4-FFF2-40B4-BE49-F238E27FC236}">
                <a16:creationId xmlns:a16="http://schemas.microsoft.com/office/drawing/2014/main" id="{4DE2E081-7852-97CC-C72E-763AB61E7500}"/>
              </a:ext>
            </a:extLst>
          </p:cNvPr>
          <p:cNvSpPr/>
          <p:nvPr/>
        </p:nvSpPr>
        <p:spPr>
          <a:xfrm>
            <a:off x="1336295" y="4639481"/>
            <a:ext cx="4551160"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hlinkClick r:id="rId4" action="ppaction://hlinksldjump"/>
            <a:extLst>
              <a:ext uri="{FF2B5EF4-FFF2-40B4-BE49-F238E27FC236}">
                <a16:creationId xmlns:a16="http://schemas.microsoft.com/office/drawing/2014/main" id="{C6D0BD1A-0770-1B43-23AF-0BA7D727FD70}"/>
              </a:ext>
            </a:extLst>
          </p:cNvPr>
          <p:cNvSpPr/>
          <p:nvPr/>
        </p:nvSpPr>
        <p:spPr>
          <a:xfrm>
            <a:off x="1377716" y="8662904"/>
            <a:ext cx="2919700"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hlinkClick r:id="rId5" action="ppaction://hlinksldjump"/>
            <a:extLst>
              <a:ext uri="{FF2B5EF4-FFF2-40B4-BE49-F238E27FC236}">
                <a16:creationId xmlns:a16="http://schemas.microsoft.com/office/drawing/2014/main" id="{4FD38CEA-6910-83C3-8B0F-6EDBCCD5CB00}"/>
              </a:ext>
            </a:extLst>
          </p:cNvPr>
          <p:cNvSpPr/>
          <p:nvPr/>
        </p:nvSpPr>
        <p:spPr>
          <a:xfrm>
            <a:off x="1404743" y="5989944"/>
            <a:ext cx="4991981"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hlinkClick r:id="rId6" action="ppaction://hlinksldjump"/>
            <a:extLst>
              <a:ext uri="{FF2B5EF4-FFF2-40B4-BE49-F238E27FC236}">
                <a16:creationId xmlns:a16="http://schemas.microsoft.com/office/drawing/2014/main" id="{A06A1CF5-AC1E-D87A-66A4-3BA4F1CA5D69}"/>
              </a:ext>
            </a:extLst>
          </p:cNvPr>
          <p:cNvSpPr/>
          <p:nvPr/>
        </p:nvSpPr>
        <p:spPr>
          <a:xfrm>
            <a:off x="1336295" y="7330880"/>
            <a:ext cx="3862185"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hlinkClick r:id="rId7" action="ppaction://hlinksldjump"/>
            <a:extLst>
              <a:ext uri="{FF2B5EF4-FFF2-40B4-BE49-F238E27FC236}">
                <a16:creationId xmlns:a16="http://schemas.microsoft.com/office/drawing/2014/main" id="{9112622C-6C5B-C5B2-9EEA-E4CF35E98980}"/>
              </a:ext>
            </a:extLst>
          </p:cNvPr>
          <p:cNvSpPr/>
          <p:nvPr/>
        </p:nvSpPr>
        <p:spPr>
          <a:xfrm>
            <a:off x="10183215" y="9723828"/>
            <a:ext cx="8098435"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hlinkClick r:id="rId8" action="ppaction://hlinksldjump"/>
            <a:extLst>
              <a:ext uri="{FF2B5EF4-FFF2-40B4-BE49-F238E27FC236}">
                <a16:creationId xmlns:a16="http://schemas.microsoft.com/office/drawing/2014/main" id="{FEACBD8F-4D00-1C8E-3FC5-09051B6030E9}"/>
              </a:ext>
            </a:extLst>
          </p:cNvPr>
          <p:cNvSpPr/>
          <p:nvPr/>
        </p:nvSpPr>
        <p:spPr>
          <a:xfrm>
            <a:off x="10183215" y="8614356"/>
            <a:ext cx="8098435"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hlinkClick r:id="" action="ppaction://hlinkshowjump?jump=nextslide"/>
            <a:extLst>
              <a:ext uri="{FF2B5EF4-FFF2-40B4-BE49-F238E27FC236}">
                <a16:creationId xmlns:a16="http://schemas.microsoft.com/office/drawing/2014/main" id="{FC69A428-CBC3-F548-14EE-02AA47F3105D}"/>
              </a:ext>
            </a:extLst>
          </p:cNvPr>
          <p:cNvSpPr/>
          <p:nvPr/>
        </p:nvSpPr>
        <p:spPr>
          <a:xfrm>
            <a:off x="1361193" y="3298328"/>
            <a:ext cx="2936222"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hlinkClick r:id="rId3" action="ppaction://hlinksldjump"/>
            <a:extLst>
              <a:ext uri="{FF2B5EF4-FFF2-40B4-BE49-F238E27FC236}">
                <a16:creationId xmlns:a16="http://schemas.microsoft.com/office/drawing/2014/main" id="{B2DCAB83-86E1-D22D-9FF2-6C9559ACF1ED}"/>
              </a:ext>
            </a:extLst>
          </p:cNvPr>
          <p:cNvSpPr/>
          <p:nvPr/>
        </p:nvSpPr>
        <p:spPr>
          <a:xfrm>
            <a:off x="10119165" y="3286163"/>
            <a:ext cx="5876485"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p:nvPr/>
        </p:nvSpPr>
        <p:spPr>
          <a:xfrm>
            <a:off x="615553" y="348545"/>
            <a:ext cx="2773045" cy="402590"/>
          </a:xfrm>
          <a:prstGeom prst="rect">
            <a:avLst/>
          </a:prstGeom>
        </p:spPr>
        <p:txBody>
          <a:bodyPr vert="horz" wrap="square" lIns="0" tIns="15240" rIns="0" bIns="0" rtlCol="0">
            <a:spAutoFit/>
          </a:bodyPr>
          <a:lstStyle/>
          <a:p>
            <a:pPr marL="12700">
              <a:lnSpc>
                <a:spcPct val="100000"/>
              </a:lnSpc>
              <a:spcBef>
                <a:spcPts val="120"/>
              </a:spcBef>
            </a:pPr>
            <a:r>
              <a:rPr sz="2450" b="1" dirty="0">
                <a:solidFill>
                  <a:srgbClr val="FFFFFF"/>
                </a:solidFill>
                <a:latin typeface="Barlow"/>
                <a:cs typeface="Barlow"/>
              </a:rPr>
              <a:t>ACADEMIC</a:t>
            </a:r>
            <a:r>
              <a:rPr sz="2450" b="1" spc="-85" dirty="0">
                <a:solidFill>
                  <a:srgbClr val="FFFFFF"/>
                </a:solidFill>
                <a:latin typeface="Barlow"/>
                <a:cs typeface="Barlow"/>
              </a:rPr>
              <a:t> </a:t>
            </a:r>
            <a:r>
              <a:rPr sz="2450" b="1" spc="-10" dirty="0">
                <a:solidFill>
                  <a:srgbClr val="FFFFFF"/>
                </a:solidFill>
                <a:latin typeface="Barlow"/>
                <a:cs typeface="Barlow"/>
              </a:rPr>
              <a:t>TOOLKIT</a:t>
            </a:r>
            <a:endParaRPr sz="2450">
              <a:latin typeface="Barlow"/>
              <a:cs typeface="Barlow"/>
            </a:endParaRPr>
          </a:p>
        </p:txBody>
      </p:sp>
      <p:sp>
        <p:nvSpPr>
          <p:cNvPr id="9" name="object 9"/>
          <p:cNvSpPr txBox="1"/>
          <p:nvPr/>
        </p:nvSpPr>
        <p:spPr>
          <a:xfrm>
            <a:off x="4946955" y="181452"/>
            <a:ext cx="10210496" cy="583493"/>
          </a:xfrm>
          <a:prstGeom prst="rect">
            <a:avLst/>
          </a:prstGeom>
        </p:spPr>
        <p:txBody>
          <a:bodyPr vert="horz" wrap="square" lIns="0" tIns="13970" rIns="0" bIns="0" rtlCol="0">
            <a:spAutoFit/>
          </a:bodyPr>
          <a:lstStyle/>
          <a:p>
            <a:pPr marL="12700" marR="5080" indent="-1588" algn="ctr">
              <a:spcBef>
                <a:spcPts val="110"/>
              </a:spcBef>
              <a:tabLst>
                <a:tab pos="5867400" algn="l"/>
                <a:tab pos="6007100" algn="l"/>
              </a:tabLst>
            </a:pPr>
            <a:r>
              <a:rPr lang="en-US" sz="3700" b="1" dirty="0">
                <a:solidFill>
                  <a:srgbClr val="FFFFFF"/>
                </a:solidFill>
                <a:latin typeface="Barlow"/>
              </a:rPr>
              <a:t>Source Credibility, Reliability, and Bias</a:t>
            </a:r>
          </a:p>
        </p:txBody>
      </p:sp>
      <p:sp>
        <p:nvSpPr>
          <p:cNvPr id="10" name="object 10" descr="$PPTXTitle"/>
          <p:cNvSpPr txBox="1">
            <a:spLocks noGrp="1"/>
          </p:cNvSpPr>
          <p:nvPr>
            <p:ph type="title"/>
          </p:nvPr>
        </p:nvSpPr>
        <p:spPr>
          <a:xfrm>
            <a:off x="5460760" y="1589345"/>
            <a:ext cx="9182735" cy="1183016"/>
          </a:xfrm>
          <a:prstGeom prst="rect">
            <a:avLst/>
          </a:prstGeom>
        </p:spPr>
        <p:txBody>
          <a:bodyPr vert="horz" wrap="square" lIns="0" tIns="13335" rIns="0" bIns="0" rtlCol="0">
            <a:spAutoFit/>
          </a:bodyPr>
          <a:lstStyle/>
          <a:p>
            <a:pPr marL="12700" algn="ctr">
              <a:lnSpc>
                <a:spcPct val="100000"/>
              </a:lnSpc>
              <a:spcBef>
                <a:spcPts val="105"/>
              </a:spcBef>
            </a:pPr>
            <a:r>
              <a:rPr sz="5600" spc="-10" dirty="0"/>
              <a:t>Interactive</a:t>
            </a:r>
            <a:r>
              <a:rPr sz="5600" spc="-195" dirty="0"/>
              <a:t> </a:t>
            </a:r>
            <a:r>
              <a:rPr sz="5600" dirty="0"/>
              <a:t>Table</a:t>
            </a:r>
            <a:r>
              <a:rPr sz="5600" spc="-195" dirty="0"/>
              <a:t> </a:t>
            </a:r>
            <a:r>
              <a:rPr sz="5600" dirty="0"/>
              <a:t>of</a:t>
            </a:r>
            <a:r>
              <a:rPr sz="5600" spc="-195" dirty="0"/>
              <a:t> </a:t>
            </a:r>
            <a:r>
              <a:rPr sz="5600" spc="-10" dirty="0"/>
              <a:t>Contents</a:t>
            </a:r>
            <a:br>
              <a:rPr lang="en-US" sz="5600" spc="-10" dirty="0"/>
            </a:br>
            <a:r>
              <a:rPr lang="en-US" sz="2000" b="0" spc="-10" dirty="0">
                <a:latin typeface="Barlow" pitchFamily="2" charset="77"/>
              </a:rPr>
              <a:t>(slideshow view only)</a:t>
            </a:r>
            <a:endParaRPr sz="2000" b="0" spc="-10" dirty="0">
              <a:latin typeface="Barlow" pitchFamily="2" charset="77"/>
            </a:endParaRPr>
          </a:p>
        </p:txBody>
      </p:sp>
      <p:grpSp>
        <p:nvGrpSpPr>
          <p:cNvPr id="11" name="object 11"/>
          <p:cNvGrpSpPr/>
          <p:nvPr/>
        </p:nvGrpSpPr>
        <p:grpSpPr>
          <a:xfrm>
            <a:off x="1382156" y="3298328"/>
            <a:ext cx="849630" cy="849630"/>
            <a:chOff x="1382156" y="3298328"/>
            <a:chExt cx="849630" cy="849630"/>
          </a:xfrm>
        </p:grpSpPr>
        <p:sp>
          <p:nvSpPr>
            <p:cNvPr id="12" name="object 12"/>
            <p:cNvSpPr/>
            <p:nvPr/>
          </p:nvSpPr>
          <p:spPr>
            <a:xfrm>
              <a:off x="1382156" y="3298328"/>
              <a:ext cx="849630" cy="849630"/>
            </a:xfrm>
            <a:custGeom>
              <a:avLst/>
              <a:gdLst/>
              <a:ahLst/>
              <a:cxnLst/>
              <a:rect l="l" t="t" r="r" b="b"/>
              <a:pathLst>
                <a:path w="849630" h="849629">
                  <a:moveTo>
                    <a:pt x="692387" y="0"/>
                  </a:moveTo>
                  <a:lnTo>
                    <a:pt x="157167" y="0"/>
                  </a:lnTo>
                  <a:lnTo>
                    <a:pt x="107489" y="8012"/>
                  </a:lnTo>
                  <a:lnTo>
                    <a:pt x="64345" y="30323"/>
                  </a:lnTo>
                  <a:lnTo>
                    <a:pt x="30323" y="64345"/>
                  </a:lnTo>
                  <a:lnTo>
                    <a:pt x="8012" y="107489"/>
                  </a:lnTo>
                  <a:lnTo>
                    <a:pt x="0" y="157167"/>
                  </a:lnTo>
                  <a:lnTo>
                    <a:pt x="0" y="692387"/>
                  </a:lnTo>
                  <a:lnTo>
                    <a:pt x="8012" y="742065"/>
                  </a:lnTo>
                  <a:lnTo>
                    <a:pt x="30323" y="785209"/>
                  </a:lnTo>
                  <a:lnTo>
                    <a:pt x="64345" y="819231"/>
                  </a:lnTo>
                  <a:lnTo>
                    <a:pt x="107489" y="841542"/>
                  </a:lnTo>
                  <a:lnTo>
                    <a:pt x="157167" y="849555"/>
                  </a:lnTo>
                  <a:lnTo>
                    <a:pt x="692387" y="849555"/>
                  </a:lnTo>
                  <a:lnTo>
                    <a:pt x="742065" y="841542"/>
                  </a:lnTo>
                  <a:lnTo>
                    <a:pt x="785209" y="819231"/>
                  </a:lnTo>
                  <a:lnTo>
                    <a:pt x="819231" y="785209"/>
                  </a:lnTo>
                  <a:lnTo>
                    <a:pt x="841542" y="742065"/>
                  </a:lnTo>
                  <a:lnTo>
                    <a:pt x="849555" y="692387"/>
                  </a:lnTo>
                  <a:lnTo>
                    <a:pt x="849555" y="157167"/>
                  </a:lnTo>
                  <a:lnTo>
                    <a:pt x="841542" y="107489"/>
                  </a:lnTo>
                  <a:lnTo>
                    <a:pt x="819231" y="64345"/>
                  </a:lnTo>
                  <a:lnTo>
                    <a:pt x="785209" y="30323"/>
                  </a:lnTo>
                  <a:lnTo>
                    <a:pt x="742065" y="8012"/>
                  </a:lnTo>
                  <a:lnTo>
                    <a:pt x="692387" y="0"/>
                  </a:lnTo>
                  <a:close/>
                </a:path>
              </a:pathLst>
            </a:custGeom>
            <a:solidFill>
              <a:srgbClr val="306CB5"/>
            </a:solidFill>
          </p:spPr>
          <p:txBody>
            <a:bodyPr wrap="square" lIns="0" tIns="0" rIns="0" bIns="0" rtlCol="0"/>
            <a:lstStyle/>
            <a:p>
              <a:endParaRPr/>
            </a:p>
          </p:txBody>
        </p:sp>
        <p:sp>
          <p:nvSpPr>
            <p:cNvPr id="13" name="object 13"/>
            <p:cNvSpPr/>
            <p:nvPr/>
          </p:nvSpPr>
          <p:spPr>
            <a:xfrm>
              <a:off x="1488352" y="3495694"/>
              <a:ext cx="637540" cy="535305"/>
            </a:xfrm>
            <a:custGeom>
              <a:avLst/>
              <a:gdLst/>
              <a:ahLst/>
              <a:cxnLst/>
              <a:rect l="l" t="t" r="r" b="b"/>
              <a:pathLst>
                <a:path w="637539" h="535304">
                  <a:moveTo>
                    <a:pt x="637163" y="0"/>
                  </a:moveTo>
                  <a:lnTo>
                    <a:pt x="0" y="0"/>
                  </a:lnTo>
                  <a:lnTo>
                    <a:pt x="0" y="535219"/>
                  </a:lnTo>
                  <a:lnTo>
                    <a:pt x="637163" y="535219"/>
                  </a:lnTo>
                  <a:lnTo>
                    <a:pt x="637163" y="0"/>
                  </a:lnTo>
                  <a:close/>
                </a:path>
              </a:pathLst>
            </a:custGeom>
            <a:solidFill>
              <a:srgbClr val="FFFFFF"/>
            </a:solidFill>
          </p:spPr>
          <p:txBody>
            <a:bodyPr wrap="square" lIns="0" tIns="0" rIns="0" bIns="0" rtlCol="0"/>
            <a:lstStyle/>
            <a:p>
              <a:endParaRPr/>
            </a:p>
          </p:txBody>
        </p:sp>
        <p:pic>
          <p:nvPicPr>
            <p:cNvPr id="14" name="object 14"/>
            <p:cNvPicPr/>
            <p:nvPr/>
          </p:nvPicPr>
          <p:blipFill>
            <a:blip r:embed="rId9" cstate="print"/>
            <a:stretch>
              <a:fillRect/>
            </a:stretch>
          </p:blipFill>
          <p:spPr>
            <a:xfrm>
              <a:off x="1734727" y="3679387"/>
              <a:ext cx="144414" cy="144424"/>
            </a:xfrm>
            <a:prstGeom prst="rect">
              <a:avLst/>
            </a:prstGeom>
          </p:spPr>
        </p:pic>
        <p:sp>
          <p:nvSpPr>
            <p:cNvPr id="15" name="object 15"/>
            <p:cNvSpPr/>
            <p:nvPr/>
          </p:nvSpPr>
          <p:spPr>
            <a:xfrm>
              <a:off x="1522753" y="3574228"/>
              <a:ext cx="568960" cy="354965"/>
            </a:xfrm>
            <a:custGeom>
              <a:avLst/>
              <a:gdLst/>
              <a:ahLst/>
              <a:cxnLst/>
              <a:rect l="l" t="t" r="r" b="b"/>
              <a:pathLst>
                <a:path w="568960" h="354964">
                  <a:moveTo>
                    <a:pt x="284179" y="0"/>
                  </a:moveTo>
                  <a:lnTo>
                    <a:pt x="236362" y="4121"/>
                  </a:lnTo>
                  <a:lnTo>
                    <a:pt x="190342" y="16152"/>
                  </a:lnTo>
                  <a:lnTo>
                    <a:pt x="146486" y="35590"/>
                  </a:lnTo>
                  <a:lnTo>
                    <a:pt x="105159" y="61933"/>
                  </a:lnTo>
                  <a:lnTo>
                    <a:pt x="66726" y="94680"/>
                  </a:lnTo>
                  <a:lnTo>
                    <a:pt x="31551" y="133328"/>
                  </a:lnTo>
                  <a:lnTo>
                    <a:pt x="0" y="177376"/>
                  </a:lnTo>
                  <a:lnTo>
                    <a:pt x="31551" y="221420"/>
                  </a:lnTo>
                  <a:lnTo>
                    <a:pt x="66726" y="260066"/>
                  </a:lnTo>
                  <a:lnTo>
                    <a:pt x="105159" y="292811"/>
                  </a:lnTo>
                  <a:lnTo>
                    <a:pt x="146486" y="319153"/>
                  </a:lnTo>
                  <a:lnTo>
                    <a:pt x="190342" y="338590"/>
                  </a:lnTo>
                  <a:lnTo>
                    <a:pt x="236362" y="350621"/>
                  </a:lnTo>
                  <a:lnTo>
                    <a:pt x="284179" y="354743"/>
                  </a:lnTo>
                  <a:lnTo>
                    <a:pt x="331997" y="350621"/>
                  </a:lnTo>
                  <a:lnTo>
                    <a:pt x="378016" y="338590"/>
                  </a:lnTo>
                  <a:lnTo>
                    <a:pt x="421872" y="319153"/>
                  </a:lnTo>
                  <a:lnTo>
                    <a:pt x="463199" y="292811"/>
                  </a:lnTo>
                  <a:lnTo>
                    <a:pt x="468918" y="287938"/>
                  </a:lnTo>
                  <a:lnTo>
                    <a:pt x="284179" y="287938"/>
                  </a:lnTo>
                  <a:lnTo>
                    <a:pt x="252547" y="285582"/>
                  </a:lnTo>
                  <a:lnTo>
                    <a:pt x="191056" y="266823"/>
                  </a:lnTo>
                  <a:lnTo>
                    <a:pt x="140283" y="235586"/>
                  </a:lnTo>
                  <a:lnTo>
                    <a:pt x="100389" y="198883"/>
                  </a:lnTo>
                  <a:lnTo>
                    <a:pt x="81903" y="177376"/>
                  </a:lnTo>
                  <a:lnTo>
                    <a:pt x="100389" y="155864"/>
                  </a:lnTo>
                  <a:lnTo>
                    <a:pt x="140283" y="119156"/>
                  </a:lnTo>
                  <a:lnTo>
                    <a:pt x="191056" y="87919"/>
                  </a:lnTo>
                  <a:lnTo>
                    <a:pt x="252547" y="69160"/>
                  </a:lnTo>
                  <a:lnTo>
                    <a:pt x="284179" y="66804"/>
                  </a:lnTo>
                  <a:lnTo>
                    <a:pt x="468916" y="66804"/>
                  </a:lnTo>
                  <a:lnTo>
                    <a:pt x="463199" y="61933"/>
                  </a:lnTo>
                  <a:lnTo>
                    <a:pt x="421872" y="35590"/>
                  </a:lnTo>
                  <a:lnTo>
                    <a:pt x="378016" y="16152"/>
                  </a:lnTo>
                  <a:lnTo>
                    <a:pt x="331997" y="4121"/>
                  </a:lnTo>
                  <a:lnTo>
                    <a:pt x="284179" y="0"/>
                  </a:lnTo>
                  <a:close/>
                </a:path>
                <a:path w="568960" h="354964">
                  <a:moveTo>
                    <a:pt x="468916" y="66804"/>
                  </a:moveTo>
                  <a:lnTo>
                    <a:pt x="284179" y="66804"/>
                  </a:lnTo>
                  <a:lnTo>
                    <a:pt x="315808" y="69160"/>
                  </a:lnTo>
                  <a:lnTo>
                    <a:pt x="346884" y="76209"/>
                  </a:lnTo>
                  <a:lnTo>
                    <a:pt x="406950" y="104258"/>
                  </a:lnTo>
                  <a:lnTo>
                    <a:pt x="448462" y="136408"/>
                  </a:lnTo>
                  <a:lnTo>
                    <a:pt x="486456" y="177376"/>
                  </a:lnTo>
                  <a:lnTo>
                    <a:pt x="467970" y="198883"/>
                  </a:lnTo>
                  <a:lnTo>
                    <a:pt x="428075" y="235586"/>
                  </a:lnTo>
                  <a:lnTo>
                    <a:pt x="377301" y="266823"/>
                  </a:lnTo>
                  <a:lnTo>
                    <a:pt x="315808" y="285582"/>
                  </a:lnTo>
                  <a:lnTo>
                    <a:pt x="284179" y="287938"/>
                  </a:lnTo>
                  <a:lnTo>
                    <a:pt x="468918" y="287938"/>
                  </a:lnTo>
                  <a:lnTo>
                    <a:pt x="501633" y="260066"/>
                  </a:lnTo>
                  <a:lnTo>
                    <a:pt x="536808" y="221420"/>
                  </a:lnTo>
                  <a:lnTo>
                    <a:pt x="568359" y="177376"/>
                  </a:lnTo>
                  <a:lnTo>
                    <a:pt x="536808" y="133328"/>
                  </a:lnTo>
                  <a:lnTo>
                    <a:pt x="501633" y="94680"/>
                  </a:lnTo>
                  <a:lnTo>
                    <a:pt x="468916" y="66804"/>
                  </a:lnTo>
                  <a:close/>
                </a:path>
              </a:pathLst>
            </a:custGeom>
            <a:solidFill>
              <a:srgbClr val="306CB5"/>
            </a:solidFill>
          </p:spPr>
          <p:txBody>
            <a:bodyPr wrap="square" lIns="0" tIns="0" rIns="0" bIns="0" rtlCol="0"/>
            <a:lstStyle/>
            <a:p>
              <a:endParaRPr/>
            </a:p>
          </p:txBody>
        </p:sp>
      </p:grpSp>
      <p:grpSp>
        <p:nvGrpSpPr>
          <p:cNvPr id="16" name="object 16"/>
          <p:cNvGrpSpPr/>
          <p:nvPr/>
        </p:nvGrpSpPr>
        <p:grpSpPr>
          <a:xfrm>
            <a:off x="1377715" y="4650911"/>
            <a:ext cx="854075" cy="838200"/>
            <a:chOff x="1377715" y="4650911"/>
            <a:chExt cx="854075" cy="838200"/>
          </a:xfrm>
        </p:grpSpPr>
        <p:sp>
          <p:nvSpPr>
            <p:cNvPr id="17" name="object 17"/>
            <p:cNvSpPr/>
            <p:nvPr/>
          </p:nvSpPr>
          <p:spPr>
            <a:xfrm>
              <a:off x="1377715" y="4650911"/>
              <a:ext cx="854075" cy="838200"/>
            </a:xfrm>
            <a:custGeom>
              <a:avLst/>
              <a:gdLst/>
              <a:ahLst/>
              <a:cxnLst/>
              <a:rect l="l" t="t" r="r" b="b"/>
              <a:pathLst>
                <a:path w="854075" h="83820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F8941D"/>
            </a:solidFill>
          </p:spPr>
          <p:txBody>
            <a:bodyPr wrap="square" lIns="0" tIns="0" rIns="0" bIns="0" rtlCol="0"/>
            <a:lstStyle/>
            <a:p>
              <a:endParaRPr/>
            </a:p>
          </p:txBody>
        </p:sp>
        <p:sp>
          <p:nvSpPr>
            <p:cNvPr id="18" name="object 18"/>
            <p:cNvSpPr/>
            <p:nvPr/>
          </p:nvSpPr>
          <p:spPr>
            <a:xfrm>
              <a:off x="1489989" y="4715782"/>
              <a:ext cx="629920" cy="708025"/>
            </a:xfrm>
            <a:custGeom>
              <a:avLst/>
              <a:gdLst/>
              <a:ahLst/>
              <a:cxnLst/>
              <a:rect l="l" t="t" r="r" b="b"/>
              <a:pathLst>
                <a:path w="629919" h="708025">
                  <a:moveTo>
                    <a:pt x="576834" y="429158"/>
                  </a:moveTo>
                  <a:lnTo>
                    <a:pt x="573849" y="414401"/>
                  </a:lnTo>
                  <a:lnTo>
                    <a:pt x="565696" y="402361"/>
                  </a:lnTo>
                  <a:lnTo>
                    <a:pt x="553593" y="394246"/>
                  </a:lnTo>
                  <a:lnTo>
                    <a:pt x="538772" y="391274"/>
                  </a:lnTo>
                  <a:lnTo>
                    <a:pt x="523951" y="394246"/>
                  </a:lnTo>
                  <a:lnTo>
                    <a:pt x="511848" y="402361"/>
                  </a:lnTo>
                  <a:lnTo>
                    <a:pt x="503694" y="414401"/>
                  </a:lnTo>
                  <a:lnTo>
                    <a:pt x="500697" y="429158"/>
                  </a:lnTo>
                  <a:lnTo>
                    <a:pt x="500697" y="533895"/>
                  </a:lnTo>
                  <a:lnTo>
                    <a:pt x="121640" y="533895"/>
                  </a:lnTo>
                  <a:lnTo>
                    <a:pt x="147574" y="504228"/>
                  </a:lnTo>
                  <a:lnTo>
                    <a:pt x="155028" y="491147"/>
                  </a:lnTo>
                  <a:lnTo>
                    <a:pt x="156819" y="476745"/>
                  </a:lnTo>
                  <a:lnTo>
                    <a:pt x="153035" y="462711"/>
                  </a:lnTo>
                  <a:lnTo>
                    <a:pt x="118859" y="441502"/>
                  </a:lnTo>
                  <a:lnTo>
                    <a:pt x="110934" y="442328"/>
                  </a:lnTo>
                  <a:lnTo>
                    <a:pt x="7188" y="549389"/>
                  </a:lnTo>
                  <a:lnTo>
                    <a:pt x="3987" y="555218"/>
                  </a:lnTo>
                  <a:lnTo>
                    <a:pt x="3403" y="556158"/>
                  </a:lnTo>
                  <a:lnTo>
                    <a:pt x="3213" y="557009"/>
                  </a:lnTo>
                  <a:lnTo>
                    <a:pt x="2095" y="559638"/>
                  </a:lnTo>
                  <a:lnTo>
                    <a:pt x="1257" y="562305"/>
                  </a:lnTo>
                  <a:lnTo>
                    <a:pt x="0" y="569595"/>
                  </a:lnTo>
                  <a:lnTo>
                    <a:pt x="0" y="572731"/>
                  </a:lnTo>
                  <a:lnTo>
                    <a:pt x="91681" y="694512"/>
                  </a:lnTo>
                  <a:lnTo>
                    <a:pt x="117513" y="707936"/>
                  </a:lnTo>
                  <a:lnTo>
                    <a:pt x="132029" y="706437"/>
                  </a:lnTo>
                  <a:lnTo>
                    <a:pt x="145300" y="699262"/>
                  </a:lnTo>
                  <a:lnTo>
                    <a:pt x="154736" y="687514"/>
                  </a:lnTo>
                  <a:lnTo>
                    <a:pt x="158788" y="673557"/>
                  </a:lnTo>
                  <a:lnTo>
                    <a:pt x="157276" y="659117"/>
                  </a:lnTo>
                  <a:lnTo>
                    <a:pt x="150050" y="645896"/>
                  </a:lnTo>
                  <a:lnTo>
                    <a:pt x="119570" y="609650"/>
                  </a:lnTo>
                  <a:lnTo>
                    <a:pt x="538772" y="609650"/>
                  </a:lnTo>
                  <a:lnTo>
                    <a:pt x="553593" y="606679"/>
                  </a:lnTo>
                  <a:lnTo>
                    <a:pt x="565696" y="598563"/>
                  </a:lnTo>
                  <a:lnTo>
                    <a:pt x="573849" y="586524"/>
                  </a:lnTo>
                  <a:lnTo>
                    <a:pt x="576834" y="571779"/>
                  </a:lnTo>
                  <a:lnTo>
                    <a:pt x="576834" y="429158"/>
                  </a:lnTo>
                  <a:close/>
                </a:path>
                <a:path w="629919" h="708025">
                  <a:moveTo>
                    <a:pt x="629424" y="135216"/>
                  </a:moveTo>
                  <a:lnTo>
                    <a:pt x="537768" y="13423"/>
                  </a:lnTo>
                  <a:lnTo>
                    <a:pt x="511937" y="0"/>
                  </a:lnTo>
                  <a:lnTo>
                    <a:pt x="497420" y="1511"/>
                  </a:lnTo>
                  <a:lnTo>
                    <a:pt x="484149" y="8686"/>
                  </a:lnTo>
                  <a:lnTo>
                    <a:pt x="474700" y="20421"/>
                  </a:lnTo>
                  <a:lnTo>
                    <a:pt x="470649" y="34378"/>
                  </a:lnTo>
                  <a:lnTo>
                    <a:pt x="472160" y="48818"/>
                  </a:lnTo>
                  <a:lnTo>
                    <a:pt x="479374" y="62039"/>
                  </a:lnTo>
                  <a:lnTo>
                    <a:pt x="509854" y="98285"/>
                  </a:lnTo>
                  <a:lnTo>
                    <a:pt x="90665" y="98285"/>
                  </a:lnTo>
                  <a:lnTo>
                    <a:pt x="75844" y="101269"/>
                  </a:lnTo>
                  <a:lnTo>
                    <a:pt x="63741" y="109385"/>
                  </a:lnTo>
                  <a:lnTo>
                    <a:pt x="55587" y="121424"/>
                  </a:lnTo>
                  <a:lnTo>
                    <a:pt x="52590" y="136169"/>
                  </a:lnTo>
                  <a:lnTo>
                    <a:pt x="52590" y="278790"/>
                  </a:lnTo>
                  <a:lnTo>
                    <a:pt x="55587" y="293535"/>
                  </a:lnTo>
                  <a:lnTo>
                    <a:pt x="63741" y="305574"/>
                  </a:lnTo>
                  <a:lnTo>
                    <a:pt x="75844" y="313690"/>
                  </a:lnTo>
                  <a:lnTo>
                    <a:pt x="90665" y="316674"/>
                  </a:lnTo>
                  <a:lnTo>
                    <a:pt x="105486" y="313690"/>
                  </a:lnTo>
                  <a:lnTo>
                    <a:pt x="117589" y="305574"/>
                  </a:lnTo>
                  <a:lnTo>
                    <a:pt x="125742" y="293535"/>
                  </a:lnTo>
                  <a:lnTo>
                    <a:pt x="128727" y="278790"/>
                  </a:lnTo>
                  <a:lnTo>
                    <a:pt x="128727" y="174053"/>
                  </a:lnTo>
                  <a:lnTo>
                    <a:pt x="507784" y="174053"/>
                  </a:lnTo>
                  <a:lnTo>
                    <a:pt x="481863" y="203708"/>
                  </a:lnTo>
                  <a:lnTo>
                    <a:pt x="474395" y="216789"/>
                  </a:lnTo>
                  <a:lnTo>
                    <a:pt x="472617" y="231203"/>
                  </a:lnTo>
                  <a:lnTo>
                    <a:pt x="476389" y="245224"/>
                  </a:lnTo>
                  <a:lnTo>
                    <a:pt x="510578" y="266446"/>
                  </a:lnTo>
                  <a:lnTo>
                    <a:pt x="518502" y="265620"/>
                  </a:lnTo>
                  <a:lnTo>
                    <a:pt x="622249" y="158546"/>
                  </a:lnTo>
                  <a:lnTo>
                    <a:pt x="625449" y="152717"/>
                  </a:lnTo>
                  <a:lnTo>
                    <a:pt x="626021" y="151790"/>
                  </a:lnTo>
                  <a:lnTo>
                    <a:pt x="626224" y="150926"/>
                  </a:lnTo>
                  <a:lnTo>
                    <a:pt x="627341" y="148310"/>
                  </a:lnTo>
                  <a:lnTo>
                    <a:pt x="628180" y="145630"/>
                  </a:lnTo>
                  <a:lnTo>
                    <a:pt x="629424" y="138341"/>
                  </a:lnTo>
                  <a:lnTo>
                    <a:pt x="629424" y="135216"/>
                  </a:lnTo>
                  <a:close/>
                </a:path>
              </a:pathLst>
            </a:custGeom>
            <a:solidFill>
              <a:srgbClr val="FFFFFF"/>
            </a:solidFill>
          </p:spPr>
          <p:txBody>
            <a:bodyPr wrap="square" lIns="0" tIns="0" rIns="0" bIns="0" rtlCol="0"/>
            <a:lstStyle/>
            <a:p>
              <a:endParaRPr/>
            </a:p>
          </p:txBody>
        </p:sp>
      </p:grpSp>
      <p:grpSp>
        <p:nvGrpSpPr>
          <p:cNvPr id="23" name="object 23"/>
          <p:cNvGrpSpPr/>
          <p:nvPr/>
        </p:nvGrpSpPr>
        <p:grpSpPr>
          <a:xfrm>
            <a:off x="1377715" y="8690834"/>
            <a:ext cx="854075" cy="838200"/>
            <a:chOff x="1377715" y="8690834"/>
            <a:chExt cx="854075" cy="838200"/>
          </a:xfrm>
        </p:grpSpPr>
        <p:sp>
          <p:nvSpPr>
            <p:cNvPr id="24" name="object 24"/>
            <p:cNvSpPr/>
            <p:nvPr/>
          </p:nvSpPr>
          <p:spPr>
            <a:xfrm>
              <a:off x="1377715" y="8690834"/>
              <a:ext cx="854075" cy="838200"/>
            </a:xfrm>
            <a:custGeom>
              <a:avLst/>
              <a:gdLst/>
              <a:ahLst/>
              <a:cxnLst/>
              <a:rect l="l" t="t" r="r" b="b"/>
              <a:pathLst>
                <a:path w="854075" h="83820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31B892"/>
            </a:solidFill>
          </p:spPr>
          <p:txBody>
            <a:bodyPr wrap="square" lIns="0" tIns="0" rIns="0" bIns="0" rtlCol="0"/>
            <a:lstStyle/>
            <a:p>
              <a:endParaRPr/>
            </a:p>
          </p:txBody>
        </p:sp>
        <p:sp>
          <p:nvSpPr>
            <p:cNvPr id="25" name="object 25"/>
            <p:cNvSpPr/>
            <p:nvPr/>
          </p:nvSpPr>
          <p:spPr>
            <a:xfrm>
              <a:off x="1555191" y="8921857"/>
              <a:ext cx="485140" cy="401320"/>
            </a:xfrm>
            <a:custGeom>
              <a:avLst/>
              <a:gdLst/>
              <a:ahLst/>
              <a:cxnLst/>
              <a:rect l="l" t="t" r="r" b="b"/>
              <a:pathLst>
                <a:path w="485139" h="401320">
                  <a:moveTo>
                    <a:pt x="200406" y="200406"/>
                  </a:moveTo>
                  <a:lnTo>
                    <a:pt x="0" y="12"/>
                  </a:lnTo>
                  <a:lnTo>
                    <a:pt x="0" y="400824"/>
                  </a:lnTo>
                  <a:lnTo>
                    <a:pt x="200406" y="200406"/>
                  </a:lnTo>
                  <a:close/>
                </a:path>
                <a:path w="485139" h="401320">
                  <a:moveTo>
                    <a:pt x="407835" y="200406"/>
                  </a:moveTo>
                  <a:lnTo>
                    <a:pt x="207429" y="12"/>
                  </a:lnTo>
                  <a:lnTo>
                    <a:pt x="207429" y="400824"/>
                  </a:lnTo>
                  <a:lnTo>
                    <a:pt x="407835" y="200406"/>
                  </a:lnTo>
                  <a:close/>
                </a:path>
                <a:path w="485139" h="401320">
                  <a:moveTo>
                    <a:pt x="484581" y="0"/>
                  </a:moveTo>
                  <a:lnTo>
                    <a:pt x="422770" y="0"/>
                  </a:lnTo>
                  <a:lnTo>
                    <a:pt x="422770" y="400812"/>
                  </a:lnTo>
                  <a:lnTo>
                    <a:pt x="484581" y="400812"/>
                  </a:lnTo>
                  <a:lnTo>
                    <a:pt x="484581" y="0"/>
                  </a:lnTo>
                  <a:close/>
                </a:path>
              </a:pathLst>
            </a:custGeom>
            <a:solidFill>
              <a:srgbClr val="FFFFFF"/>
            </a:solidFill>
          </p:spPr>
          <p:txBody>
            <a:bodyPr wrap="square" lIns="0" tIns="0" rIns="0" bIns="0" rtlCol="0"/>
            <a:lstStyle/>
            <a:p>
              <a:endParaRPr/>
            </a:p>
          </p:txBody>
        </p:sp>
      </p:grpSp>
      <p:sp>
        <p:nvSpPr>
          <p:cNvPr id="40" name="object 40"/>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2</a:t>
            </a:fld>
            <a:endParaRPr spc="-25" dirty="0"/>
          </a:p>
        </p:txBody>
      </p:sp>
      <p:sp>
        <p:nvSpPr>
          <p:cNvPr id="41" name="object 41"/>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44" name="Picture 43" descr="A light bulb with a wire wrapped around it&#10;&#10;AI-generated content may be incorrect.">
            <a:extLst>
              <a:ext uri="{FF2B5EF4-FFF2-40B4-BE49-F238E27FC236}">
                <a16:creationId xmlns:a16="http://schemas.microsoft.com/office/drawing/2014/main" id="{936469EC-E589-E79A-77A6-882F259D68DD}"/>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409768" y="6000169"/>
            <a:ext cx="835581" cy="835581"/>
          </a:xfrm>
          <a:prstGeom prst="rect">
            <a:avLst/>
          </a:prstGeom>
        </p:spPr>
      </p:pic>
      <p:pic>
        <p:nvPicPr>
          <p:cNvPr id="47" name="Picture 46" descr="A red exclamation mark on a white background&#10;&#10;AI-generated content may be incorrect.">
            <a:extLst>
              <a:ext uri="{FF2B5EF4-FFF2-40B4-BE49-F238E27FC236}">
                <a16:creationId xmlns:a16="http://schemas.microsoft.com/office/drawing/2014/main" id="{E20B6594-0CAA-C835-1300-1B467B9F09FF}"/>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361193" y="7340407"/>
            <a:ext cx="884151" cy="884151"/>
          </a:xfrm>
          <a:prstGeom prst="rect">
            <a:avLst/>
          </a:prstGeom>
        </p:spPr>
      </p:pic>
      <mc:AlternateContent xmlns:mc="http://schemas.openxmlformats.org/markup-compatibility/2006" xmlns:p14="http://schemas.microsoft.com/office/powerpoint/2010/main">
        <mc:Choice Requires="p14">
          <p:contentPart p14:bwMode="auto" r:id="rId12">
            <p14:nvContentPartPr>
              <p14:cNvPr id="48" name="Ink 47">
                <a:extLst>
                  <a:ext uri="{FF2B5EF4-FFF2-40B4-BE49-F238E27FC236}">
                    <a16:creationId xmlns:a16="http://schemas.microsoft.com/office/drawing/2014/main" id="{49B51373-CF4D-8FB5-B0FA-A1ADF96868B4}"/>
                  </a:ext>
                </a:extLst>
              </p14:cNvPr>
              <p14:cNvContentPartPr/>
              <p14:nvPr/>
            </p14:nvContentPartPr>
            <p14:xfrm>
              <a:off x="449712" y="2303208"/>
              <a:ext cx="360" cy="360"/>
            </p14:xfrm>
          </p:contentPart>
        </mc:Choice>
        <mc:Fallback xmlns="">
          <p:pic>
            <p:nvPicPr>
              <p:cNvPr id="48" name="Ink 47">
                <a:extLst>
                  <a:ext uri="{FF2B5EF4-FFF2-40B4-BE49-F238E27FC236}">
                    <a16:creationId xmlns:a16="http://schemas.microsoft.com/office/drawing/2014/main" id="{49B51373-CF4D-8FB5-B0FA-A1ADF96868B4}"/>
                  </a:ext>
                </a:extLst>
              </p:cNvPr>
              <p:cNvPicPr/>
              <p:nvPr/>
            </p:nvPicPr>
            <p:blipFill>
              <a:blip r:embed="rId13"/>
              <a:stretch>
                <a:fillRect/>
              </a:stretch>
            </p:blipFill>
            <p:spPr>
              <a:xfrm>
                <a:off x="443592" y="2297088"/>
                <a:ext cx="12600" cy="12600"/>
              </a:xfrm>
              <a:prstGeom prst="rect">
                <a:avLst/>
              </a:prstGeom>
            </p:spPr>
          </p:pic>
        </mc:Fallback>
      </mc:AlternateContent>
      <p:cxnSp>
        <p:nvCxnSpPr>
          <p:cNvPr id="54" name="Straight Connector 53">
            <a:extLst>
              <a:ext uri="{FF2B5EF4-FFF2-40B4-BE49-F238E27FC236}">
                <a16:creationId xmlns:a16="http://schemas.microsoft.com/office/drawing/2014/main" id="{935DA87C-4352-9B58-8643-74198CADA621}"/>
              </a:ext>
            </a:extLst>
          </p:cNvPr>
          <p:cNvCxnSpPr>
            <a:cxnSpLocks/>
          </p:cNvCxnSpPr>
          <p:nvPr/>
        </p:nvCxnSpPr>
        <p:spPr>
          <a:xfrm>
            <a:off x="5784850" y="4816475"/>
            <a:ext cx="3867050" cy="0"/>
          </a:xfrm>
          <a:prstGeom prst="line">
            <a:avLst/>
          </a:prstGeom>
          <a:ln w="57150" cap="flat" cmpd="sng" algn="ctr">
            <a:solidFill>
              <a:schemeClr val="accent6"/>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7" name="Left Bracket 66">
            <a:extLst>
              <a:ext uri="{FF2B5EF4-FFF2-40B4-BE49-F238E27FC236}">
                <a16:creationId xmlns:a16="http://schemas.microsoft.com/office/drawing/2014/main" id="{21AA62CF-FB0A-C78A-B097-5154445F2D4F}"/>
              </a:ext>
            </a:extLst>
          </p:cNvPr>
          <p:cNvSpPr/>
          <p:nvPr/>
        </p:nvSpPr>
        <p:spPr>
          <a:xfrm>
            <a:off x="9747250" y="3495694"/>
            <a:ext cx="390816" cy="6426181"/>
          </a:xfrm>
          <a:prstGeom prst="leftBracket">
            <a:avLst/>
          </a:prstGeom>
          <a:ln w="57150" cap="flat" cmpd="sng" algn="ctr">
            <a:solidFill>
              <a:schemeClr val="accent6"/>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dirty="0"/>
          </a:p>
        </p:txBody>
      </p:sp>
      <p:sp>
        <p:nvSpPr>
          <p:cNvPr id="29" name="Rectangle 28">
            <a:hlinkClick r:id="rId14" action="ppaction://hlinksldjump"/>
            <a:extLst>
              <a:ext uri="{FF2B5EF4-FFF2-40B4-BE49-F238E27FC236}">
                <a16:creationId xmlns:a16="http://schemas.microsoft.com/office/drawing/2014/main" id="{51FECEC2-3314-03E6-D31F-BE474DF68D4A}"/>
              </a:ext>
            </a:extLst>
          </p:cNvPr>
          <p:cNvSpPr/>
          <p:nvPr/>
        </p:nvSpPr>
        <p:spPr>
          <a:xfrm>
            <a:off x="10166599" y="4391660"/>
            <a:ext cx="2628651"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hlinkClick r:id="rId15" action="ppaction://hlinksldjump"/>
            <a:extLst>
              <a:ext uri="{FF2B5EF4-FFF2-40B4-BE49-F238E27FC236}">
                <a16:creationId xmlns:a16="http://schemas.microsoft.com/office/drawing/2014/main" id="{957F20B8-A2E1-53B5-D4DD-0C1810350096}"/>
              </a:ext>
            </a:extLst>
          </p:cNvPr>
          <p:cNvSpPr/>
          <p:nvPr/>
        </p:nvSpPr>
        <p:spPr>
          <a:xfrm>
            <a:off x="10169701" y="5391461"/>
            <a:ext cx="6283149"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hlinkClick r:id="rId16" action="ppaction://hlinksldjump"/>
            <a:extLst>
              <a:ext uri="{FF2B5EF4-FFF2-40B4-BE49-F238E27FC236}">
                <a16:creationId xmlns:a16="http://schemas.microsoft.com/office/drawing/2014/main" id="{0F642E1E-C33B-B68A-55C1-0A728C16986B}"/>
              </a:ext>
            </a:extLst>
          </p:cNvPr>
          <p:cNvSpPr/>
          <p:nvPr/>
        </p:nvSpPr>
        <p:spPr>
          <a:xfrm>
            <a:off x="10183215" y="6493589"/>
            <a:ext cx="3715415"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hlinkClick r:id="rId17" action="ppaction://hlinksldjump"/>
            <a:extLst>
              <a:ext uri="{FF2B5EF4-FFF2-40B4-BE49-F238E27FC236}">
                <a16:creationId xmlns:a16="http://schemas.microsoft.com/office/drawing/2014/main" id="{FDEDDA30-0403-37DF-0FA2-570FB915E064}"/>
              </a:ext>
            </a:extLst>
          </p:cNvPr>
          <p:cNvSpPr/>
          <p:nvPr/>
        </p:nvSpPr>
        <p:spPr>
          <a:xfrm>
            <a:off x="10141876" y="7552750"/>
            <a:ext cx="4336559"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descr="A blue and white logo&#10;&#10;AI-generated content may be incorrect.">
            <a:extLst>
              <a:ext uri="{FF2B5EF4-FFF2-40B4-BE49-F238E27FC236}">
                <a16:creationId xmlns:a16="http://schemas.microsoft.com/office/drawing/2014/main" id="{54664051-D0F0-56D1-0216-3E5F4A7DF345}"/>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6948664" y="102732"/>
            <a:ext cx="2539883" cy="836045"/>
          </a:xfrm>
          <a:prstGeom prst="round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6" name="object 6"/>
          <p:cNvSpPr/>
          <p:nvPr/>
        </p:nvSpPr>
        <p:spPr>
          <a:xfrm>
            <a:off x="637267" y="2553443"/>
            <a:ext cx="3013075" cy="2254885"/>
          </a:xfrm>
          <a:custGeom>
            <a:avLst/>
            <a:gdLst/>
            <a:ahLst/>
            <a:cxnLst/>
            <a:rect l="l" t="t" r="r" b="b"/>
            <a:pathLst>
              <a:path w="3013075" h="2254885">
                <a:moveTo>
                  <a:pt x="144309" y="0"/>
                </a:moveTo>
                <a:lnTo>
                  <a:pt x="98699" y="7356"/>
                </a:lnTo>
                <a:lnTo>
                  <a:pt x="59084" y="27842"/>
                </a:lnTo>
                <a:lnTo>
                  <a:pt x="27845" y="59080"/>
                </a:lnTo>
                <a:lnTo>
                  <a:pt x="7357" y="98695"/>
                </a:lnTo>
                <a:lnTo>
                  <a:pt x="0" y="144309"/>
                </a:lnTo>
                <a:lnTo>
                  <a:pt x="0" y="2110469"/>
                </a:lnTo>
                <a:lnTo>
                  <a:pt x="7357" y="2156079"/>
                </a:lnTo>
                <a:lnTo>
                  <a:pt x="27845" y="2195690"/>
                </a:lnTo>
                <a:lnTo>
                  <a:pt x="59084" y="2226927"/>
                </a:lnTo>
                <a:lnTo>
                  <a:pt x="98699" y="2247412"/>
                </a:lnTo>
                <a:lnTo>
                  <a:pt x="144309" y="2254769"/>
                </a:lnTo>
                <a:lnTo>
                  <a:pt x="2868300" y="2254769"/>
                </a:lnTo>
                <a:lnTo>
                  <a:pt x="2913910" y="2247412"/>
                </a:lnTo>
                <a:lnTo>
                  <a:pt x="2953524" y="2226927"/>
                </a:lnTo>
                <a:lnTo>
                  <a:pt x="2984764" y="2195690"/>
                </a:lnTo>
                <a:lnTo>
                  <a:pt x="3005252" y="2156079"/>
                </a:lnTo>
                <a:lnTo>
                  <a:pt x="3012609" y="2110469"/>
                </a:lnTo>
                <a:lnTo>
                  <a:pt x="3012609" y="144309"/>
                </a:lnTo>
                <a:lnTo>
                  <a:pt x="3005252" y="98695"/>
                </a:lnTo>
                <a:lnTo>
                  <a:pt x="2984764" y="59080"/>
                </a:lnTo>
                <a:lnTo>
                  <a:pt x="2953524" y="27842"/>
                </a:lnTo>
                <a:lnTo>
                  <a:pt x="2913910" y="7356"/>
                </a:lnTo>
                <a:lnTo>
                  <a:pt x="2868300" y="0"/>
                </a:lnTo>
                <a:lnTo>
                  <a:pt x="144309" y="0"/>
                </a:lnTo>
                <a:close/>
              </a:path>
            </a:pathLst>
          </a:custGeom>
          <a:blipFill>
            <a:blip r:embed="rId2"/>
            <a:stretch>
              <a:fillRect/>
            </a:stretch>
          </a:blipFill>
          <a:ln w="18041">
            <a:solidFill>
              <a:srgbClr val="306CB5"/>
            </a:solidFill>
          </a:ln>
        </p:spPr>
        <p:txBody>
          <a:bodyPr wrap="square" lIns="0" tIns="0" rIns="0" bIns="0" rtlCol="0"/>
          <a:lstStyle/>
          <a:p>
            <a:endParaRPr/>
          </a:p>
        </p:txBody>
      </p:sp>
      <p:sp>
        <p:nvSpPr>
          <p:cNvPr id="7" name="object 7"/>
          <p:cNvSpPr txBox="1"/>
          <p:nvPr/>
        </p:nvSpPr>
        <p:spPr>
          <a:xfrm>
            <a:off x="615552" y="4835949"/>
            <a:ext cx="2883297" cy="139141"/>
          </a:xfrm>
          <a:prstGeom prst="rect">
            <a:avLst/>
          </a:prstGeom>
        </p:spPr>
        <p:txBody>
          <a:bodyPr vert="horz" wrap="square" lIns="0" tIns="15875" rIns="0" bIns="0" rtlCol="0">
            <a:spAutoFit/>
          </a:bodyPr>
          <a:lstStyle/>
          <a:p>
            <a:pPr marL="12700">
              <a:spcBef>
                <a:spcPts val="125"/>
              </a:spcBef>
            </a:pPr>
            <a:r>
              <a:rPr lang="en-US" sz="800" dirty="0">
                <a:latin typeface="Barlow"/>
              </a:rPr>
              <a:t>© </a:t>
            </a:r>
            <a:r>
              <a:rPr lang="en-US" sz="800" dirty="0" err="1">
                <a:latin typeface="Barlow"/>
              </a:rPr>
              <a:t>ArtemisDiana</a:t>
            </a:r>
            <a:r>
              <a:rPr lang="en-US" sz="800" dirty="0">
                <a:latin typeface="Barlow"/>
              </a:rPr>
              <a:t> —iStock / Getty Images Plus/Getty Images</a:t>
            </a:r>
            <a:endParaRPr sz="800" dirty="0">
              <a:latin typeface="Barlow"/>
            </a:endParaRPr>
          </a:p>
        </p:txBody>
      </p:sp>
      <p:sp>
        <p:nvSpPr>
          <p:cNvPr id="8" name="object 8"/>
          <p:cNvSpPr txBox="1"/>
          <p:nvPr/>
        </p:nvSpPr>
        <p:spPr>
          <a:xfrm>
            <a:off x="1788292" y="1187034"/>
            <a:ext cx="2701158" cy="545021"/>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Overview</a:t>
            </a:r>
            <a:endParaRPr sz="3450" dirty="0">
              <a:latin typeface="Barlow"/>
              <a:cs typeface="Barlow"/>
            </a:endParaRPr>
          </a:p>
        </p:txBody>
      </p:sp>
      <p:grpSp>
        <p:nvGrpSpPr>
          <p:cNvPr id="9" name="object 9"/>
          <p:cNvGrpSpPr/>
          <p:nvPr/>
        </p:nvGrpSpPr>
        <p:grpSpPr>
          <a:xfrm>
            <a:off x="628253" y="963321"/>
            <a:ext cx="1036955" cy="1036955"/>
            <a:chOff x="628253" y="963321"/>
            <a:chExt cx="1036955" cy="1036955"/>
          </a:xfrm>
        </p:grpSpPr>
        <p:sp>
          <p:nvSpPr>
            <p:cNvPr id="10" name="object 10"/>
            <p:cNvSpPr/>
            <p:nvPr/>
          </p:nvSpPr>
          <p:spPr>
            <a:xfrm>
              <a:off x="628253" y="963321"/>
              <a:ext cx="1036955" cy="1036955"/>
            </a:xfrm>
            <a:custGeom>
              <a:avLst/>
              <a:gdLst/>
              <a:ahLst/>
              <a:cxnLst/>
              <a:rect l="l" t="t" r="r" b="b"/>
              <a:pathLst>
                <a:path w="1036955" h="1036955">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p:spPr>
          <p:txBody>
            <a:bodyPr wrap="square" lIns="0" tIns="0" rIns="0" bIns="0" rtlCol="0"/>
            <a:lstStyle/>
            <a:p>
              <a:endParaRPr/>
            </a:p>
          </p:txBody>
        </p:sp>
        <p:sp>
          <p:nvSpPr>
            <p:cNvPr id="11" name="object 11"/>
            <p:cNvSpPr/>
            <p:nvPr/>
          </p:nvSpPr>
          <p:spPr>
            <a:xfrm>
              <a:off x="757830" y="1204151"/>
              <a:ext cx="777875" cy="653415"/>
            </a:xfrm>
            <a:custGeom>
              <a:avLst/>
              <a:gdLst/>
              <a:ahLst/>
              <a:cxnLst/>
              <a:rect l="l" t="t" r="r" b="b"/>
              <a:pathLst>
                <a:path w="777875" h="653414">
                  <a:moveTo>
                    <a:pt x="777463" y="0"/>
                  </a:moveTo>
                  <a:lnTo>
                    <a:pt x="0" y="0"/>
                  </a:lnTo>
                  <a:lnTo>
                    <a:pt x="0" y="653069"/>
                  </a:lnTo>
                  <a:lnTo>
                    <a:pt x="777463" y="653069"/>
                  </a:lnTo>
                  <a:lnTo>
                    <a:pt x="777463" y="0"/>
                  </a:lnTo>
                  <a:close/>
                </a:path>
              </a:pathLst>
            </a:custGeom>
            <a:solidFill>
              <a:srgbClr val="FFFFFF"/>
            </a:solidFill>
          </p:spPr>
          <p:txBody>
            <a:bodyPr wrap="square" lIns="0" tIns="0" rIns="0" bIns="0" rtlCol="0"/>
            <a:lstStyle/>
            <a:p>
              <a:endParaRPr/>
            </a:p>
          </p:txBody>
        </p:sp>
        <p:pic>
          <p:nvPicPr>
            <p:cNvPr id="12" name="object 12"/>
            <p:cNvPicPr/>
            <p:nvPr/>
          </p:nvPicPr>
          <p:blipFill>
            <a:blip r:embed="rId3" cstate="print"/>
            <a:stretch>
              <a:fillRect/>
            </a:stretch>
          </p:blipFill>
          <p:spPr>
            <a:xfrm>
              <a:off x="1058449" y="1428286"/>
              <a:ext cx="176225" cy="176225"/>
            </a:xfrm>
            <a:prstGeom prst="rect">
              <a:avLst/>
            </a:prstGeom>
          </p:spPr>
        </p:pic>
        <p:sp>
          <p:nvSpPr>
            <p:cNvPr id="13" name="object 13"/>
            <p:cNvSpPr/>
            <p:nvPr/>
          </p:nvSpPr>
          <p:spPr>
            <a:xfrm>
              <a:off x="799819" y="1299970"/>
              <a:ext cx="694055" cy="433070"/>
            </a:xfrm>
            <a:custGeom>
              <a:avLst/>
              <a:gdLst/>
              <a:ahLst/>
              <a:cxnLst/>
              <a:rect l="l" t="t" r="r" b="b"/>
              <a:pathLst>
                <a:path w="694055" h="433069">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3</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7" name="TextBox 16">
            <a:extLst>
              <a:ext uri="{FF2B5EF4-FFF2-40B4-BE49-F238E27FC236}">
                <a16:creationId xmlns:a16="http://schemas.microsoft.com/office/drawing/2014/main" id="{6C771C15-415C-3ACE-5774-3D29CEB6D77B}"/>
              </a:ext>
            </a:extLst>
          </p:cNvPr>
          <p:cNvSpPr txBox="1"/>
          <p:nvPr/>
        </p:nvSpPr>
        <p:spPr>
          <a:xfrm>
            <a:off x="3956050" y="2149475"/>
            <a:ext cx="14859000" cy="3853619"/>
          </a:xfrm>
          <a:prstGeom prst="rect">
            <a:avLst/>
          </a:prstGeom>
          <a:noFill/>
        </p:spPr>
        <p:txBody>
          <a:bodyPr wrap="square">
            <a:spAutoFit/>
          </a:bodyPr>
          <a:lstStyle/>
          <a:p>
            <a:pPr marR="5080">
              <a:lnSpc>
                <a:spcPct val="157500"/>
              </a:lnSpc>
              <a:spcBef>
                <a:spcPts val="2050"/>
              </a:spcBef>
            </a:pPr>
            <a:r>
              <a:rPr lang="en-US" sz="4000" dirty="0">
                <a:latin typeface="Barlow"/>
              </a:rPr>
              <a:t>This Academic Toolkit offers strategies for critically assessing sources’ credibility, reliability, and potential bias. By following this guide, you’ll learn to evaluate sources effectively, enhancing your research skills and informational literacy.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ed Rectangle 17">
            <a:extLst>
              <a:ext uri="{FF2B5EF4-FFF2-40B4-BE49-F238E27FC236}">
                <a16:creationId xmlns:a16="http://schemas.microsoft.com/office/drawing/2014/main" id="{FDEAA88C-96DF-3492-C5DF-BA1C6628A195}"/>
              </a:ext>
            </a:extLst>
          </p:cNvPr>
          <p:cNvSpPr/>
          <p:nvPr/>
        </p:nvSpPr>
        <p:spPr>
          <a:xfrm>
            <a:off x="10248000" y="2487642"/>
            <a:ext cx="9184653" cy="6183630"/>
          </a:xfrm>
          <a:prstGeom prst="roundRect">
            <a:avLst>
              <a:gd name="adj" fmla="val 2117"/>
            </a:avLst>
          </a:prstGeom>
          <a:solidFill>
            <a:schemeClr val="accent5"/>
          </a:solid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0" name="Rounded Rectangle 19">
            <a:extLst>
              <a:ext uri="{FF2B5EF4-FFF2-40B4-BE49-F238E27FC236}">
                <a16:creationId xmlns:a16="http://schemas.microsoft.com/office/drawing/2014/main" id="{8E27BEDD-6859-1BA4-2E0F-EC4551D8934E}"/>
              </a:ext>
            </a:extLst>
          </p:cNvPr>
          <p:cNvSpPr/>
          <p:nvPr/>
        </p:nvSpPr>
        <p:spPr>
          <a:xfrm>
            <a:off x="635874" y="2481522"/>
            <a:ext cx="9184652" cy="6183630"/>
          </a:xfrm>
          <a:prstGeom prst="roundRect">
            <a:avLst>
              <a:gd name="adj" fmla="val 2117"/>
            </a:avLst>
          </a:prstGeom>
          <a:solidFill>
            <a:schemeClr val="accent5"/>
          </a:solid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p:nvPr/>
        </p:nvSpPr>
        <p:spPr>
          <a:xfrm>
            <a:off x="671445" y="2487642"/>
            <a:ext cx="9149080" cy="6183630"/>
          </a:xfrm>
          <a:custGeom>
            <a:avLst/>
            <a:gdLst/>
            <a:ahLst/>
            <a:cxnLst/>
            <a:rect l="l" t="t" r="r" b="b"/>
            <a:pathLst>
              <a:path w="9149080" h="6183630">
                <a:moveTo>
                  <a:pt x="8981401" y="0"/>
                </a:moveTo>
                <a:lnTo>
                  <a:pt x="167534" y="0"/>
                </a:lnTo>
                <a:lnTo>
                  <a:pt x="122995" y="5984"/>
                </a:lnTo>
                <a:lnTo>
                  <a:pt x="82974" y="22872"/>
                </a:lnTo>
                <a:lnTo>
                  <a:pt x="49067" y="49067"/>
                </a:lnTo>
                <a:lnTo>
                  <a:pt x="22872" y="82974"/>
                </a:lnTo>
                <a:lnTo>
                  <a:pt x="5984" y="122995"/>
                </a:lnTo>
                <a:lnTo>
                  <a:pt x="0" y="167534"/>
                </a:lnTo>
                <a:lnTo>
                  <a:pt x="0" y="6015565"/>
                </a:lnTo>
                <a:lnTo>
                  <a:pt x="5984" y="6060104"/>
                </a:lnTo>
                <a:lnTo>
                  <a:pt x="22872" y="6100125"/>
                </a:lnTo>
                <a:lnTo>
                  <a:pt x="49067" y="6134031"/>
                </a:lnTo>
                <a:lnTo>
                  <a:pt x="82974" y="6160227"/>
                </a:lnTo>
                <a:lnTo>
                  <a:pt x="122995" y="6177115"/>
                </a:lnTo>
                <a:lnTo>
                  <a:pt x="167534" y="6183099"/>
                </a:lnTo>
                <a:lnTo>
                  <a:pt x="8981401" y="6183099"/>
                </a:lnTo>
                <a:lnTo>
                  <a:pt x="9025937" y="6177115"/>
                </a:lnTo>
                <a:lnTo>
                  <a:pt x="9065957" y="6160227"/>
                </a:lnTo>
                <a:lnTo>
                  <a:pt x="9099864" y="6134031"/>
                </a:lnTo>
                <a:lnTo>
                  <a:pt x="9126061" y="6100125"/>
                </a:lnTo>
                <a:lnTo>
                  <a:pt x="9142951" y="6060104"/>
                </a:lnTo>
                <a:lnTo>
                  <a:pt x="9148936" y="6015565"/>
                </a:lnTo>
                <a:lnTo>
                  <a:pt x="9148936" y="167534"/>
                </a:lnTo>
                <a:lnTo>
                  <a:pt x="9142951" y="122995"/>
                </a:lnTo>
                <a:lnTo>
                  <a:pt x="9126061" y="82974"/>
                </a:lnTo>
                <a:lnTo>
                  <a:pt x="9099864" y="49067"/>
                </a:lnTo>
                <a:lnTo>
                  <a:pt x="9065957" y="22872"/>
                </a:lnTo>
                <a:lnTo>
                  <a:pt x="9025937" y="5984"/>
                </a:lnTo>
                <a:lnTo>
                  <a:pt x="8981401" y="0"/>
                </a:lnTo>
                <a:close/>
              </a:path>
            </a:pathLst>
          </a:custGeom>
          <a:noFill/>
        </p:spPr>
        <p:txBody>
          <a:bodyPr wrap="square" lIns="0" tIns="0" rIns="0" bIns="0" rtlCol="0"/>
          <a:lstStyle/>
          <a:p>
            <a:endParaRPr/>
          </a:p>
        </p:txBody>
      </p:sp>
      <p:sp>
        <p:nvSpPr>
          <p:cNvPr id="5" name="object 5"/>
          <p:cNvSpPr txBox="1"/>
          <p:nvPr/>
        </p:nvSpPr>
        <p:spPr>
          <a:xfrm>
            <a:off x="984251" y="2515248"/>
            <a:ext cx="9601199" cy="5163401"/>
          </a:xfrm>
          <a:prstGeom prst="rect">
            <a:avLst/>
          </a:prstGeom>
        </p:spPr>
        <p:txBody>
          <a:bodyPr vert="horz" wrap="square" lIns="0" tIns="194310" rIns="0" bIns="0" rtlCol="0">
            <a:spAutoFit/>
          </a:bodyPr>
          <a:lstStyle/>
          <a:p>
            <a:pPr marL="28575" algn="l">
              <a:lnSpc>
                <a:spcPct val="100000"/>
              </a:lnSpc>
              <a:spcBef>
                <a:spcPts val="1530"/>
              </a:spcBef>
              <a:tabLst>
                <a:tab pos="2163763" algn="l"/>
              </a:tabLst>
            </a:pPr>
            <a:r>
              <a:rPr lang="en-US" sz="5600" b="1" spc="-65" dirty="0">
                <a:latin typeface="Barlow"/>
                <a:cs typeface="Barlow"/>
              </a:rPr>
              <a:t>	</a:t>
            </a:r>
            <a:r>
              <a:rPr sz="5600" b="1" spc="-65" dirty="0">
                <a:latin typeface="Barlow"/>
                <a:cs typeface="Barlow"/>
              </a:rPr>
              <a:t>Key</a:t>
            </a:r>
            <a:r>
              <a:rPr sz="5600" b="1" spc="-204" dirty="0">
                <a:latin typeface="Barlow"/>
                <a:cs typeface="Barlow"/>
              </a:rPr>
              <a:t> </a:t>
            </a:r>
            <a:r>
              <a:rPr sz="5600" b="1" spc="-10" dirty="0">
                <a:latin typeface="Barlow"/>
                <a:cs typeface="Barlow"/>
              </a:rPr>
              <a:t>Concepts</a:t>
            </a:r>
            <a:endParaRPr sz="5600" dirty="0">
              <a:latin typeface="Barlow"/>
              <a:cs typeface="Barlow"/>
            </a:endParaRPr>
          </a:p>
          <a:p>
            <a:pPr marL="465138" marR="1391285" indent="-452438">
              <a:lnSpc>
                <a:spcPct val="117100"/>
              </a:lnSpc>
              <a:spcBef>
                <a:spcPts val="500"/>
              </a:spcBef>
              <a:buChar char="•"/>
            </a:pPr>
            <a:r>
              <a:rPr lang="en-US" sz="3050" dirty="0">
                <a:latin typeface="Barlow"/>
              </a:rPr>
              <a:t>Evaluating credibility and authority of sources</a:t>
            </a:r>
          </a:p>
          <a:p>
            <a:pPr marL="465138" marR="1391285" indent="-452438">
              <a:lnSpc>
                <a:spcPct val="117100"/>
              </a:lnSpc>
              <a:spcBef>
                <a:spcPts val="500"/>
              </a:spcBef>
              <a:buChar char="•"/>
            </a:pPr>
            <a:r>
              <a:rPr lang="en-US" sz="3050" dirty="0">
                <a:latin typeface="Barlow"/>
              </a:rPr>
              <a:t>Determining currency and relevance of information</a:t>
            </a:r>
          </a:p>
          <a:p>
            <a:pPr marL="465138" marR="1391285" indent="-452438">
              <a:lnSpc>
                <a:spcPct val="117100"/>
              </a:lnSpc>
              <a:spcBef>
                <a:spcPts val="500"/>
              </a:spcBef>
              <a:buChar char="•"/>
              <a:tabLst>
                <a:tab pos="4111625" algn="l"/>
              </a:tabLst>
            </a:pPr>
            <a:r>
              <a:rPr lang="en-US" sz="3050" dirty="0">
                <a:latin typeface="Barlow"/>
              </a:rPr>
              <a:t>Assessing reliability of content</a:t>
            </a:r>
          </a:p>
          <a:p>
            <a:pPr marL="465138" marR="1391285" indent="-452438">
              <a:lnSpc>
                <a:spcPct val="117100"/>
              </a:lnSpc>
              <a:spcBef>
                <a:spcPts val="500"/>
              </a:spcBef>
              <a:buChar char="•"/>
            </a:pPr>
            <a:r>
              <a:rPr lang="en-US" sz="3050" dirty="0">
                <a:latin typeface="Barlow"/>
              </a:rPr>
              <a:t>Detecting potential bias in materials</a:t>
            </a:r>
          </a:p>
          <a:p>
            <a:pPr marL="465138" marR="1391285" indent="-452438">
              <a:lnSpc>
                <a:spcPct val="117100"/>
              </a:lnSpc>
              <a:spcBef>
                <a:spcPts val="500"/>
              </a:spcBef>
              <a:buChar char="•"/>
            </a:pPr>
            <a:r>
              <a:rPr lang="en-US" sz="3050" dirty="0">
                <a:latin typeface="Barlow"/>
              </a:rPr>
              <a:t>Identifying purpose and intended audience </a:t>
            </a:r>
            <a:br>
              <a:rPr lang="en-US" sz="3050" dirty="0">
                <a:latin typeface="Barlow"/>
              </a:rPr>
            </a:br>
            <a:r>
              <a:rPr lang="en-US" sz="3050" dirty="0">
                <a:latin typeface="Barlow"/>
              </a:rPr>
              <a:t>of texts</a:t>
            </a:r>
          </a:p>
        </p:txBody>
      </p:sp>
      <p:sp>
        <p:nvSpPr>
          <p:cNvPr id="8" name="object 8"/>
          <p:cNvSpPr txBox="1"/>
          <p:nvPr/>
        </p:nvSpPr>
        <p:spPr>
          <a:xfrm>
            <a:off x="10661650" y="2504777"/>
            <a:ext cx="9906000" cy="5648406"/>
          </a:xfrm>
          <a:prstGeom prst="rect">
            <a:avLst/>
          </a:prstGeom>
          <a:noFill/>
        </p:spPr>
        <p:txBody>
          <a:bodyPr vert="horz" wrap="square" lIns="0" tIns="194310" rIns="0" bIns="0" rtlCol="0">
            <a:spAutoFit/>
          </a:bodyPr>
          <a:lstStyle/>
          <a:p>
            <a:pPr marL="346075" algn="l">
              <a:lnSpc>
                <a:spcPct val="100000"/>
              </a:lnSpc>
              <a:spcBef>
                <a:spcPts val="1530"/>
              </a:spcBef>
              <a:tabLst>
                <a:tab pos="2624138" algn="l"/>
              </a:tabLst>
            </a:pPr>
            <a:r>
              <a:rPr lang="en-US" sz="5600" b="1" spc="-10" dirty="0">
                <a:latin typeface="Barlow"/>
                <a:cs typeface="Barlow"/>
              </a:rPr>
              <a:t>	</a:t>
            </a:r>
            <a:r>
              <a:rPr sz="5600" b="1" spc="-10" dirty="0">
                <a:latin typeface="Barlow"/>
                <a:cs typeface="Barlow"/>
              </a:rPr>
              <a:t>Resources</a:t>
            </a:r>
            <a:endParaRPr sz="5600" dirty="0">
              <a:latin typeface="Barlow"/>
              <a:cs typeface="Barlow"/>
            </a:endParaRPr>
          </a:p>
          <a:p>
            <a:pPr marL="465138" marR="1391285" indent="-452438">
              <a:lnSpc>
                <a:spcPct val="117100"/>
              </a:lnSpc>
              <a:spcBef>
                <a:spcPts val="500"/>
              </a:spcBef>
              <a:buChar char="•"/>
            </a:pPr>
            <a:r>
              <a:rPr sz="3050" dirty="0">
                <a:latin typeface="Barlow"/>
              </a:rPr>
              <a:t>Use resources like </a:t>
            </a:r>
            <a:r>
              <a:rPr sz="3050" dirty="0">
                <a:solidFill>
                  <a:schemeClr val="accent1"/>
                </a:solidFill>
                <a:latin typeface="Barlow"/>
                <a:hlinkClick r:id="rId2">
                  <a:extLst>
                    <a:ext uri="{A12FA001-AC4F-418D-AE19-62706E023703}">
                      <ahyp:hlinkClr xmlns:ahyp="http://schemas.microsoft.com/office/drawing/2018/hyperlinkcolor" val="tx"/>
                    </a:ext>
                  </a:extLst>
                </a:hlinkClick>
              </a:rPr>
              <a:t>Britannica Academic</a:t>
            </a:r>
            <a:r>
              <a:rPr lang="en-US" sz="3050" dirty="0">
                <a:latin typeface="Barlow"/>
              </a:rPr>
              <a:t> </a:t>
            </a:r>
            <a:r>
              <a:rPr sz="3050" dirty="0">
                <a:latin typeface="Barlow"/>
              </a:rPr>
              <a:t>and faculty support.</a:t>
            </a:r>
          </a:p>
          <a:p>
            <a:pPr marL="465138" marR="1391285" indent="-452438">
              <a:lnSpc>
                <a:spcPct val="117100"/>
              </a:lnSpc>
              <a:spcBef>
                <a:spcPts val="500"/>
              </a:spcBef>
              <a:buChar char="•"/>
            </a:pPr>
            <a:r>
              <a:rPr lang="en-US" sz="3050" dirty="0">
                <a:latin typeface="Barlow"/>
              </a:rPr>
              <a:t>Use the </a:t>
            </a:r>
            <a:r>
              <a:rPr lang="en-US" sz="3050" dirty="0">
                <a:latin typeface="Barlow"/>
                <a:hlinkClick r:id="rId3"/>
              </a:rPr>
              <a:t>Evaluating Resources graphic organizer</a:t>
            </a:r>
            <a:r>
              <a:rPr lang="en-US" sz="3050" dirty="0">
                <a:latin typeface="Barlow"/>
              </a:rPr>
              <a:t>.</a:t>
            </a:r>
            <a:r>
              <a:rPr lang="en-US" sz="3050" dirty="0">
                <a:latin typeface="Barlow"/>
                <a:hlinkClick r:id="rId3"/>
              </a:rPr>
              <a:t> </a:t>
            </a:r>
            <a:endParaRPr lang="en-US" sz="3050" dirty="0">
              <a:latin typeface="Barlow"/>
            </a:endParaRPr>
          </a:p>
          <a:p>
            <a:pPr marL="465138" marR="1391285" indent="-452438">
              <a:lnSpc>
                <a:spcPct val="117100"/>
              </a:lnSpc>
              <a:spcBef>
                <a:spcPts val="500"/>
              </a:spcBef>
              <a:buChar char="•"/>
            </a:pPr>
            <a:r>
              <a:rPr lang="en-US" sz="3050" dirty="0">
                <a:latin typeface="Barlow"/>
              </a:rPr>
              <a:t>Consult your university’s library for guidance on source evaluation.</a:t>
            </a:r>
          </a:p>
          <a:p>
            <a:pPr marL="465138" marR="1391285" indent="-452438">
              <a:lnSpc>
                <a:spcPct val="117100"/>
              </a:lnSpc>
              <a:spcBef>
                <a:spcPts val="500"/>
              </a:spcBef>
              <a:buChar char="•"/>
            </a:pPr>
            <a:r>
              <a:rPr lang="en-US" sz="3050" dirty="0">
                <a:latin typeface="Barlow"/>
              </a:rPr>
              <a:t>Explore fact-checking websites and tools available on your university’s library website.</a:t>
            </a:r>
          </a:p>
        </p:txBody>
      </p:sp>
      <p:grpSp>
        <p:nvGrpSpPr>
          <p:cNvPr id="10" name="object 10"/>
          <p:cNvGrpSpPr/>
          <p:nvPr/>
        </p:nvGrpSpPr>
        <p:grpSpPr>
          <a:xfrm>
            <a:off x="628253" y="963321"/>
            <a:ext cx="1036955" cy="1036955"/>
            <a:chOff x="628253" y="963321"/>
            <a:chExt cx="1036955" cy="1036955"/>
          </a:xfrm>
        </p:grpSpPr>
        <p:sp>
          <p:nvSpPr>
            <p:cNvPr id="11" name="object 11"/>
            <p:cNvSpPr/>
            <p:nvPr/>
          </p:nvSpPr>
          <p:spPr>
            <a:xfrm>
              <a:off x="628253" y="963321"/>
              <a:ext cx="1036955" cy="1036955"/>
            </a:xfrm>
            <a:custGeom>
              <a:avLst/>
              <a:gdLst/>
              <a:ahLst/>
              <a:cxnLst/>
              <a:rect l="l" t="t" r="r" b="b"/>
              <a:pathLst>
                <a:path w="1036955" h="1036955">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p:spPr>
          <p:txBody>
            <a:bodyPr wrap="square" lIns="0" tIns="0" rIns="0" bIns="0" rtlCol="0"/>
            <a:lstStyle/>
            <a:p>
              <a:endParaRPr/>
            </a:p>
          </p:txBody>
        </p:sp>
        <p:sp>
          <p:nvSpPr>
            <p:cNvPr id="12" name="object 12"/>
            <p:cNvSpPr/>
            <p:nvPr/>
          </p:nvSpPr>
          <p:spPr>
            <a:xfrm>
              <a:off x="757830" y="1204151"/>
              <a:ext cx="777875" cy="653415"/>
            </a:xfrm>
            <a:custGeom>
              <a:avLst/>
              <a:gdLst/>
              <a:ahLst/>
              <a:cxnLst/>
              <a:rect l="l" t="t" r="r" b="b"/>
              <a:pathLst>
                <a:path w="777875" h="653414">
                  <a:moveTo>
                    <a:pt x="777463" y="0"/>
                  </a:moveTo>
                  <a:lnTo>
                    <a:pt x="0" y="0"/>
                  </a:lnTo>
                  <a:lnTo>
                    <a:pt x="0" y="653069"/>
                  </a:lnTo>
                  <a:lnTo>
                    <a:pt x="777463" y="653069"/>
                  </a:lnTo>
                  <a:lnTo>
                    <a:pt x="777463" y="0"/>
                  </a:lnTo>
                  <a:close/>
                </a:path>
              </a:pathLst>
            </a:custGeom>
            <a:solidFill>
              <a:srgbClr val="FFFFFF"/>
            </a:solidFill>
          </p:spPr>
          <p:txBody>
            <a:bodyPr wrap="square" lIns="0" tIns="0" rIns="0" bIns="0" rtlCol="0"/>
            <a:lstStyle/>
            <a:p>
              <a:endParaRPr/>
            </a:p>
          </p:txBody>
        </p:sp>
        <p:pic>
          <p:nvPicPr>
            <p:cNvPr id="13" name="object 13"/>
            <p:cNvPicPr/>
            <p:nvPr/>
          </p:nvPicPr>
          <p:blipFill>
            <a:blip r:embed="rId4" cstate="print"/>
            <a:stretch>
              <a:fillRect/>
            </a:stretch>
          </p:blipFill>
          <p:spPr>
            <a:xfrm>
              <a:off x="1058449" y="1428286"/>
              <a:ext cx="176225" cy="176225"/>
            </a:xfrm>
            <a:prstGeom prst="rect">
              <a:avLst/>
            </a:prstGeom>
          </p:spPr>
        </p:pic>
        <p:sp>
          <p:nvSpPr>
            <p:cNvPr id="14" name="object 14"/>
            <p:cNvSpPr/>
            <p:nvPr/>
          </p:nvSpPr>
          <p:spPr>
            <a:xfrm>
              <a:off x="799819" y="1299970"/>
              <a:ext cx="694055" cy="433070"/>
            </a:xfrm>
            <a:custGeom>
              <a:avLst/>
              <a:gdLst/>
              <a:ahLst/>
              <a:cxnLst/>
              <a:rect l="l" t="t" r="r" b="b"/>
              <a:pathLst>
                <a:path w="694055" h="433069">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p:spPr>
          <p:txBody>
            <a:bodyPr wrap="square" lIns="0" tIns="0" rIns="0" bIns="0" rtlCol="0"/>
            <a:lstStyle/>
            <a:p>
              <a:endParaRPr/>
            </a:p>
          </p:txBody>
        </p:sp>
      </p:grpSp>
      <p:sp>
        <p:nvSpPr>
          <p:cNvPr id="15" name="object 15"/>
          <p:cNvSpPr txBox="1"/>
          <p:nvPr/>
        </p:nvSpPr>
        <p:spPr>
          <a:xfrm>
            <a:off x="1788292" y="1187034"/>
            <a:ext cx="1839595"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Overview</a:t>
            </a:r>
            <a:endParaRPr sz="3450">
              <a:latin typeface="Barlow"/>
              <a:cs typeface="Barlow"/>
            </a:endParaRPr>
          </a:p>
        </p:txBody>
      </p:sp>
      <p:sp>
        <p:nvSpPr>
          <p:cNvPr id="16" name="object 16"/>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4</a:t>
            </a:fld>
            <a:endParaRPr spc="-25" dirty="0"/>
          </a:p>
        </p:txBody>
      </p:sp>
      <p:sp>
        <p:nvSpPr>
          <p:cNvPr id="17" name="object 17"/>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object 2">
            <a:extLst>
              <a:ext uri="{FF2B5EF4-FFF2-40B4-BE49-F238E27FC236}">
                <a16:creationId xmlns:a16="http://schemas.microsoft.com/office/drawing/2014/main" id="{01540E19-746F-5A6E-9323-D064EA980F4A}"/>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a:extLst>
              <a:ext uri="{FF2B5EF4-FFF2-40B4-BE49-F238E27FC236}">
                <a16:creationId xmlns:a16="http://schemas.microsoft.com/office/drawing/2014/main" id="{DFA0D1D3-32EE-09A2-059E-990155C5062B}"/>
              </a:ext>
            </a:extLst>
          </p:cNvPr>
          <p:cNvSpPr txBox="1"/>
          <p:nvPr/>
        </p:nvSpPr>
        <p:spPr>
          <a:xfrm>
            <a:off x="615552" y="3853938"/>
            <a:ext cx="17056497" cy="3151184"/>
          </a:xfrm>
          <a:prstGeom prst="rect">
            <a:avLst/>
          </a:prstGeom>
          <a:noFill/>
        </p:spPr>
        <p:txBody>
          <a:bodyPr wrap="square">
            <a:spAutoFit/>
          </a:bodyPr>
          <a:lstStyle/>
          <a:p>
            <a:pPr marL="1352550" indent="10160" algn="l">
              <a:lnSpc>
                <a:spcPct val="130000"/>
              </a:lnSpc>
              <a:spcBef>
                <a:spcPts val="1800"/>
              </a:spcBef>
            </a:pPr>
            <a:r>
              <a:rPr lang="en-US" sz="3050" spc="-35" dirty="0">
                <a:latin typeface="Barlow"/>
              </a:rPr>
              <a:t>Gather a mix of scholarly articles, books, and reputable websites for your research.</a:t>
            </a:r>
          </a:p>
          <a:p>
            <a:pPr marL="1352550" indent="10160" algn="l">
              <a:lnSpc>
                <a:spcPct val="130000"/>
              </a:lnSpc>
              <a:spcBef>
                <a:spcPts val="1800"/>
              </a:spcBef>
            </a:pPr>
            <a:r>
              <a:rPr lang="en-US" sz="3050" spc="-35" dirty="0">
                <a:latin typeface="Barlow"/>
              </a:rPr>
              <a:t>Distinguish among primary, secondary, and tertiary sources (see the table on the next slide).</a:t>
            </a:r>
          </a:p>
          <a:p>
            <a:pPr marL="1352550" indent="10160" algn="l">
              <a:lnSpc>
                <a:spcPct val="130000"/>
              </a:lnSpc>
              <a:spcBef>
                <a:spcPts val="1800"/>
              </a:spcBef>
            </a:pPr>
            <a:r>
              <a:rPr lang="en-US" sz="3050" spc="-35" dirty="0">
                <a:latin typeface="Barlow"/>
              </a:rPr>
              <a:t>Understand the importance of peer-reviewed sources in academic research.</a:t>
            </a:r>
          </a:p>
          <a:p>
            <a:pPr marL="1352550" indent="10160" algn="l">
              <a:lnSpc>
                <a:spcPct val="130000"/>
              </a:lnSpc>
              <a:spcBef>
                <a:spcPts val="1800"/>
              </a:spcBef>
            </a:pPr>
            <a:r>
              <a:rPr lang="en-US" sz="3050" spc="-35" dirty="0">
                <a:latin typeface="Barlow"/>
              </a:rPr>
              <a:t>Be aware of preprint servers and their limitations in the research process.</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766445" algn="l"/>
              </a:tabLst>
            </a:pPr>
            <a:r>
              <a:rPr sz="5600" b="1" dirty="0"/>
              <a:t>1.	</a:t>
            </a:r>
            <a:r>
              <a:rPr lang="en-US" sz="5600" b="1" dirty="0"/>
              <a:t>Identify Different Source Types</a:t>
            </a:r>
          </a:p>
        </p:txBody>
      </p:sp>
      <p:sp>
        <p:nvSpPr>
          <p:cNvPr id="5" name="object 5"/>
          <p:cNvSpPr/>
          <p:nvPr/>
        </p:nvSpPr>
        <p:spPr>
          <a:xfrm>
            <a:off x="1418804" y="400695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p:cNvGrpSpPr/>
          <p:nvPr/>
        </p:nvGrpSpPr>
        <p:grpSpPr>
          <a:xfrm>
            <a:off x="628256" y="963321"/>
            <a:ext cx="1051560" cy="1036955"/>
            <a:chOff x="628256" y="963321"/>
            <a:chExt cx="1051560" cy="1036955"/>
          </a:xfrm>
        </p:grpSpPr>
        <p:sp>
          <p:nvSpPr>
            <p:cNvPr id="12" name="object 12"/>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5</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2" name="object 5">
            <a:extLst>
              <a:ext uri="{FF2B5EF4-FFF2-40B4-BE49-F238E27FC236}">
                <a16:creationId xmlns:a16="http://schemas.microsoft.com/office/drawing/2014/main" id="{8DD28023-AAF8-BD53-536A-2AC93A1B4A7F}"/>
              </a:ext>
            </a:extLst>
          </p:cNvPr>
          <p:cNvSpPr/>
          <p:nvPr/>
        </p:nvSpPr>
        <p:spPr>
          <a:xfrm>
            <a:off x="1418804" y="482446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5">
            <a:extLst>
              <a:ext uri="{FF2B5EF4-FFF2-40B4-BE49-F238E27FC236}">
                <a16:creationId xmlns:a16="http://schemas.microsoft.com/office/drawing/2014/main" id="{0B9128FE-43A7-BEB2-FF27-BFD13F7654AE}"/>
              </a:ext>
            </a:extLst>
          </p:cNvPr>
          <p:cNvSpPr/>
          <p:nvPr/>
        </p:nvSpPr>
        <p:spPr>
          <a:xfrm>
            <a:off x="1418804" y="5648026"/>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8" name="object 5">
            <a:extLst>
              <a:ext uri="{FF2B5EF4-FFF2-40B4-BE49-F238E27FC236}">
                <a16:creationId xmlns:a16="http://schemas.microsoft.com/office/drawing/2014/main" id="{C272417A-2CBA-9931-E4EC-EF2521B75703}"/>
              </a:ext>
            </a:extLst>
          </p:cNvPr>
          <p:cNvSpPr/>
          <p:nvPr/>
        </p:nvSpPr>
        <p:spPr>
          <a:xfrm>
            <a:off x="1418804" y="647764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7" name="Rounded Rectangle 16">
            <a:extLst>
              <a:ext uri="{FF2B5EF4-FFF2-40B4-BE49-F238E27FC236}">
                <a16:creationId xmlns:a16="http://schemas.microsoft.com/office/drawing/2014/main" id="{28D61218-80A3-E9A0-DCA1-1D874B683F4F}"/>
              </a:ext>
            </a:extLst>
          </p:cNvPr>
          <p:cNvSpPr/>
          <p:nvPr/>
        </p:nvSpPr>
        <p:spPr>
          <a:xfrm>
            <a:off x="1418804" y="7525956"/>
            <a:ext cx="17463555" cy="2472119"/>
          </a:xfrm>
          <a:prstGeom prst="roundRect">
            <a:avLst>
              <a:gd name="adj" fmla="val 4238"/>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18" name="TextBox 17">
            <a:extLst>
              <a:ext uri="{FF2B5EF4-FFF2-40B4-BE49-F238E27FC236}">
                <a16:creationId xmlns:a16="http://schemas.microsoft.com/office/drawing/2014/main" id="{E1D8A250-1DBB-78D5-F37A-03302966A9D6}"/>
              </a:ext>
            </a:extLst>
          </p:cNvPr>
          <p:cNvSpPr txBox="1"/>
          <p:nvPr/>
        </p:nvSpPr>
        <p:spPr>
          <a:xfrm>
            <a:off x="1788292" y="7678356"/>
            <a:ext cx="17186713" cy="1977593"/>
          </a:xfrm>
          <a:prstGeom prst="rect">
            <a:avLst/>
          </a:prstGeom>
          <a:noFill/>
        </p:spPr>
        <p:txBody>
          <a:bodyPr wrap="square" rtlCol="0">
            <a:spAutoFit/>
          </a:bodyPr>
          <a:lstStyle/>
          <a:p>
            <a:pPr>
              <a:lnSpc>
                <a:spcPct val="140000"/>
              </a:lnSpc>
            </a:pPr>
            <a:r>
              <a:rPr lang="en-US" sz="3050" b="1" spc="-40" dirty="0">
                <a:latin typeface="Barlow"/>
              </a:rPr>
              <a:t>Note:</a:t>
            </a:r>
            <a:r>
              <a:rPr lang="en-US" sz="3050" i="1" spc="-40" dirty="0">
                <a:latin typeface="Barlow"/>
              </a:rPr>
              <a:t> Online preprint servers allow researchers to share scientific papers before publication in academic journals. While they allow for rapid dissemination of research findings, these papers have not yet been vetted through the peer review process, which may affect their reliability and quality.</a:t>
            </a:r>
          </a:p>
        </p:txBody>
      </p:sp>
      <p:sp>
        <p:nvSpPr>
          <p:cNvPr id="21" name="object 2">
            <a:extLst>
              <a:ext uri="{FF2B5EF4-FFF2-40B4-BE49-F238E27FC236}">
                <a16:creationId xmlns:a16="http://schemas.microsoft.com/office/drawing/2014/main" id="{18DF2A55-1FC8-E3AA-164E-C78280A53997}"/>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079447-D38F-4841-2B00-9BFE4630AD46}"/>
            </a:ext>
          </a:extLst>
        </p:cNvPr>
        <p:cNvGrpSpPr/>
        <p:nvPr/>
      </p:nvGrpSpPr>
      <p:grpSpPr>
        <a:xfrm>
          <a:off x="0" y="0"/>
          <a:ext cx="0" cy="0"/>
          <a:chOff x="0" y="0"/>
          <a:chExt cx="0" cy="0"/>
        </a:xfrm>
      </p:grpSpPr>
      <p:sp>
        <p:nvSpPr>
          <p:cNvPr id="9" name="Round Same Side Corner Rectangle 8">
            <a:extLst>
              <a:ext uri="{FF2B5EF4-FFF2-40B4-BE49-F238E27FC236}">
                <a16:creationId xmlns:a16="http://schemas.microsoft.com/office/drawing/2014/main" id="{11E8B04A-F1F9-4CF5-74D2-57F072184719}"/>
              </a:ext>
            </a:extLst>
          </p:cNvPr>
          <p:cNvSpPr/>
          <p:nvPr/>
        </p:nvSpPr>
        <p:spPr>
          <a:xfrm>
            <a:off x="628256" y="3361495"/>
            <a:ext cx="18822182" cy="715471"/>
          </a:xfrm>
          <a:prstGeom prst="round2SameRect">
            <a:avLst>
              <a:gd name="adj1" fmla="val 50000"/>
              <a:gd name="adj2" fmla="val 0"/>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16" name="Table 15">
            <a:extLst>
              <a:ext uri="{FF2B5EF4-FFF2-40B4-BE49-F238E27FC236}">
                <a16:creationId xmlns:a16="http://schemas.microsoft.com/office/drawing/2014/main" id="{3AE6243F-F651-EA5E-A183-181285C77BC0}"/>
              </a:ext>
            </a:extLst>
          </p:cNvPr>
          <p:cNvGraphicFramePr>
            <a:graphicFrameLocks noGrp="1"/>
          </p:cNvGraphicFramePr>
          <p:nvPr>
            <p:extLst>
              <p:ext uri="{D42A27DB-BD31-4B8C-83A1-F6EECF244321}">
                <p14:modId xmlns:p14="http://schemas.microsoft.com/office/powerpoint/2010/main" val="357394025"/>
              </p:ext>
            </p:extLst>
          </p:nvPr>
        </p:nvGraphicFramePr>
        <p:xfrm>
          <a:off x="628256" y="3334992"/>
          <a:ext cx="18847588" cy="7011037"/>
        </p:xfrm>
        <a:graphic>
          <a:graphicData uri="http://schemas.openxmlformats.org/drawingml/2006/table">
            <a:tbl>
              <a:tblPr firstRow="1" bandRow="1">
                <a:tableStyleId>{5940675A-B579-460E-94D1-54222C63F5DA}</a:tableStyleId>
              </a:tblPr>
              <a:tblGrid>
                <a:gridCol w="3099194">
                  <a:extLst>
                    <a:ext uri="{9D8B030D-6E8A-4147-A177-3AD203B41FA5}">
                      <a16:colId xmlns:a16="http://schemas.microsoft.com/office/drawing/2014/main" val="2603913858"/>
                    </a:ext>
                  </a:extLst>
                </a:gridCol>
                <a:gridCol w="6324600">
                  <a:extLst>
                    <a:ext uri="{9D8B030D-6E8A-4147-A177-3AD203B41FA5}">
                      <a16:colId xmlns:a16="http://schemas.microsoft.com/office/drawing/2014/main" val="91328610"/>
                    </a:ext>
                  </a:extLst>
                </a:gridCol>
                <a:gridCol w="4711897">
                  <a:extLst>
                    <a:ext uri="{9D8B030D-6E8A-4147-A177-3AD203B41FA5}">
                      <a16:colId xmlns:a16="http://schemas.microsoft.com/office/drawing/2014/main" val="154650849"/>
                    </a:ext>
                  </a:extLst>
                </a:gridCol>
                <a:gridCol w="4711897">
                  <a:extLst>
                    <a:ext uri="{9D8B030D-6E8A-4147-A177-3AD203B41FA5}">
                      <a16:colId xmlns:a16="http://schemas.microsoft.com/office/drawing/2014/main" val="3307499766"/>
                    </a:ext>
                  </a:extLst>
                </a:gridCol>
              </a:tblGrid>
              <a:tr h="736832">
                <a:tc>
                  <a:txBody>
                    <a:bodyPr/>
                    <a:lstStyle/>
                    <a:p>
                      <a:pPr marL="109728" algn="l" fontAlgn="t">
                        <a:buNone/>
                      </a:pPr>
                      <a:r>
                        <a:rPr lang="en-US" sz="2400" b="1" i="0" dirty="0">
                          <a:solidFill>
                            <a:schemeClr val="tx1"/>
                          </a:solidFill>
                          <a:effectLst/>
                          <a:latin typeface="Barlow" pitchFamily="2" charset="77"/>
                          <a:ea typeface="+mn-ea"/>
                          <a:cs typeface="+mn-cs"/>
                        </a:rPr>
                        <a:t>Source Type</a:t>
                      </a:r>
                    </a:p>
                  </a:txBody>
                  <a:tcPr anchor="ctr">
                    <a:lnL w="12700" cap="flat" cmpd="sng" algn="ctr">
                      <a:no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1" i="0" dirty="0">
                          <a:solidFill>
                            <a:schemeClr val="tx1"/>
                          </a:solidFill>
                          <a:effectLst/>
                          <a:latin typeface="Barlow" pitchFamily="2" charset="77"/>
                          <a:ea typeface="+mn-ea"/>
                          <a:cs typeface="+mn-cs"/>
                        </a:rPr>
                        <a:t>Definition</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109728" algn="l" fontAlgn="t">
                        <a:buNone/>
                      </a:pPr>
                      <a:r>
                        <a:rPr lang="en-US" sz="2400" b="1" i="0" dirty="0">
                          <a:solidFill>
                            <a:schemeClr val="tx1"/>
                          </a:solidFill>
                          <a:effectLst/>
                          <a:latin typeface="Barlow" pitchFamily="2" charset="77"/>
                          <a:ea typeface="+mn-ea"/>
                          <a:cs typeface="+mn-cs"/>
                        </a:rPr>
                        <a:t>Example</a:t>
                      </a:r>
                    </a:p>
                  </a:txBody>
                  <a:tcPr anchor="ctr">
                    <a:lnL w="28575"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3487301161"/>
                  </a:ext>
                </a:extLst>
              </a:tr>
              <a:tr h="2341121">
                <a:tc>
                  <a:txBody>
                    <a:bodyPr/>
                    <a:lstStyle/>
                    <a:p>
                      <a:pPr marL="109728" algn="l" fontAlgn="t">
                        <a:buNone/>
                      </a:pPr>
                      <a:r>
                        <a:rPr lang="en-US" sz="2400" b="0" i="0" dirty="0">
                          <a:solidFill>
                            <a:schemeClr val="tx1"/>
                          </a:solidFill>
                          <a:effectLst/>
                          <a:latin typeface="Barlow" pitchFamily="2" charset="77"/>
                          <a:ea typeface="+mn-ea"/>
                          <a:cs typeface="+mn-cs"/>
                        </a:rPr>
                        <a:t>Primary Sources</a:t>
                      </a:r>
                    </a:p>
                  </a:txBody>
                  <a:tcPr anchor="ctr">
                    <a:lnL w="12700" cap="flat" cmpd="sng" algn="ctr">
                      <a:no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0" i="0" dirty="0">
                          <a:solidFill>
                            <a:schemeClr val="tx1"/>
                          </a:solidFill>
                          <a:effectLst/>
                          <a:latin typeface="Barlow" pitchFamily="2" charset="77"/>
                          <a:ea typeface="+mn-ea"/>
                          <a:cs typeface="+mn-cs"/>
                        </a:rPr>
                        <a:t>Firsthand, original accounts of a topic; authoritative sources representing original thinking the researcher can interpret</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Artifacts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Scholarly journals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Documents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Diaries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Manuscripts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Autobiographies</a:t>
                      </a:r>
                    </a:p>
                  </a:txBody>
                  <a:tcPr anchor="ctr">
                    <a:lnL w="28575"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Recordings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Interviews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Speeches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Case laws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Legislation</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Statistical data</a:t>
                      </a:r>
                    </a:p>
                  </a:txBody>
                  <a:tcPr anchor="ctr">
                    <a:lnL w="28575"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33895504"/>
                  </a:ext>
                </a:extLst>
              </a:tr>
              <a:tr h="1966542">
                <a:tc>
                  <a:txBody>
                    <a:bodyPr/>
                    <a:lstStyle/>
                    <a:p>
                      <a:pPr marL="109728" algn="l" fontAlgn="t">
                        <a:buNone/>
                      </a:pPr>
                      <a:r>
                        <a:rPr lang="en-US" sz="2400" b="0" i="0">
                          <a:solidFill>
                            <a:schemeClr val="tx1"/>
                          </a:solidFill>
                          <a:effectLst/>
                          <a:latin typeface="Barlow" pitchFamily="2" charset="77"/>
                          <a:ea typeface="+mn-ea"/>
                          <a:cs typeface="+mn-cs"/>
                        </a:rPr>
                        <a:t>Secondary Sources</a:t>
                      </a:r>
                    </a:p>
                  </a:txBody>
                  <a:tcPr anchor="ctr">
                    <a:lnL w="12700" cap="flat" cmpd="sng" algn="ctr">
                      <a:no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0" i="0" dirty="0">
                          <a:solidFill>
                            <a:schemeClr val="tx1"/>
                          </a:solidFill>
                          <a:effectLst/>
                          <a:latin typeface="Barlow" pitchFamily="2" charset="77"/>
                          <a:ea typeface="+mn-ea"/>
                          <a:cs typeface="+mn-cs"/>
                        </a:rPr>
                        <a:t>Sources that summarize, interpret, analyze, or comment on information found in primary sources</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Edited works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Books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Articles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Literary criticism and interpretation</a:t>
                      </a:r>
                    </a:p>
                  </a:txBody>
                  <a:tcPr anchor="ctr">
                    <a:lnL w="28575"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Reviews of law and legislation</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Political analyses and commentaries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Dissertations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Opinion pieces</a:t>
                      </a:r>
                    </a:p>
                  </a:txBody>
                  <a:tcPr anchor="ctr">
                    <a:lnL w="28575"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17986868"/>
                  </a:ext>
                </a:extLst>
              </a:tr>
              <a:tr h="1966542">
                <a:tc>
                  <a:txBody>
                    <a:bodyPr/>
                    <a:lstStyle/>
                    <a:p>
                      <a:pPr marL="109728" algn="l" fontAlgn="t">
                        <a:buNone/>
                      </a:pPr>
                      <a:r>
                        <a:rPr lang="en-US" sz="2400" b="0" i="0">
                          <a:solidFill>
                            <a:schemeClr val="tx1"/>
                          </a:solidFill>
                          <a:effectLst/>
                          <a:latin typeface="Barlow" pitchFamily="2" charset="77"/>
                          <a:ea typeface="+mn-ea"/>
                          <a:cs typeface="+mn-cs"/>
                        </a:rPr>
                        <a:t>Tertiary Sources</a:t>
                      </a:r>
                    </a:p>
                  </a:txBody>
                  <a:tcPr anchor="ctr">
                    <a:lnL w="12700" cap="flat" cmpd="sng" algn="ctr">
                      <a:no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0" i="0" dirty="0">
                          <a:solidFill>
                            <a:schemeClr val="tx1"/>
                          </a:solidFill>
                          <a:effectLst/>
                          <a:latin typeface="Barlow" pitchFamily="2" charset="77"/>
                          <a:ea typeface="+mn-ea"/>
                          <a:cs typeface="+mn-cs"/>
                        </a:rPr>
                        <a:t>Starting points or supplemental aids that index, abstract, organize, compile, or digest other sources and are chiefly used to list, summarize, or repackage ideas</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Almanacs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Encyclopedias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Directories</a:t>
                      </a:r>
                    </a:p>
                  </a:txBody>
                  <a:tcPr anchor="ctr">
                    <a:lnL w="28575"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Guidebooks</a:t>
                      </a:r>
                    </a:p>
                    <a:p>
                      <a:pPr marL="452628" indent="-342900" algn="l" fontAlgn="t">
                        <a:buFont typeface="Arial" panose="020B0604020202020204" pitchFamily="34" charset="0"/>
                        <a:buChar char="•"/>
                      </a:pPr>
                      <a:r>
                        <a:rPr lang="en-US" sz="2400" b="0" i="0" dirty="0">
                          <a:solidFill>
                            <a:schemeClr val="tx1"/>
                          </a:solidFill>
                          <a:effectLst/>
                          <a:latin typeface="Barlow" pitchFamily="2" charset="77"/>
                          <a:ea typeface="+mn-ea"/>
                          <a:cs typeface="+mn-cs"/>
                        </a:rPr>
                        <a:t>Manuals</a:t>
                      </a:r>
                    </a:p>
                    <a:p>
                      <a:pPr marL="452628" indent="-342900" algn="l" fontAlgn="t">
                        <a:buFont typeface="Arial" panose="020B0604020202020204" pitchFamily="34" charset="0"/>
                        <a:buChar char="•"/>
                      </a:pPr>
                      <a:endParaRPr lang="en-US" sz="2400" b="0" i="0" dirty="0">
                        <a:solidFill>
                          <a:schemeClr val="tx1"/>
                        </a:solidFill>
                        <a:effectLst/>
                        <a:latin typeface="Barlow" pitchFamily="2" charset="77"/>
                        <a:ea typeface="+mn-ea"/>
                        <a:cs typeface="+mn-cs"/>
                      </a:endParaRPr>
                    </a:p>
                  </a:txBody>
                  <a:tcPr anchor="ctr">
                    <a:lnL w="28575"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82023183"/>
                  </a:ext>
                </a:extLst>
              </a:tr>
            </a:tbl>
          </a:graphicData>
        </a:graphic>
      </p:graphicFrame>
      <p:sp>
        <p:nvSpPr>
          <p:cNvPr id="19" name="Rounded Rectangle 18">
            <a:extLst>
              <a:ext uri="{FF2B5EF4-FFF2-40B4-BE49-F238E27FC236}">
                <a16:creationId xmlns:a16="http://schemas.microsoft.com/office/drawing/2014/main" id="{6A3AB3DA-227A-B6F8-55B8-61DEC0DB4263}"/>
              </a:ext>
            </a:extLst>
          </p:cNvPr>
          <p:cNvSpPr/>
          <p:nvPr/>
        </p:nvSpPr>
        <p:spPr>
          <a:xfrm>
            <a:off x="628256" y="3349431"/>
            <a:ext cx="18847588" cy="6983924"/>
          </a:xfrm>
          <a:prstGeom prst="roundRect">
            <a:avLst>
              <a:gd name="adj" fmla="val 4398"/>
            </a:avLst>
          </a:prstGeom>
          <a:no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a:extLst>
              <a:ext uri="{FF2B5EF4-FFF2-40B4-BE49-F238E27FC236}">
                <a16:creationId xmlns:a16="http://schemas.microsoft.com/office/drawing/2014/main" id="{FE3DD6CF-1174-F394-3D04-F49372D956F2}"/>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10" name="object 10">
            <a:extLst>
              <a:ext uri="{FF2B5EF4-FFF2-40B4-BE49-F238E27FC236}">
                <a16:creationId xmlns:a16="http://schemas.microsoft.com/office/drawing/2014/main" id="{A3ADBEFB-0B1B-2DAE-C487-80B581D9A396}"/>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4D9B60FD-90B5-6A98-14FF-8278D620B265}"/>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32142A14-07FA-72C9-FDAC-29A95FCD09FC}"/>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ACC35384-1368-5881-FD56-5BCDDF6148B3}"/>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9110E10E-E083-2520-8DD7-E06273ED2A74}"/>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6</a:t>
            </a:fld>
            <a:endParaRPr spc="-25" dirty="0"/>
          </a:p>
        </p:txBody>
      </p:sp>
      <p:sp>
        <p:nvSpPr>
          <p:cNvPr id="15" name="object 15">
            <a:extLst>
              <a:ext uri="{FF2B5EF4-FFF2-40B4-BE49-F238E27FC236}">
                <a16:creationId xmlns:a16="http://schemas.microsoft.com/office/drawing/2014/main" id="{5C1998C8-F3DE-5448-CFAF-B0E44EC9A884}"/>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20" name="object 15">
            <a:extLst>
              <a:ext uri="{FF2B5EF4-FFF2-40B4-BE49-F238E27FC236}">
                <a16:creationId xmlns:a16="http://schemas.microsoft.com/office/drawing/2014/main" id="{6DFE7269-8509-F18A-7A56-C615836D503B}"/>
              </a:ext>
            </a:extLst>
          </p:cNvPr>
          <p:cNvSpPr txBox="1"/>
          <p:nvPr/>
        </p:nvSpPr>
        <p:spPr>
          <a:xfrm>
            <a:off x="4946650" y="2448860"/>
            <a:ext cx="10210800" cy="752770"/>
          </a:xfrm>
          <a:prstGeom prst="rect">
            <a:avLst/>
          </a:prstGeom>
        </p:spPr>
        <p:txBody>
          <a:bodyPr vert="horz" wrap="square" lIns="0" tIns="13970" rIns="0" bIns="0" rtlCol="0">
            <a:spAutoFit/>
          </a:bodyPr>
          <a:lstStyle/>
          <a:p>
            <a:pPr marL="12700" algn="ctr">
              <a:spcBef>
                <a:spcPts val="110"/>
              </a:spcBef>
            </a:pPr>
            <a:r>
              <a:rPr lang="en-US" sz="4800" b="1" spc="-10" dirty="0">
                <a:solidFill>
                  <a:schemeClr val="accent1"/>
                </a:solidFill>
                <a:latin typeface="Barlow SemiBold" pitchFamily="2" charset="77"/>
              </a:rPr>
              <a:t>Types of Information Sources</a:t>
            </a:r>
          </a:p>
        </p:txBody>
      </p:sp>
      <p:sp>
        <p:nvSpPr>
          <p:cNvPr id="23" name="object 2">
            <a:extLst>
              <a:ext uri="{FF2B5EF4-FFF2-40B4-BE49-F238E27FC236}">
                <a16:creationId xmlns:a16="http://schemas.microsoft.com/office/drawing/2014/main" id="{9FB762C5-A106-1DF4-0787-CCAC85F51159}"/>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Tree>
    <p:extLst>
      <p:ext uri="{BB962C8B-B14F-4D97-AF65-F5344CB8AC3E}">
        <p14:creationId xmlns:p14="http://schemas.microsoft.com/office/powerpoint/2010/main" val="1338990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5BD25-EA73-234B-D737-F5D28161448C}"/>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7202C8C6-825E-9968-8C60-9F86D026E7C8}"/>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073921C3-C01B-C9CA-549D-EC892CA3EF13}"/>
              </a:ext>
            </a:extLst>
          </p:cNvPr>
          <p:cNvSpPr txBox="1"/>
          <p:nvPr/>
        </p:nvSpPr>
        <p:spPr>
          <a:xfrm>
            <a:off x="615553" y="2814438"/>
            <a:ext cx="18911339" cy="5005922"/>
          </a:xfrm>
          <a:prstGeom prst="rect">
            <a:avLst/>
          </a:prstGeom>
        </p:spPr>
        <p:txBody>
          <a:bodyPr vert="horz" wrap="square" lIns="0" tIns="13335" rIns="0" bIns="0" rtlCol="0">
            <a:spAutoFit/>
          </a:bodyPr>
          <a:lstStyle/>
          <a:p>
            <a:pPr marL="12700">
              <a:spcBef>
                <a:spcPts val="105"/>
              </a:spcBef>
              <a:tabLst>
                <a:tab pos="766445" algn="l"/>
              </a:tabLst>
            </a:pPr>
            <a:r>
              <a:rPr lang="en-US" sz="5600" b="1" dirty="0"/>
              <a:t>2</a:t>
            </a:r>
            <a:r>
              <a:rPr sz="5600" b="1" dirty="0"/>
              <a:t>.	</a:t>
            </a:r>
            <a:r>
              <a:rPr lang="en-US" sz="5600" b="1" dirty="0"/>
              <a:t>Detect Bias</a:t>
            </a:r>
            <a:endParaRPr sz="5600" b="1" dirty="0"/>
          </a:p>
          <a:p>
            <a:pPr marL="1352550" indent="10160" algn="l">
              <a:lnSpc>
                <a:spcPct val="130000"/>
              </a:lnSpc>
              <a:spcBef>
                <a:spcPts val="1800"/>
              </a:spcBef>
            </a:pPr>
            <a:r>
              <a:rPr lang="en-US" sz="3050" spc="-35" dirty="0">
                <a:latin typeface="Barlow"/>
              </a:rPr>
              <a:t>Recognize political, commercial, and ideological bias (see the table on the next slide).</a:t>
            </a:r>
          </a:p>
          <a:p>
            <a:pPr marL="1352550" indent="10160" algn="l">
              <a:lnSpc>
                <a:spcPct val="130000"/>
              </a:lnSpc>
              <a:spcBef>
                <a:spcPts val="1800"/>
              </a:spcBef>
            </a:pPr>
            <a:r>
              <a:rPr lang="en-US" sz="3050" spc="-35" dirty="0">
                <a:latin typeface="Barlow"/>
              </a:rPr>
              <a:t>Look for bias indicators such as language, tone, and omission of facts.</a:t>
            </a:r>
          </a:p>
          <a:p>
            <a:pPr marL="1352550" indent="10160" algn="l">
              <a:lnSpc>
                <a:spcPct val="130000"/>
              </a:lnSpc>
              <a:spcBef>
                <a:spcPts val="1800"/>
              </a:spcBef>
            </a:pPr>
            <a:r>
              <a:rPr lang="en-US" sz="3050" spc="-35" dirty="0">
                <a:latin typeface="Barlow"/>
              </a:rPr>
              <a:t>Note any strong opinions or emotional appeals.</a:t>
            </a:r>
          </a:p>
          <a:p>
            <a:pPr marL="1352550" indent="10160" algn="l">
              <a:lnSpc>
                <a:spcPct val="130000"/>
              </a:lnSpc>
              <a:spcBef>
                <a:spcPts val="1800"/>
              </a:spcBef>
            </a:pPr>
            <a:r>
              <a:rPr lang="en-US" sz="3050" spc="-35" dirty="0">
                <a:latin typeface="Barlow"/>
              </a:rPr>
              <a:t>Be aware of confirmation bias in yourself and sources.</a:t>
            </a:r>
          </a:p>
          <a:p>
            <a:pPr marL="1352550" indent="10160" algn="l">
              <a:lnSpc>
                <a:spcPct val="130000"/>
              </a:lnSpc>
              <a:spcBef>
                <a:spcPts val="1800"/>
              </a:spcBef>
            </a:pPr>
            <a:r>
              <a:rPr lang="en-US" sz="3050" spc="-35" dirty="0">
                <a:latin typeface="Barlow"/>
              </a:rPr>
              <a:t>Understand the concept of “false balance” in reporting.</a:t>
            </a:r>
          </a:p>
        </p:txBody>
      </p:sp>
      <p:sp>
        <p:nvSpPr>
          <p:cNvPr id="5" name="object 5">
            <a:extLst>
              <a:ext uri="{FF2B5EF4-FFF2-40B4-BE49-F238E27FC236}">
                <a16:creationId xmlns:a16="http://schemas.microsoft.com/office/drawing/2014/main" id="{7D9FFD1C-7672-1A8E-7A96-AAA9DD178A65}"/>
              </a:ext>
            </a:extLst>
          </p:cNvPr>
          <p:cNvSpPr/>
          <p:nvPr/>
        </p:nvSpPr>
        <p:spPr>
          <a:xfrm>
            <a:off x="1418804" y="40493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a:extLst>
              <a:ext uri="{FF2B5EF4-FFF2-40B4-BE49-F238E27FC236}">
                <a16:creationId xmlns:a16="http://schemas.microsoft.com/office/drawing/2014/main" id="{A898371F-A44D-3008-8AE3-3734C323FE1F}"/>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1308637A-B015-BB46-9C19-7475753A0BCF}"/>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9D8E6C8E-7572-B4A6-E322-11F5779FF270}"/>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7AE0A31E-63B0-7237-184A-99BC4AF9306A}"/>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A8E0904D-3DD5-1409-98D3-D9816C8AEDD0}"/>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7</a:t>
            </a:fld>
            <a:endParaRPr spc="-25" dirty="0"/>
          </a:p>
        </p:txBody>
      </p:sp>
      <p:sp>
        <p:nvSpPr>
          <p:cNvPr id="15" name="object 15">
            <a:extLst>
              <a:ext uri="{FF2B5EF4-FFF2-40B4-BE49-F238E27FC236}">
                <a16:creationId xmlns:a16="http://schemas.microsoft.com/office/drawing/2014/main" id="{44B1F101-D708-B2FD-F78A-F5EDFA4FEB78}"/>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8" name="Rounded Rectangle 7">
            <a:extLst>
              <a:ext uri="{FF2B5EF4-FFF2-40B4-BE49-F238E27FC236}">
                <a16:creationId xmlns:a16="http://schemas.microsoft.com/office/drawing/2014/main" id="{5D2DD619-1C77-5549-5DDA-2381BA26DF82}"/>
              </a:ext>
            </a:extLst>
          </p:cNvPr>
          <p:cNvSpPr/>
          <p:nvPr/>
        </p:nvSpPr>
        <p:spPr>
          <a:xfrm>
            <a:off x="1418804" y="8257396"/>
            <a:ext cx="17221557" cy="1720726"/>
          </a:xfrm>
          <a:prstGeom prst="roundRect">
            <a:avLst>
              <a:gd name="adj" fmla="val 4238"/>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9" name="TextBox 8">
            <a:extLst>
              <a:ext uri="{FF2B5EF4-FFF2-40B4-BE49-F238E27FC236}">
                <a16:creationId xmlns:a16="http://schemas.microsoft.com/office/drawing/2014/main" id="{60DCD5BF-A142-BD80-739E-6627F4BD0054}"/>
              </a:ext>
            </a:extLst>
          </p:cNvPr>
          <p:cNvSpPr txBox="1"/>
          <p:nvPr/>
        </p:nvSpPr>
        <p:spPr>
          <a:xfrm>
            <a:off x="1788292" y="8409795"/>
            <a:ext cx="16703471" cy="1320490"/>
          </a:xfrm>
          <a:prstGeom prst="rect">
            <a:avLst/>
          </a:prstGeom>
          <a:noFill/>
        </p:spPr>
        <p:txBody>
          <a:bodyPr wrap="square" rtlCol="0">
            <a:spAutoFit/>
          </a:bodyPr>
          <a:lstStyle/>
          <a:p>
            <a:pPr>
              <a:lnSpc>
                <a:spcPct val="140000"/>
              </a:lnSpc>
            </a:pPr>
            <a:r>
              <a:rPr lang="en-US" sz="3050" b="1" spc="-40" dirty="0">
                <a:latin typeface="Barlow"/>
              </a:rPr>
              <a:t>Note: </a:t>
            </a:r>
            <a:r>
              <a:rPr lang="en-US" sz="3050" i="1" spc="-40" dirty="0">
                <a:latin typeface="Barlow"/>
              </a:rPr>
              <a:t>False balance is often seen in science or political reporting (e.g., equal coverage of climate change deniers and scientists, despite scientific consensus). It can mislead audiences about expert knowledge.</a:t>
            </a:r>
          </a:p>
        </p:txBody>
      </p:sp>
      <p:sp>
        <p:nvSpPr>
          <p:cNvPr id="16" name="object 5">
            <a:extLst>
              <a:ext uri="{FF2B5EF4-FFF2-40B4-BE49-F238E27FC236}">
                <a16:creationId xmlns:a16="http://schemas.microsoft.com/office/drawing/2014/main" id="{9700FA32-BFDF-CA88-5945-71E136FE6DF3}"/>
              </a:ext>
            </a:extLst>
          </p:cNvPr>
          <p:cNvSpPr/>
          <p:nvPr/>
        </p:nvSpPr>
        <p:spPr>
          <a:xfrm>
            <a:off x="1418804" y="4871484"/>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7" name="object 5">
            <a:extLst>
              <a:ext uri="{FF2B5EF4-FFF2-40B4-BE49-F238E27FC236}">
                <a16:creationId xmlns:a16="http://schemas.microsoft.com/office/drawing/2014/main" id="{3032477F-1D5E-F1F0-0E28-BAAC4FE4BAE6}"/>
              </a:ext>
            </a:extLst>
          </p:cNvPr>
          <p:cNvSpPr/>
          <p:nvPr/>
        </p:nvSpPr>
        <p:spPr>
          <a:xfrm>
            <a:off x="1418804" y="5693573"/>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8" name="object 5">
            <a:extLst>
              <a:ext uri="{FF2B5EF4-FFF2-40B4-BE49-F238E27FC236}">
                <a16:creationId xmlns:a16="http://schemas.microsoft.com/office/drawing/2014/main" id="{F71A5EFE-4B25-2959-BE26-9F144389D150}"/>
              </a:ext>
            </a:extLst>
          </p:cNvPr>
          <p:cNvSpPr/>
          <p:nvPr/>
        </p:nvSpPr>
        <p:spPr>
          <a:xfrm>
            <a:off x="1418804" y="6515662"/>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9" name="object 5">
            <a:extLst>
              <a:ext uri="{FF2B5EF4-FFF2-40B4-BE49-F238E27FC236}">
                <a16:creationId xmlns:a16="http://schemas.microsoft.com/office/drawing/2014/main" id="{DC2960AB-FF99-A2D9-7579-1B9B0950AC5E}"/>
              </a:ext>
            </a:extLst>
          </p:cNvPr>
          <p:cNvSpPr/>
          <p:nvPr/>
        </p:nvSpPr>
        <p:spPr>
          <a:xfrm>
            <a:off x="1418804" y="733775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20" name="object 2">
            <a:extLst>
              <a:ext uri="{FF2B5EF4-FFF2-40B4-BE49-F238E27FC236}">
                <a16:creationId xmlns:a16="http://schemas.microsoft.com/office/drawing/2014/main" id="{89F5CF1C-8369-45FC-875F-4E9A243ED27D}"/>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Tree>
    <p:extLst>
      <p:ext uri="{BB962C8B-B14F-4D97-AF65-F5344CB8AC3E}">
        <p14:creationId xmlns:p14="http://schemas.microsoft.com/office/powerpoint/2010/main" val="1490952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266E1-7917-DA1F-8E7A-AD86579EA7E4}"/>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2D89A039-0ACE-1310-8C46-D3934100A7A3}"/>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10" name="object 10">
            <a:extLst>
              <a:ext uri="{FF2B5EF4-FFF2-40B4-BE49-F238E27FC236}">
                <a16:creationId xmlns:a16="http://schemas.microsoft.com/office/drawing/2014/main" id="{161AD0E8-AEE6-1823-21C5-C9976E9DDE99}"/>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310646FE-4BEB-179A-7BB2-ED71DF3FD747}"/>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03BB56EE-550F-7A0E-BF81-1FB65C4C62B4}"/>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497B29DE-B95F-C097-5FEA-C33B6ACE2095}"/>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B5F6C8C6-9548-82FB-3A60-2E3140AB8E63}"/>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8</a:t>
            </a:fld>
            <a:endParaRPr spc="-25" dirty="0"/>
          </a:p>
        </p:txBody>
      </p:sp>
      <p:sp>
        <p:nvSpPr>
          <p:cNvPr id="15" name="object 15">
            <a:extLst>
              <a:ext uri="{FF2B5EF4-FFF2-40B4-BE49-F238E27FC236}">
                <a16:creationId xmlns:a16="http://schemas.microsoft.com/office/drawing/2014/main" id="{12CFFB83-23E1-75F5-2011-E9D0A07C6232}"/>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20" name="object 2">
            <a:extLst>
              <a:ext uri="{FF2B5EF4-FFF2-40B4-BE49-F238E27FC236}">
                <a16:creationId xmlns:a16="http://schemas.microsoft.com/office/drawing/2014/main" id="{BFC31B3C-A466-F43F-AA3A-E02B115912D1}"/>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
        <p:nvSpPr>
          <p:cNvPr id="2" name="Round Same Side Corner Rectangle 1">
            <a:extLst>
              <a:ext uri="{FF2B5EF4-FFF2-40B4-BE49-F238E27FC236}">
                <a16:creationId xmlns:a16="http://schemas.microsoft.com/office/drawing/2014/main" id="{D49C13B1-E7D1-BA8D-4046-9B974C1B19ED}"/>
              </a:ext>
            </a:extLst>
          </p:cNvPr>
          <p:cNvSpPr/>
          <p:nvPr/>
        </p:nvSpPr>
        <p:spPr>
          <a:xfrm>
            <a:off x="628256" y="3361495"/>
            <a:ext cx="18822182" cy="715471"/>
          </a:xfrm>
          <a:prstGeom prst="round2SameRect">
            <a:avLst>
              <a:gd name="adj1" fmla="val 50000"/>
              <a:gd name="adj2" fmla="val 0"/>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6" name="Table 5">
            <a:extLst>
              <a:ext uri="{FF2B5EF4-FFF2-40B4-BE49-F238E27FC236}">
                <a16:creationId xmlns:a16="http://schemas.microsoft.com/office/drawing/2014/main" id="{504117EB-75B9-7035-FF92-5D369B3E777F}"/>
              </a:ext>
            </a:extLst>
          </p:cNvPr>
          <p:cNvGraphicFramePr>
            <a:graphicFrameLocks noGrp="1"/>
          </p:cNvGraphicFramePr>
          <p:nvPr>
            <p:extLst>
              <p:ext uri="{D42A27DB-BD31-4B8C-83A1-F6EECF244321}">
                <p14:modId xmlns:p14="http://schemas.microsoft.com/office/powerpoint/2010/main" val="2198660731"/>
              </p:ext>
            </p:extLst>
          </p:nvPr>
        </p:nvGraphicFramePr>
        <p:xfrm>
          <a:off x="628256" y="3334992"/>
          <a:ext cx="18847588" cy="6983925"/>
        </p:xfrm>
        <a:graphic>
          <a:graphicData uri="http://schemas.openxmlformats.org/drawingml/2006/table">
            <a:tbl>
              <a:tblPr firstRow="1" bandRow="1">
                <a:tableStyleId>{5940675A-B579-460E-94D1-54222C63F5DA}</a:tableStyleId>
              </a:tblPr>
              <a:tblGrid>
                <a:gridCol w="3099194">
                  <a:extLst>
                    <a:ext uri="{9D8B030D-6E8A-4147-A177-3AD203B41FA5}">
                      <a16:colId xmlns:a16="http://schemas.microsoft.com/office/drawing/2014/main" val="2603913858"/>
                    </a:ext>
                  </a:extLst>
                </a:gridCol>
                <a:gridCol w="6324600">
                  <a:extLst>
                    <a:ext uri="{9D8B030D-6E8A-4147-A177-3AD203B41FA5}">
                      <a16:colId xmlns:a16="http://schemas.microsoft.com/office/drawing/2014/main" val="91328610"/>
                    </a:ext>
                  </a:extLst>
                </a:gridCol>
                <a:gridCol w="9423794">
                  <a:extLst>
                    <a:ext uri="{9D8B030D-6E8A-4147-A177-3AD203B41FA5}">
                      <a16:colId xmlns:a16="http://schemas.microsoft.com/office/drawing/2014/main" val="154650849"/>
                    </a:ext>
                  </a:extLst>
                </a:gridCol>
              </a:tblGrid>
              <a:tr h="733983">
                <a:tc>
                  <a:txBody>
                    <a:bodyPr/>
                    <a:lstStyle/>
                    <a:p>
                      <a:pPr marL="109728" algn="l" fontAlgn="t">
                        <a:buNone/>
                      </a:pPr>
                      <a:r>
                        <a:rPr lang="en-US" sz="2400" b="1" i="0" dirty="0">
                          <a:solidFill>
                            <a:schemeClr val="tx1"/>
                          </a:solidFill>
                          <a:effectLst/>
                          <a:latin typeface="Barlow" pitchFamily="2" charset="77"/>
                          <a:ea typeface="+mn-ea"/>
                          <a:cs typeface="+mn-cs"/>
                        </a:rPr>
                        <a:t>Type of Bias</a:t>
                      </a:r>
                    </a:p>
                  </a:txBody>
                  <a:tcPr anchor="ctr">
                    <a:lnL w="12700" cap="flat" cmpd="sng" algn="ctr">
                      <a:no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1" i="0">
                          <a:solidFill>
                            <a:schemeClr val="tx1"/>
                          </a:solidFill>
                          <a:effectLst/>
                          <a:latin typeface="Barlow" pitchFamily="2" charset="77"/>
                          <a:ea typeface="+mn-ea"/>
                          <a:cs typeface="+mn-cs"/>
                        </a:rPr>
                        <a:t>Definition</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1" i="0">
                          <a:solidFill>
                            <a:schemeClr val="tx1"/>
                          </a:solidFill>
                          <a:effectLst/>
                          <a:latin typeface="Barlow" pitchFamily="2" charset="77"/>
                          <a:ea typeface="+mn-ea"/>
                          <a:cs typeface="+mn-cs"/>
                        </a:rPr>
                        <a:t>Indicators</a:t>
                      </a:r>
                    </a:p>
                  </a:txBody>
                  <a:tcPr anchor="ctr">
                    <a:lnL w="28575"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87301161"/>
                  </a:ext>
                </a:extLst>
              </a:tr>
              <a:tr h="2332068">
                <a:tc>
                  <a:txBody>
                    <a:bodyPr/>
                    <a:lstStyle/>
                    <a:p>
                      <a:pPr marL="109728" algn="l" fontAlgn="t">
                        <a:buNone/>
                      </a:pPr>
                      <a:r>
                        <a:rPr lang="en-US" sz="2400" b="0" i="0" dirty="0">
                          <a:solidFill>
                            <a:schemeClr val="tx1"/>
                          </a:solidFill>
                          <a:effectLst/>
                          <a:latin typeface="Barlow" pitchFamily="2" charset="77"/>
                          <a:ea typeface="+mn-ea"/>
                          <a:cs typeface="+mn-cs"/>
                        </a:rPr>
                        <a:t>Political Bias</a:t>
                      </a:r>
                    </a:p>
                  </a:txBody>
                  <a:tcPr anchor="ctr">
                    <a:lnL w="12700" cap="flat" cmpd="sng" algn="ctr">
                      <a:no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0" i="0" dirty="0">
                          <a:solidFill>
                            <a:schemeClr val="tx1"/>
                          </a:solidFill>
                          <a:effectLst/>
                          <a:latin typeface="Barlow" pitchFamily="2" charset="77"/>
                          <a:ea typeface="+mn-ea"/>
                          <a:cs typeface="+mn-cs"/>
                        </a:rPr>
                        <a:t>Favoring a particular political position</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452628" indent="-342900" algn="l" fontAlgn="t">
                        <a:lnSpc>
                          <a:spcPct val="150000"/>
                        </a:lnSpc>
                        <a:buFont typeface="Arial" panose="020B0604020202020204" pitchFamily="34" charset="0"/>
                        <a:buChar char="•"/>
                      </a:pPr>
                      <a:r>
                        <a:rPr lang="en-US" sz="2400" b="0" i="0" dirty="0">
                          <a:solidFill>
                            <a:schemeClr val="tx1"/>
                          </a:solidFill>
                          <a:effectLst/>
                          <a:latin typeface="Barlow" pitchFamily="2" charset="77"/>
                          <a:ea typeface="+mn-ea"/>
                          <a:cs typeface="+mn-cs"/>
                        </a:rPr>
                        <a:t>Use of partisan language</a:t>
                      </a:r>
                    </a:p>
                    <a:p>
                      <a:pPr marL="452628" indent="-342900" algn="l" fontAlgn="t">
                        <a:lnSpc>
                          <a:spcPct val="150000"/>
                        </a:lnSpc>
                        <a:buFont typeface="Arial" panose="020B0604020202020204" pitchFamily="34" charset="0"/>
                        <a:buChar char="•"/>
                      </a:pPr>
                      <a:r>
                        <a:rPr lang="en-US" sz="2400" b="0" i="0" dirty="0">
                          <a:solidFill>
                            <a:schemeClr val="tx1"/>
                          </a:solidFill>
                          <a:effectLst/>
                          <a:latin typeface="Barlow" pitchFamily="2" charset="77"/>
                          <a:ea typeface="+mn-ea"/>
                          <a:cs typeface="+mn-cs"/>
                        </a:rPr>
                        <a:t>Selective reporting of facts</a:t>
                      </a:r>
                    </a:p>
                    <a:p>
                      <a:pPr marL="452628" indent="-342900" algn="l" fontAlgn="t">
                        <a:lnSpc>
                          <a:spcPct val="150000"/>
                        </a:lnSpc>
                        <a:buFont typeface="Arial" panose="020B0604020202020204" pitchFamily="34" charset="0"/>
                        <a:buChar char="•"/>
                      </a:pPr>
                      <a:r>
                        <a:rPr lang="en-US" sz="2400" b="0" i="0" dirty="0">
                          <a:solidFill>
                            <a:schemeClr val="tx1"/>
                          </a:solidFill>
                          <a:effectLst/>
                          <a:latin typeface="Barlow" pitchFamily="2" charset="77"/>
                          <a:ea typeface="+mn-ea"/>
                          <a:cs typeface="+mn-cs"/>
                        </a:rPr>
                        <a:t>Emphasis on certain political figures or parties</a:t>
                      </a:r>
                    </a:p>
                  </a:txBody>
                  <a:tcPr anchor="ctr">
                    <a:lnL w="28575"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33895504"/>
                  </a:ext>
                </a:extLst>
              </a:tr>
              <a:tr h="1958937">
                <a:tc>
                  <a:txBody>
                    <a:bodyPr/>
                    <a:lstStyle/>
                    <a:p>
                      <a:pPr marL="109728" algn="l" fontAlgn="t">
                        <a:buNone/>
                      </a:pPr>
                      <a:r>
                        <a:rPr lang="en-US" sz="2400" b="0" i="0" dirty="0">
                          <a:solidFill>
                            <a:schemeClr val="tx1"/>
                          </a:solidFill>
                          <a:effectLst/>
                          <a:latin typeface="Barlow" pitchFamily="2" charset="77"/>
                          <a:ea typeface="+mn-ea"/>
                          <a:cs typeface="+mn-cs"/>
                        </a:rPr>
                        <a:t>Commercial Bias</a:t>
                      </a:r>
                    </a:p>
                  </a:txBody>
                  <a:tcPr anchor="ctr">
                    <a:lnL w="12700" cap="flat" cmpd="sng" algn="ctr">
                      <a:no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0" i="0" dirty="0">
                          <a:solidFill>
                            <a:schemeClr val="tx1"/>
                          </a:solidFill>
                          <a:effectLst/>
                          <a:latin typeface="Barlow" pitchFamily="2" charset="77"/>
                          <a:ea typeface="+mn-ea"/>
                          <a:cs typeface="+mn-cs"/>
                        </a:rPr>
                        <a:t>Prioritizing content for revenue</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452628" indent="-342900" algn="l" fontAlgn="t">
                        <a:lnSpc>
                          <a:spcPct val="150000"/>
                        </a:lnSpc>
                        <a:buFont typeface="Arial" panose="020B0604020202020204" pitchFamily="34" charset="0"/>
                        <a:buChar char="•"/>
                      </a:pPr>
                      <a:r>
                        <a:rPr lang="en-US" sz="2400" b="0" i="0" dirty="0">
                          <a:solidFill>
                            <a:schemeClr val="tx1"/>
                          </a:solidFill>
                          <a:effectLst/>
                          <a:latin typeface="Barlow" pitchFamily="2" charset="77"/>
                          <a:ea typeface="+mn-ea"/>
                          <a:cs typeface="+mn-cs"/>
                        </a:rPr>
                        <a:t>Sensationalized headlines</a:t>
                      </a:r>
                    </a:p>
                    <a:p>
                      <a:pPr marL="452628" indent="-342900" algn="l" fontAlgn="t">
                        <a:lnSpc>
                          <a:spcPct val="150000"/>
                        </a:lnSpc>
                        <a:buFont typeface="Arial" panose="020B0604020202020204" pitchFamily="34" charset="0"/>
                        <a:buChar char="•"/>
                      </a:pPr>
                      <a:r>
                        <a:rPr lang="en-US" sz="2400" b="0" i="0" dirty="0">
                          <a:solidFill>
                            <a:schemeClr val="tx1"/>
                          </a:solidFill>
                          <a:effectLst/>
                          <a:latin typeface="Barlow" pitchFamily="2" charset="77"/>
                          <a:ea typeface="+mn-ea"/>
                          <a:cs typeface="+mn-cs"/>
                        </a:rPr>
                        <a:t>Clickbait content</a:t>
                      </a:r>
                    </a:p>
                    <a:p>
                      <a:pPr marL="452628" indent="-342900" algn="l" fontAlgn="t">
                        <a:lnSpc>
                          <a:spcPct val="150000"/>
                        </a:lnSpc>
                        <a:buFont typeface="Arial" panose="020B0604020202020204" pitchFamily="34" charset="0"/>
                        <a:buChar char="•"/>
                      </a:pPr>
                      <a:r>
                        <a:rPr lang="en-US" sz="2400" b="0" i="0" dirty="0">
                          <a:solidFill>
                            <a:schemeClr val="tx1"/>
                          </a:solidFill>
                          <a:effectLst/>
                          <a:latin typeface="Barlow" pitchFamily="2" charset="77"/>
                          <a:ea typeface="+mn-ea"/>
                          <a:cs typeface="+mn-cs"/>
                        </a:rPr>
                        <a:t>Excessive advertising</a:t>
                      </a:r>
                    </a:p>
                  </a:txBody>
                  <a:tcPr anchor="ctr">
                    <a:lnL w="28575"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17986868"/>
                  </a:ext>
                </a:extLst>
              </a:tr>
              <a:tr h="1958937">
                <a:tc>
                  <a:txBody>
                    <a:bodyPr/>
                    <a:lstStyle/>
                    <a:p>
                      <a:pPr marL="109728" algn="l" fontAlgn="t">
                        <a:buNone/>
                      </a:pPr>
                      <a:r>
                        <a:rPr lang="en-US" sz="2400" b="0" i="0" dirty="0">
                          <a:solidFill>
                            <a:schemeClr val="tx1"/>
                          </a:solidFill>
                          <a:effectLst/>
                          <a:latin typeface="Barlow" pitchFamily="2" charset="77"/>
                          <a:ea typeface="+mn-ea"/>
                          <a:cs typeface="+mn-cs"/>
                        </a:rPr>
                        <a:t>Ideological Bias</a:t>
                      </a:r>
                    </a:p>
                  </a:txBody>
                  <a:tcPr anchor="ctr">
                    <a:lnL w="12700" cap="flat" cmpd="sng" algn="ctr">
                      <a:no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0" i="0" dirty="0">
                          <a:solidFill>
                            <a:schemeClr val="tx1"/>
                          </a:solidFill>
                          <a:effectLst/>
                          <a:latin typeface="Barlow" pitchFamily="2" charset="77"/>
                          <a:ea typeface="+mn-ea"/>
                          <a:cs typeface="+mn-cs"/>
                        </a:rPr>
                        <a:t>Shaping content to satisfy an agenda</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452628" indent="-342900" algn="l" fontAlgn="t">
                        <a:lnSpc>
                          <a:spcPct val="150000"/>
                        </a:lnSpc>
                        <a:buFont typeface="Arial" panose="020B0604020202020204" pitchFamily="34" charset="0"/>
                        <a:buChar char="•"/>
                      </a:pPr>
                      <a:r>
                        <a:rPr lang="en-US" sz="2400" b="0" i="0" dirty="0">
                          <a:solidFill>
                            <a:schemeClr val="tx1"/>
                          </a:solidFill>
                          <a:effectLst/>
                          <a:latin typeface="Barlow" pitchFamily="2" charset="77"/>
                          <a:ea typeface="+mn-ea"/>
                          <a:cs typeface="+mn-cs"/>
                        </a:rPr>
                        <a:t>Use of loaded language</a:t>
                      </a:r>
                    </a:p>
                    <a:p>
                      <a:pPr marL="452628" indent="-342900" algn="l" fontAlgn="t">
                        <a:lnSpc>
                          <a:spcPct val="150000"/>
                        </a:lnSpc>
                        <a:buFont typeface="Arial" panose="020B0604020202020204" pitchFamily="34" charset="0"/>
                        <a:buChar char="•"/>
                      </a:pPr>
                      <a:r>
                        <a:rPr lang="en-US" sz="2400" b="0" i="0" dirty="0">
                          <a:solidFill>
                            <a:schemeClr val="tx1"/>
                          </a:solidFill>
                          <a:effectLst/>
                          <a:latin typeface="Barlow" pitchFamily="2" charset="77"/>
                          <a:ea typeface="+mn-ea"/>
                          <a:cs typeface="+mn-cs"/>
                        </a:rPr>
                        <a:t>Omission of opposing viewpoints</a:t>
                      </a:r>
                    </a:p>
                    <a:p>
                      <a:pPr marL="452628" indent="-342900" algn="l" fontAlgn="t">
                        <a:lnSpc>
                          <a:spcPct val="150000"/>
                        </a:lnSpc>
                        <a:buFont typeface="Arial" panose="020B0604020202020204" pitchFamily="34" charset="0"/>
                        <a:buChar char="•"/>
                      </a:pPr>
                      <a:r>
                        <a:rPr lang="en-US" sz="2400" b="0" i="0" dirty="0">
                          <a:solidFill>
                            <a:schemeClr val="tx1"/>
                          </a:solidFill>
                          <a:effectLst/>
                          <a:latin typeface="Barlow" pitchFamily="2" charset="77"/>
                          <a:ea typeface="+mn-ea"/>
                          <a:cs typeface="+mn-cs"/>
                        </a:rPr>
                        <a:t>Appeals to emotion rather than facts</a:t>
                      </a:r>
                    </a:p>
                  </a:txBody>
                  <a:tcPr anchor="ctr">
                    <a:lnL w="28575"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82023183"/>
                  </a:ext>
                </a:extLst>
              </a:tr>
            </a:tbl>
          </a:graphicData>
        </a:graphic>
      </p:graphicFrame>
      <p:sp>
        <p:nvSpPr>
          <p:cNvPr id="7" name="Rounded Rectangle 6">
            <a:extLst>
              <a:ext uri="{FF2B5EF4-FFF2-40B4-BE49-F238E27FC236}">
                <a16:creationId xmlns:a16="http://schemas.microsoft.com/office/drawing/2014/main" id="{D663CD80-F793-660C-8717-133B89A472A9}"/>
              </a:ext>
            </a:extLst>
          </p:cNvPr>
          <p:cNvSpPr/>
          <p:nvPr/>
        </p:nvSpPr>
        <p:spPr>
          <a:xfrm>
            <a:off x="628256" y="3349431"/>
            <a:ext cx="18847588" cy="6983924"/>
          </a:xfrm>
          <a:prstGeom prst="roundRect">
            <a:avLst>
              <a:gd name="adj" fmla="val 4398"/>
            </a:avLst>
          </a:prstGeom>
          <a:no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bject 15">
            <a:extLst>
              <a:ext uri="{FF2B5EF4-FFF2-40B4-BE49-F238E27FC236}">
                <a16:creationId xmlns:a16="http://schemas.microsoft.com/office/drawing/2014/main" id="{C9D78187-B736-EEFF-CE2B-C4BD61C21014}"/>
              </a:ext>
            </a:extLst>
          </p:cNvPr>
          <p:cNvSpPr txBox="1"/>
          <p:nvPr/>
        </p:nvSpPr>
        <p:spPr>
          <a:xfrm>
            <a:off x="4946650" y="2448860"/>
            <a:ext cx="10210800" cy="752770"/>
          </a:xfrm>
          <a:prstGeom prst="rect">
            <a:avLst/>
          </a:prstGeom>
        </p:spPr>
        <p:txBody>
          <a:bodyPr vert="horz" wrap="square" lIns="0" tIns="13970" rIns="0" bIns="0" rtlCol="0">
            <a:spAutoFit/>
          </a:bodyPr>
          <a:lstStyle/>
          <a:p>
            <a:pPr marL="12700" algn="ctr">
              <a:spcBef>
                <a:spcPts val="110"/>
              </a:spcBef>
            </a:pPr>
            <a:r>
              <a:rPr lang="en-US" sz="4800" b="1" spc="-10" dirty="0">
                <a:solidFill>
                  <a:schemeClr val="accent1"/>
                </a:solidFill>
                <a:latin typeface="Barlow SemiBold" pitchFamily="2" charset="77"/>
              </a:rPr>
              <a:t>Common Types of Media Bias</a:t>
            </a:r>
          </a:p>
        </p:txBody>
      </p:sp>
    </p:spTree>
    <p:extLst>
      <p:ext uri="{BB962C8B-B14F-4D97-AF65-F5344CB8AC3E}">
        <p14:creationId xmlns:p14="http://schemas.microsoft.com/office/powerpoint/2010/main" val="1230644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9F7E8-ED38-9FDF-55C4-F23C4BFD6A80}"/>
            </a:ext>
          </a:extLst>
        </p:cNvPr>
        <p:cNvGrpSpPr/>
        <p:nvPr/>
      </p:nvGrpSpPr>
      <p:grpSpPr>
        <a:xfrm>
          <a:off x="0" y="0"/>
          <a:ext cx="0" cy="0"/>
          <a:chOff x="0" y="0"/>
          <a:chExt cx="0" cy="0"/>
        </a:xfrm>
      </p:grpSpPr>
      <p:sp>
        <p:nvSpPr>
          <p:cNvPr id="17" name="Rounded Rectangle 16">
            <a:extLst>
              <a:ext uri="{FF2B5EF4-FFF2-40B4-BE49-F238E27FC236}">
                <a16:creationId xmlns:a16="http://schemas.microsoft.com/office/drawing/2014/main" id="{7D79232B-71EC-17B7-46FE-7A325D65D3F9}"/>
              </a:ext>
            </a:extLst>
          </p:cNvPr>
          <p:cNvSpPr/>
          <p:nvPr/>
        </p:nvSpPr>
        <p:spPr>
          <a:xfrm>
            <a:off x="1418013" y="7543096"/>
            <a:ext cx="11834438" cy="1083379"/>
          </a:xfrm>
          <a:prstGeom prst="roundRect">
            <a:avLst>
              <a:gd name="adj" fmla="val 13241"/>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3" name="object 3">
            <a:extLst>
              <a:ext uri="{FF2B5EF4-FFF2-40B4-BE49-F238E27FC236}">
                <a16:creationId xmlns:a16="http://schemas.microsoft.com/office/drawing/2014/main" id="{7D9F65C8-FFD9-6E88-4917-EF0319AFE233}"/>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28C51CEF-2634-EE31-1BA8-8BBA2D970FE4}"/>
              </a:ext>
            </a:extLst>
          </p:cNvPr>
          <p:cNvSpPr txBox="1"/>
          <p:nvPr/>
        </p:nvSpPr>
        <p:spPr>
          <a:xfrm>
            <a:off x="615553" y="2814438"/>
            <a:ext cx="18911339" cy="4292650"/>
          </a:xfrm>
          <a:prstGeom prst="rect">
            <a:avLst/>
          </a:prstGeom>
        </p:spPr>
        <p:txBody>
          <a:bodyPr vert="horz" wrap="square" lIns="0" tIns="13335" rIns="0" bIns="0" rtlCol="0">
            <a:spAutoFit/>
          </a:bodyPr>
          <a:lstStyle/>
          <a:p>
            <a:pPr marL="12700">
              <a:lnSpc>
                <a:spcPct val="100000"/>
              </a:lnSpc>
              <a:spcBef>
                <a:spcPts val="105"/>
              </a:spcBef>
              <a:tabLst>
                <a:tab pos="766445" algn="l"/>
              </a:tabLst>
            </a:pPr>
            <a:r>
              <a:rPr lang="en-US" sz="5600" b="1" dirty="0"/>
              <a:t>3</a:t>
            </a:r>
            <a:r>
              <a:rPr sz="5600" b="1" dirty="0"/>
              <a:t>.	</a:t>
            </a:r>
            <a:r>
              <a:rPr lang="en-US" sz="5600" b="1" dirty="0"/>
              <a:t>Employ Fact-Checking Techniques</a:t>
            </a:r>
          </a:p>
          <a:p>
            <a:pPr marL="1352550" marR="5080" indent="10160">
              <a:lnSpc>
                <a:spcPct val="130000"/>
              </a:lnSpc>
              <a:spcBef>
                <a:spcPts val="1800"/>
              </a:spcBef>
            </a:pPr>
            <a:r>
              <a:rPr lang="en-US" sz="3050" spc="-35" dirty="0">
                <a:latin typeface="Barlow"/>
              </a:rPr>
              <a:t>Cross-reference information with credible sources.</a:t>
            </a:r>
          </a:p>
          <a:p>
            <a:pPr marL="1352550" marR="5080" indent="10160">
              <a:lnSpc>
                <a:spcPct val="130000"/>
              </a:lnSpc>
              <a:spcBef>
                <a:spcPts val="1800"/>
              </a:spcBef>
            </a:pPr>
            <a:r>
              <a:rPr lang="en-US" sz="3050" spc="-35" dirty="0">
                <a:latin typeface="Barlow"/>
              </a:rPr>
              <a:t>Verify data and statistics.</a:t>
            </a:r>
          </a:p>
          <a:p>
            <a:pPr marL="1352550" marR="5080" indent="10160">
              <a:lnSpc>
                <a:spcPct val="130000"/>
              </a:lnSpc>
              <a:spcBef>
                <a:spcPts val="1800"/>
              </a:spcBef>
            </a:pPr>
            <a:r>
              <a:rPr lang="en-US" sz="3050" spc="-35" dirty="0">
                <a:latin typeface="Barlow"/>
              </a:rPr>
              <a:t>Consider currency, relevance, authority, accuracy, and purpose to evaluate sources.</a:t>
            </a:r>
          </a:p>
          <a:p>
            <a:pPr marL="1352550" marR="5080" indent="10160">
              <a:lnSpc>
                <a:spcPct val="130000"/>
              </a:lnSpc>
              <a:spcBef>
                <a:spcPts val="1800"/>
              </a:spcBef>
            </a:pPr>
            <a:r>
              <a:rPr lang="en-US" sz="3050" spc="-35" dirty="0">
                <a:latin typeface="Barlow"/>
              </a:rPr>
              <a:t>Identify the original source of information when possible.</a:t>
            </a:r>
          </a:p>
        </p:txBody>
      </p:sp>
      <p:sp>
        <p:nvSpPr>
          <p:cNvPr id="10" name="object 10">
            <a:extLst>
              <a:ext uri="{FF2B5EF4-FFF2-40B4-BE49-F238E27FC236}">
                <a16:creationId xmlns:a16="http://schemas.microsoft.com/office/drawing/2014/main" id="{2318C7BC-DA8E-1458-F309-34B23468993E}"/>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93188DEB-DD4F-E1C3-23FD-280D2F499049}"/>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82EAFEA8-2D10-8658-4DB7-32A4F390C3D9}"/>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E3DB207C-0569-6C69-65BA-3C8C3D3F75FD}"/>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2121C3E7-0156-4F14-FBB5-B187422A3B19}"/>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9</a:t>
            </a:fld>
            <a:endParaRPr spc="-25" dirty="0"/>
          </a:p>
        </p:txBody>
      </p:sp>
      <p:sp>
        <p:nvSpPr>
          <p:cNvPr id="15" name="object 15">
            <a:extLst>
              <a:ext uri="{FF2B5EF4-FFF2-40B4-BE49-F238E27FC236}">
                <a16:creationId xmlns:a16="http://schemas.microsoft.com/office/drawing/2014/main" id="{0F3A8E2D-3385-4B5F-C673-2C86B9811A2C}"/>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6" name="TextBox 15">
            <a:extLst>
              <a:ext uri="{FF2B5EF4-FFF2-40B4-BE49-F238E27FC236}">
                <a16:creationId xmlns:a16="http://schemas.microsoft.com/office/drawing/2014/main" id="{83312470-D8B3-5780-7BF0-6EDB1DD3771B}"/>
              </a:ext>
            </a:extLst>
          </p:cNvPr>
          <p:cNvSpPr txBox="1"/>
          <p:nvPr/>
        </p:nvSpPr>
        <p:spPr>
          <a:xfrm>
            <a:off x="1679816" y="7683902"/>
            <a:ext cx="12639434" cy="663387"/>
          </a:xfrm>
          <a:prstGeom prst="rect">
            <a:avLst/>
          </a:prstGeom>
          <a:noFill/>
        </p:spPr>
        <p:txBody>
          <a:bodyPr wrap="square" rtlCol="0">
            <a:spAutoFit/>
          </a:bodyPr>
          <a:lstStyle/>
          <a:p>
            <a:pPr algn="l">
              <a:lnSpc>
                <a:spcPct val="140000"/>
              </a:lnSpc>
              <a:spcBef>
                <a:spcPts val="450"/>
              </a:spcBef>
            </a:pPr>
            <a:r>
              <a:rPr lang="en-US" sz="3050" b="1" spc="-40" dirty="0">
                <a:latin typeface="Barlow"/>
              </a:rPr>
              <a:t>Note:</a:t>
            </a:r>
            <a:r>
              <a:rPr lang="en-US" sz="3050" i="1" spc="-40" dirty="0">
                <a:latin typeface="Barlow"/>
              </a:rPr>
              <a:t> Use fact-checking websites to verify key claims in your sources.</a:t>
            </a:r>
          </a:p>
        </p:txBody>
      </p:sp>
      <p:sp>
        <p:nvSpPr>
          <p:cNvPr id="5" name="object 2">
            <a:extLst>
              <a:ext uri="{FF2B5EF4-FFF2-40B4-BE49-F238E27FC236}">
                <a16:creationId xmlns:a16="http://schemas.microsoft.com/office/drawing/2014/main" id="{0E925BB5-4C0B-F2E2-2079-822C12B0B8AB}"/>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Source Credibility, Reliability, and Bias</a:t>
            </a:r>
          </a:p>
        </p:txBody>
      </p:sp>
      <p:sp>
        <p:nvSpPr>
          <p:cNvPr id="8" name="object 5">
            <a:extLst>
              <a:ext uri="{FF2B5EF4-FFF2-40B4-BE49-F238E27FC236}">
                <a16:creationId xmlns:a16="http://schemas.microsoft.com/office/drawing/2014/main" id="{0CE7C8B6-D910-9717-B0C4-8A6BE8A90149}"/>
              </a:ext>
            </a:extLst>
          </p:cNvPr>
          <p:cNvSpPr/>
          <p:nvPr/>
        </p:nvSpPr>
        <p:spPr>
          <a:xfrm>
            <a:off x="1418012" y="403897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9" name="object 6">
            <a:extLst>
              <a:ext uri="{FF2B5EF4-FFF2-40B4-BE49-F238E27FC236}">
                <a16:creationId xmlns:a16="http://schemas.microsoft.com/office/drawing/2014/main" id="{87FCCD63-C419-0888-E3C9-C0C70E94A5B8}"/>
              </a:ext>
            </a:extLst>
          </p:cNvPr>
          <p:cNvSpPr/>
          <p:nvPr/>
        </p:nvSpPr>
        <p:spPr>
          <a:xfrm>
            <a:off x="1418012" y="486106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8" name="object 6">
            <a:extLst>
              <a:ext uri="{FF2B5EF4-FFF2-40B4-BE49-F238E27FC236}">
                <a16:creationId xmlns:a16="http://schemas.microsoft.com/office/drawing/2014/main" id="{59B78439-4463-269D-D436-CB7954AF2914}"/>
              </a:ext>
            </a:extLst>
          </p:cNvPr>
          <p:cNvSpPr/>
          <p:nvPr/>
        </p:nvSpPr>
        <p:spPr>
          <a:xfrm>
            <a:off x="1418012" y="5683153"/>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9" name="object 6">
            <a:extLst>
              <a:ext uri="{FF2B5EF4-FFF2-40B4-BE49-F238E27FC236}">
                <a16:creationId xmlns:a16="http://schemas.microsoft.com/office/drawing/2014/main" id="{99ACFBDB-48DA-EEF7-D4FE-3BF1B8936B09}"/>
              </a:ext>
            </a:extLst>
          </p:cNvPr>
          <p:cNvSpPr/>
          <p:nvPr/>
        </p:nvSpPr>
        <p:spPr>
          <a:xfrm>
            <a:off x="1418012" y="650524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2736309638"/>
      </p:ext>
    </p:extLst>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1F497D"/>
      </a:dk2>
      <a:lt2>
        <a:srgbClr val="FDF5E6"/>
      </a:lt2>
      <a:accent1>
        <a:srgbClr val="306BB4"/>
      </a:accent1>
      <a:accent2>
        <a:srgbClr val="C0504D"/>
      </a:accent2>
      <a:accent3>
        <a:srgbClr val="30B791"/>
      </a:accent3>
      <a:accent4>
        <a:srgbClr val="7B519F"/>
      </a:accent4>
      <a:accent5>
        <a:srgbClr val="E8F2FB"/>
      </a:accent5>
      <a:accent6>
        <a:srgbClr val="F7931C"/>
      </a:accent6>
      <a:hlink>
        <a:srgbClr val="306BB4"/>
      </a:hlink>
      <a:folHlink>
        <a:srgbClr val="7B519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670</TotalTime>
  <Words>1754</Words>
  <Application>Microsoft Macintosh PowerPoint</Application>
  <PresentationFormat>Custom</PresentationFormat>
  <Paragraphs>249</Paragraphs>
  <Slides>19</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Apple Color Emoji</vt:lpstr>
      <vt:lpstr>Aptos</vt:lpstr>
      <vt:lpstr>Arial</vt:lpstr>
      <vt:lpstr>Barlow</vt:lpstr>
      <vt:lpstr>Barlow SemiBold</vt:lpstr>
      <vt:lpstr>Office Theme</vt:lpstr>
      <vt:lpstr>ACADEMIC TOOLKIT</vt:lpstr>
      <vt:lpstr>Interactive Table of Contents (slideshow view only)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Marc Hostetter</cp:lastModifiedBy>
  <cp:revision>179</cp:revision>
  <dcterms:created xsi:type="dcterms:W3CDTF">2026-02-21T00:16:22Z</dcterms:created>
  <dcterms:modified xsi:type="dcterms:W3CDTF">2026-03-05T18:26:00Z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2026-02-20T00:00:00Z</vt:filetime>
  </property>
  <property fmtid="{D5CDD505-2E9C-101B-9397-08002B2CF9AE}" pid="3" name="Creator">
    <vt:lpwstr>Adobe InDesign 21.0 (Macintosh)</vt:lpwstr>
  </property>
  <property fmtid="{D5CDD505-2E9C-101B-9397-08002B2CF9AE}" pid="4" name="LastSaved">
    <vt:filetime>2026-02-21T00:00:00Z</vt:filetime>
  </property>
  <property fmtid="{D5CDD505-2E9C-101B-9397-08002B2CF9AE}" pid="5" name="Producer">
    <vt:lpwstr>Adobe PDF Library 18.0</vt:lpwstr>
  </property>
</Properties>
</file>