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3.jpg" ContentType="image/jpeg"/>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85" r:id="rId7"/>
    <p:sldId id="286" r:id="rId8"/>
    <p:sldId id="278" r:id="rId9"/>
    <p:sldId id="269" r:id="rId10"/>
    <p:sldId id="287" r:id="rId11"/>
    <p:sldId id="288" r:id="rId12"/>
    <p:sldId id="289" r:id="rId13"/>
    <p:sldId id="290" r:id="rId14"/>
    <p:sldId id="291" r:id="rId15"/>
    <p:sldId id="266" r:id="rId16"/>
    <p:sldId id="267" r:id="rId17"/>
    <p:sldId id="268" r:id="rId1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51"/>
    <p:restoredTop sz="94668"/>
  </p:normalViewPr>
  <p:slideViewPr>
    <p:cSldViewPr>
      <p:cViewPr>
        <p:scale>
          <a:sx n="102" d="100"/>
          <a:sy n="102" d="100"/>
        </p:scale>
        <p:origin x="1848" y="44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21" d="100"/>
          <a:sy n="121" d="100"/>
        </p:scale>
        <p:origin x="188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2DB23C-E0A8-75F0-778D-6E4503AA3591}"/>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366D66-B412-8CCD-8D10-4CEE07BBE365}"/>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A66E2CF7-9863-F647-90E5-8CF9E05B7A97}" type="datetimeFigureOut">
              <a:rPr lang="en-US" smtClean="0"/>
              <a:t>3/4/26</a:t>
            </a:fld>
            <a:endParaRPr lang="en-US"/>
          </a:p>
        </p:txBody>
      </p:sp>
      <p:sp>
        <p:nvSpPr>
          <p:cNvPr id="4" name="Footer Placeholder 3">
            <a:extLst>
              <a:ext uri="{FF2B5EF4-FFF2-40B4-BE49-F238E27FC236}">
                <a16:creationId xmlns:a16="http://schemas.microsoft.com/office/drawing/2014/main" id="{975DFF10-4CE1-AA99-E14C-F6AEFCE3B0D3}"/>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03B589-7C7D-0F99-F99D-2ED2B44C3D35}"/>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9AB789E8-F9C1-794F-ADA7-950D570DCBF2}" type="slidenum">
              <a:rPr lang="en-US" smtClean="0"/>
              <a:t>‹#›</a:t>
            </a:fld>
            <a:endParaRPr lang="en-US"/>
          </a:p>
        </p:txBody>
      </p:sp>
    </p:spTree>
    <p:extLst>
      <p:ext uri="{BB962C8B-B14F-4D97-AF65-F5344CB8AC3E}">
        <p14:creationId xmlns:p14="http://schemas.microsoft.com/office/powerpoint/2010/main" val="31291361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1T00:25:37.054"/>
    </inkml:context>
    <inkml:brush xml:id="br0">
      <inkml:brushProperty name="width" value="0.035" units="cm"/>
      <inkml:brushProperty name="height" value="0.035" units="cm"/>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4FE86F2-A9B8-F447-8001-B4C5DEE09083}" type="datetimeFigureOut">
              <a:rPr lang="en-US" smtClean="0"/>
              <a:t>3/4/26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9BC129C-9F60-1344-96CC-8E0FEF434057}" type="slidenum">
              <a:rPr lang="en-US" smtClean="0"/>
              <a:t>‹#›</a:t>
            </a:fld>
            <a:endParaRPr lang="en-US"/>
          </a:p>
        </p:txBody>
      </p:sp>
    </p:spTree>
    <p:extLst>
      <p:ext uri="{BB962C8B-B14F-4D97-AF65-F5344CB8AC3E}">
        <p14:creationId xmlns:p14="http://schemas.microsoft.com/office/powerpoint/2010/main" val="202863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C129C-9F60-1344-96CC-8E0FEF434057}" type="slidenum">
              <a:rPr lang="en-US" smtClean="0"/>
              <a:t>2</a:t>
            </a:fld>
            <a:endParaRPr lang="en-US"/>
          </a:p>
        </p:txBody>
      </p:sp>
    </p:spTree>
    <p:extLst>
      <p:ext uri="{BB962C8B-B14F-4D97-AF65-F5344CB8AC3E}">
        <p14:creationId xmlns:p14="http://schemas.microsoft.com/office/powerpoint/2010/main" val="395032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C129C-9F60-1344-96CC-8E0FEF434057}" type="slidenum">
              <a:rPr lang="en-US" smtClean="0"/>
              <a:t>8</a:t>
            </a:fld>
            <a:endParaRPr lang="en-US"/>
          </a:p>
        </p:txBody>
      </p:sp>
    </p:spTree>
    <p:extLst>
      <p:ext uri="{BB962C8B-B14F-4D97-AF65-F5344CB8AC3E}">
        <p14:creationId xmlns:p14="http://schemas.microsoft.com/office/powerpoint/2010/main" val="1342454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306CB5"/>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0"/>
            <a:ext cx="20104100" cy="11308556"/>
          </a:xfrm>
          <a:prstGeom prst="rect">
            <a:avLst/>
          </a:prstGeom>
        </p:spPr>
      </p:pic>
      <p:sp>
        <p:nvSpPr>
          <p:cNvPr id="2" name="Holder 2"/>
          <p:cNvSpPr>
            <a:spLocks noGrp="1"/>
          </p:cNvSpPr>
          <p:nvPr>
            <p:ph type="ctrTitle"/>
          </p:nvPr>
        </p:nvSpPr>
        <p:spPr>
          <a:xfrm>
            <a:off x="7474609" y="1421810"/>
            <a:ext cx="5154881" cy="729614"/>
          </a:xfrm>
          <a:prstGeom prst="rect">
            <a:avLst/>
          </a:prstGeom>
        </p:spPr>
        <p:txBody>
          <a:bodyPr wrap="square" lIns="0" tIns="0" rIns="0" bIns="0">
            <a:spAutoFit/>
          </a:bodyPr>
          <a:lstStyle>
            <a:lvl1pPr>
              <a:defRPr sz="3450" b="1" i="0">
                <a:solidFill>
                  <a:schemeClr val="tx1"/>
                </a:solidFill>
                <a:latin typeface="Barlow"/>
                <a:cs typeface="Barlow"/>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3050" b="0" i="0">
                <a:solidFill>
                  <a:schemeClr val="tx1"/>
                </a:solidFill>
                <a:latin typeface="Barlow"/>
                <a:cs typeface="Barlow"/>
              </a:defRPr>
            </a:lvl1pPr>
          </a:lstStyle>
          <a:p>
            <a:endParaRPr/>
          </a:p>
        </p:txBody>
      </p:sp>
      <p:sp>
        <p:nvSpPr>
          <p:cNvPr id="4" name="Holder 4"/>
          <p:cNvSpPr>
            <a:spLocks noGrp="1"/>
          </p:cNvSpPr>
          <p:nvPr>
            <p:ph type="ftr" sz="quarter" idx="5"/>
          </p:nvPr>
        </p:nvSpPr>
        <p:spPr/>
        <p:txBody>
          <a:bodyPr lIns="0" tIns="0" rIns="0" bIns="0"/>
          <a:lstStyle>
            <a:lvl1pPr>
              <a:defRPr sz="1300" b="0" i="0">
                <a:solidFill>
                  <a:schemeClr val="tx1"/>
                </a:solidFill>
                <a:latin typeface="Barlow"/>
                <a:cs typeface="Barlow"/>
              </a:defRPr>
            </a:lvl1p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3/4/26</a:t>
            </a:fld>
            <a:endParaRPr lang="en-US"/>
          </a:p>
        </p:txBody>
      </p:sp>
      <p:sp>
        <p:nvSpPr>
          <p:cNvPr id="6" name="Holder 6"/>
          <p:cNvSpPr>
            <a:spLocks noGrp="1"/>
          </p:cNvSpPr>
          <p:nvPr>
            <p:ph type="sldNum" sz="quarter" idx="7"/>
          </p:nvPr>
        </p:nvSpPr>
        <p:spPr/>
        <p:txBody>
          <a:bodyPr lIns="0" tIns="0" rIns="0" bIns="0"/>
          <a:lstStyle>
            <a:lvl1pPr>
              <a:defRPr sz="2300" b="1" i="0">
                <a:solidFill>
                  <a:schemeClr val="tx1"/>
                </a:solidFill>
                <a:latin typeface="Barlow"/>
                <a:cs typeface="Barlow"/>
              </a:defRPr>
            </a:lvl1pPr>
          </a:lstStyle>
          <a:p>
            <a:pPr marL="12700">
              <a:lnSpc>
                <a:spcPct val="100000"/>
              </a:lnSpc>
              <a:spcBef>
                <a:spcPts val="105"/>
              </a:spcBef>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300" b="0" i="0">
                <a:solidFill>
                  <a:schemeClr val="tx1"/>
                </a:solidFill>
                <a:latin typeface="Barlow"/>
                <a:cs typeface="Barlow"/>
              </a:defRPr>
            </a:lvl1p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6" name="Holder 6"/>
          <p:cNvSpPr>
            <a:spLocks noGrp="1"/>
          </p:cNvSpPr>
          <p:nvPr>
            <p:ph type="sldNum" sz="quarter" idx="7"/>
          </p:nvPr>
        </p:nvSpPr>
        <p:spPr/>
        <p:txBody>
          <a:bodyPr lIns="0" tIns="0" rIns="0" bIns="0"/>
          <a:lstStyle>
            <a:lvl1pPr>
              <a:defRPr sz="2300" b="1" i="0">
                <a:solidFill>
                  <a:schemeClr val="tx1"/>
                </a:solidFill>
                <a:latin typeface="Barlow"/>
                <a:cs typeface="Barlow"/>
              </a:defRPr>
            </a:lvl1pPr>
          </a:lstStyle>
          <a:p>
            <a:pPr marL="12700">
              <a:lnSpc>
                <a:spcPct val="100000"/>
              </a:lnSpc>
              <a:spcBef>
                <a:spcPts val="105"/>
              </a:spcBef>
            </a:pPr>
            <a:fld id="{81D60167-4931-47E6-BA6A-407CBD079E47}" type="slidenum">
              <a:rPr spc="-25" dirty="0"/>
              <a:t>‹#›</a:t>
            </a:fld>
            <a:endParaRPr spc="-25" dirty="0"/>
          </a:p>
        </p:txBody>
      </p:sp>
      <p:pic>
        <p:nvPicPr>
          <p:cNvPr id="3" name="Picture 2" descr="A blue and white logo&#10;&#10;AI-generated content may be incorrect.">
            <a:extLst>
              <a:ext uri="{FF2B5EF4-FFF2-40B4-BE49-F238E27FC236}">
                <a16:creationId xmlns:a16="http://schemas.microsoft.com/office/drawing/2014/main" id="{AA5EA703-670F-E5ED-0F44-0C758D1583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29250" y="92075"/>
            <a:ext cx="1359297" cy="447435"/>
          </a:xfrm>
          <a:prstGeom prst="round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047115"/>
          </a:xfrm>
          <a:custGeom>
            <a:avLst/>
            <a:gdLst/>
            <a:ahLst/>
            <a:cxnLst/>
            <a:rect l="l" t="t" r="r" b="b"/>
            <a:pathLst>
              <a:path w="20104100" h="1047115">
                <a:moveTo>
                  <a:pt x="20104099" y="0"/>
                </a:moveTo>
                <a:lnTo>
                  <a:pt x="0" y="0"/>
                </a:lnTo>
                <a:lnTo>
                  <a:pt x="0" y="1047088"/>
                </a:lnTo>
                <a:lnTo>
                  <a:pt x="20104099" y="1047088"/>
                </a:lnTo>
                <a:lnTo>
                  <a:pt x="20104099" y="0"/>
                </a:lnTo>
                <a:close/>
              </a:path>
            </a:pathLst>
          </a:custGeom>
          <a:solidFill>
            <a:srgbClr val="306CB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450" b="1" i="0">
                <a:solidFill>
                  <a:schemeClr val="tx1"/>
                </a:solidFill>
                <a:latin typeface="Barlow"/>
                <a:cs typeface="Barlow"/>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227824" y="3122741"/>
            <a:ext cx="6720840" cy="6689090"/>
          </a:xfrm>
          <a:prstGeom prst="rect">
            <a:avLst/>
          </a:prstGeom>
        </p:spPr>
        <p:txBody>
          <a:bodyPr wrap="square" lIns="0" tIns="0" rIns="0" bIns="0">
            <a:spAutoFit/>
          </a:bodyPr>
          <a:lstStyle>
            <a:lvl1pPr>
              <a:defRPr sz="3050" b="1" i="0">
                <a:solidFill>
                  <a:schemeClr val="tx1"/>
                </a:solidFill>
                <a:latin typeface="Barlow SemiBold"/>
                <a:cs typeface="Barlow SemiBold"/>
              </a:defRPr>
            </a:lvl1pPr>
          </a:lstStyle>
          <a:p>
            <a:endParaRPr/>
          </a:p>
        </p:txBody>
      </p:sp>
      <p:sp>
        <p:nvSpPr>
          <p:cNvPr id="5" name="Holder 5"/>
          <p:cNvSpPr>
            <a:spLocks noGrp="1"/>
          </p:cNvSpPr>
          <p:nvPr>
            <p:ph type="ftr" sz="quarter" idx="5"/>
          </p:nvPr>
        </p:nvSpPr>
        <p:spPr/>
        <p:txBody>
          <a:bodyPr lIns="0" tIns="0" rIns="0" bIns="0"/>
          <a:lstStyle>
            <a:lvl1pPr>
              <a:defRPr sz="1300" b="0" i="0">
                <a:solidFill>
                  <a:schemeClr val="tx1"/>
                </a:solidFill>
                <a:latin typeface="Barlow"/>
                <a:cs typeface="Barlow"/>
              </a:defRPr>
            </a:lvl1p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3/4/26</a:t>
            </a:fld>
            <a:endParaRPr lang="en-US"/>
          </a:p>
        </p:txBody>
      </p:sp>
      <p:sp>
        <p:nvSpPr>
          <p:cNvPr id="7" name="Holder 7"/>
          <p:cNvSpPr>
            <a:spLocks noGrp="1"/>
          </p:cNvSpPr>
          <p:nvPr>
            <p:ph type="sldNum" sz="quarter" idx="7"/>
          </p:nvPr>
        </p:nvSpPr>
        <p:spPr/>
        <p:txBody>
          <a:bodyPr lIns="0" tIns="0" rIns="0" bIns="0"/>
          <a:lstStyle>
            <a:lvl1pPr>
              <a:defRPr sz="2300" b="1" i="0">
                <a:solidFill>
                  <a:schemeClr val="tx1"/>
                </a:solidFill>
                <a:latin typeface="Barlow"/>
                <a:cs typeface="Barlow"/>
              </a:defRPr>
            </a:lvl1pPr>
          </a:lstStyle>
          <a:p>
            <a:pPr marL="12700">
              <a:lnSpc>
                <a:spcPct val="100000"/>
              </a:lnSpc>
              <a:spcBef>
                <a:spcPts val="105"/>
              </a:spcBef>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tx1"/>
                </a:solidFill>
                <a:latin typeface="Barlow"/>
                <a:cs typeface="Barlow"/>
              </a:defRPr>
            </a:lvl1pPr>
          </a:lstStyle>
          <a:p>
            <a:endParaRPr/>
          </a:p>
        </p:txBody>
      </p:sp>
      <p:sp>
        <p:nvSpPr>
          <p:cNvPr id="3" name="Holder 3"/>
          <p:cNvSpPr>
            <a:spLocks noGrp="1"/>
          </p:cNvSpPr>
          <p:nvPr>
            <p:ph type="ftr" sz="quarter" idx="5"/>
          </p:nvPr>
        </p:nvSpPr>
        <p:spPr/>
        <p:txBody>
          <a:bodyPr lIns="0" tIns="0" rIns="0" bIns="0"/>
          <a:lstStyle>
            <a:lvl1pPr>
              <a:defRPr sz="1300" b="0" i="0">
                <a:solidFill>
                  <a:schemeClr val="tx1"/>
                </a:solidFill>
                <a:latin typeface="Barlow"/>
                <a:cs typeface="Barlow"/>
              </a:defRPr>
            </a:lvl1p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3/4/26</a:t>
            </a:fld>
            <a:endParaRPr lang="en-US"/>
          </a:p>
        </p:txBody>
      </p:sp>
      <p:sp>
        <p:nvSpPr>
          <p:cNvPr id="5" name="Holder 5"/>
          <p:cNvSpPr>
            <a:spLocks noGrp="1"/>
          </p:cNvSpPr>
          <p:nvPr>
            <p:ph type="sldNum" sz="quarter" idx="7"/>
          </p:nvPr>
        </p:nvSpPr>
        <p:spPr/>
        <p:txBody>
          <a:bodyPr lIns="0" tIns="0" rIns="0" bIns="0"/>
          <a:lstStyle>
            <a:lvl1pPr>
              <a:defRPr sz="2300" b="1" i="0">
                <a:solidFill>
                  <a:schemeClr val="tx1"/>
                </a:solidFill>
                <a:latin typeface="Barlow"/>
                <a:cs typeface="Barlow"/>
              </a:defRPr>
            </a:lvl1pPr>
          </a:lstStyle>
          <a:p>
            <a:pPr marL="12700">
              <a:lnSpc>
                <a:spcPct val="100000"/>
              </a:lnSpc>
              <a:spcBef>
                <a:spcPts val="105"/>
              </a:spcBef>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00" b="0" i="0">
                <a:solidFill>
                  <a:schemeClr val="tx1"/>
                </a:solidFill>
                <a:latin typeface="Barlow"/>
                <a:cs typeface="Barlow"/>
              </a:defRPr>
            </a:lvl1p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3/4/26</a:t>
            </a:fld>
            <a:endParaRPr lang="en-US"/>
          </a:p>
        </p:txBody>
      </p:sp>
      <p:sp>
        <p:nvSpPr>
          <p:cNvPr id="4" name="Holder 4"/>
          <p:cNvSpPr>
            <a:spLocks noGrp="1"/>
          </p:cNvSpPr>
          <p:nvPr>
            <p:ph type="sldNum" sz="quarter" idx="7"/>
          </p:nvPr>
        </p:nvSpPr>
        <p:spPr/>
        <p:txBody>
          <a:bodyPr lIns="0" tIns="0" rIns="0" bIns="0"/>
          <a:lstStyle>
            <a:lvl1pPr>
              <a:defRPr sz="2300" b="1" i="0">
                <a:solidFill>
                  <a:schemeClr val="tx1"/>
                </a:solidFill>
                <a:latin typeface="Barlow"/>
                <a:cs typeface="Barlow"/>
              </a:defRPr>
            </a:lvl1pPr>
          </a:lstStyle>
          <a:p>
            <a:pPr marL="12700">
              <a:lnSpc>
                <a:spcPct val="100000"/>
              </a:lnSpc>
              <a:spcBef>
                <a:spcPts val="105"/>
              </a:spcBef>
            </a:pPr>
            <a:fld id="{81D60167-4931-47E6-BA6A-407CBD079E47}" type="slidenum">
              <a:rPr spc="-25" dirty="0"/>
              <a:t>‹#›</a:t>
            </a:fld>
            <a:endParaRPr spc="-25" dirty="0"/>
          </a:p>
        </p:txBody>
      </p:sp>
      <p:pic>
        <p:nvPicPr>
          <p:cNvPr id="6" name="Picture 5" descr="A blue and white logo&#10;&#10;AI-generated content may be incorrect.">
            <a:extLst>
              <a:ext uri="{FF2B5EF4-FFF2-40B4-BE49-F238E27FC236}">
                <a16:creationId xmlns:a16="http://schemas.microsoft.com/office/drawing/2014/main" id="{2FE04EEA-B4BF-AAA1-8C58-02368F610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29250" y="92075"/>
            <a:ext cx="1359297" cy="447435"/>
          </a:xfrm>
          <a:prstGeom prst="round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628650"/>
          </a:xfrm>
          <a:custGeom>
            <a:avLst/>
            <a:gdLst/>
            <a:ahLst/>
            <a:cxnLst/>
            <a:rect l="l" t="t" r="r" b="b"/>
            <a:pathLst>
              <a:path w="20104100" h="628650">
                <a:moveTo>
                  <a:pt x="20104099" y="0"/>
                </a:moveTo>
                <a:lnTo>
                  <a:pt x="0" y="0"/>
                </a:lnTo>
                <a:lnTo>
                  <a:pt x="0" y="628253"/>
                </a:lnTo>
                <a:lnTo>
                  <a:pt x="20104099" y="628253"/>
                </a:lnTo>
                <a:lnTo>
                  <a:pt x="20104099" y="0"/>
                </a:lnTo>
                <a:close/>
              </a:path>
            </a:pathLst>
          </a:custGeom>
          <a:solidFill>
            <a:srgbClr val="306CB5"/>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8166179" y="104708"/>
            <a:ext cx="1309666" cy="417421"/>
          </a:xfrm>
          <a:prstGeom prst="rect">
            <a:avLst/>
          </a:prstGeom>
        </p:spPr>
      </p:pic>
      <p:sp>
        <p:nvSpPr>
          <p:cNvPr id="2" name="Holder 2"/>
          <p:cNvSpPr>
            <a:spLocks noGrp="1"/>
          </p:cNvSpPr>
          <p:nvPr>
            <p:ph type="title"/>
          </p:nvPr>
        </p:nvSpPr>
        <p:spPr>
          <a:xfrm>
            <a:off x="746620" y="914935"/>
            <a:ext cx="5653405" cy="880110"/>
          </a:xfrm>
          <a:prstGeom prst="rect">
            <a:avLst/>
          </a:prstGeom>
        </p:spPr>
        <p:txBody>
          <a:bodyPr wrap="square" lIns="0" tIns="0" rIns="0" bIns="0">
            <a:spAutoFit/>
          </a:bodyPr>
          <a:lstStyle>
            <a:lvl1pPr>
              <a:defRPr sz="3450" b="1" i="0">
                <a:solidFill>
                  <a:schemeClr val="tx1"/>
                </a:solidFill>
                <a:latin typeface="Barlow"/>
                <a:cs typeface="Barlow"/>
              </a:defRPr>
            </a:lvl1pPr>
          </a:lstStyle>
          <a:p>
            <a:endParaRPr/>
          </a:p>
        </p:txBody>
      </p:sp>
      <p:sp>
        <p:nvSpPr>
          <p:cNvPr id="3" name="Holder 3"/>
          <p:cNvSpPr>
            <a:spLocks noGrp="1"/>
          </p:cNvSpPr>
          <p:nvPr>
            <p:ph type="body" idx="1"/>
          </p:nvPr>
        </p:nvSpPr>
        <p:spPr>
          <a:xfrm>
            <a:off x="1777821" y="2440894"/>
            <a:ext cx="17355820" cy="7592695"/>
          </a:xfrm>
          <a:prstGeom prst="rect">
            <a:avLst/>
          </a:prstGeom>
        </p:spPr>
        <p:txBody>
          <a:bodyPr wrap="square" lIns="0" tIns="0" rIns="0" bIns="0">
            <a:spAutoFit/>
          </a:bodyPr>
          <a:lstStyle>
            <a:lvl1pPr>
              <a:defRPr sz="3050" b="0" i="0">
                <a:solidFill>
                  <a:schemeClr val="tx1"/>
                </a:solidFill>
                <a:latin typeface="Barlow"/>
                <a:cs typeface="Barlow"/>
              </a:defRPr>
            </a:lvl1pPr>
          </a:lstStyle>
          <a:p>
            <a:endParaRPr/>
          </a:p>
        </p:txBody>
      </p:sp>
      <p:sp>
        <p:nvSpPr>
          <p:cNvPr id="4" name="Holder 4"/>
          <p:cNvSpPr>
            <a:spLocks noGrp="1"/>
          </p:cNvSpPr>
          <p:nvPr>
            <p:ph type="ftr" sz="quarter" idx="5"/>
          </p:nvPr>
        </p:nvSpPr>
        <p:spPr>
          <a:xfrm>
            <a:off x="615553" y="10844559"/>
            <a:ext cx="2348865" cy="226695"/>
          </a:xfrm>
          <a:prstGeom prst="rect">
            <a:avLst/>
          </a:prstGeom>
        </p:spPr>
        <p:txBody>
          <a:bodyPr wrap="square" lIns="0" tIns="0" rIns="0" bIns="0">
            <a:spAutoFit/>
          </a:bodyPr>
          <a:lstStyle>
            <a:lvl1pPr>
              <a:defRPr sz="1300" b="0" i="0">
                <a:solidFill>
                  <a:schemeClr val="tx1"/>
                </a:solidFill>
                <a:latin typeface="Barlow"/>
                <a:cs typeface="Barlow"/>
              </a:defRPr>
            </a:lvl1p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3/4/26</a:t>
            </a:fld>
            <a:endParaRPr lang="en-US"/>
          </a:p>
        </p:txBody>
      </p:sp>
      <p:sp>
        <p:nvSpPr>
          <p:cNvPr id="6" name="Holder 6"/>
          <p:cNvSpPr>
            <a:spLocks noGrp="1"/>
          </p:cNvSpPr>
          <p:nvPr>
            <p:ph type="sldNum" sz="quarter" idx="7"/>
          </p:nvPr>
        </p:nvSpPr>
        <p:spPr>
          <a:xfrm>
            <a:off x="19192248" y="10719957"/>
            <a:ext cx="334644" cy="377825"/>
          </a:xfrm>
          <a:prstGeom prst="rect">
            <a:avLst/>
          </a:prstGeom>
        </p:spPr>
        <p:txBody>
          <a:bodyPr wrap="square" lIns="0" tIns="0" rIns="0" bIns="0">
            <a:spAutoFit/>
          </a:bodyPr>
          <a:lstStyle>
            <a:lvl1pPr>
              <a:defRPr sz="2300" b="1" i="0">
                <a:solidFill>
                  <a:schemeClr val="tx1"/>
                </a:solidFill>
                <a:latin typeface="Barlow"/>
                <a:cs typeface="Barlow"/>
              </a:defRPr>
            </a:lvl1pPr>
          </a:lstStyle>
          <a:p>
            <a:pPr marL="12700">
              <a:lnSpc>
                <a:spcPct val="100000"/>
              </a:lnSpc>
              <a:spcBef>
                <a:spcPts val="105"/>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7.xml"/><Relationship Id="rId3" Type="http://schemas.openxmlformats.org/officeDocument/2006/relationships/slide" Target="slide5.xml"/><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3.jpg"/><Relationship Id="rId2" Type="http://schemas.openxmlformats.org/officeDocument/2006/relationships/notesSlide" Target="../notesSlides/notesSlide1.xml"/><Relationship Id="rId16" Type="http://schemas.openxmlformats.org/officeDocument/2006/relationships/slide" Target="slide13.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16.xml"/><Relationship Id="rId15" Type="http://schemas.openxmlformats.org/officeDocument/2006/relationships/slide" Target="slide11.xml"/><Relationship Id="rId10" Type="http://schemas.openxmlformats.org/officeDocument/2006/relationships/customXml" Target="../ink/ink1.xml"/><Relationship Id="rId4" Type="http://schemas.openxmlformats.org/officeDocument/2006/relationships/slide" Target="slide17.xml"/><Relationship Id="rId9" Type="http://schemas.openxmlformats.org/officeDocument/2006/relationships/image" Target="../media/image6.png"/><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cademic.eb.com/?target=%2Flevels%2Fcollegiat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960" y="3933776"/>
            <a:ext cx="18592490" cy="3336811"/>
          </a:xfrm>
          <a:prstGeom prst="rect">
            <a:avLst/>
          </a:prstGeom>
        </p:spPr>
        <p:txBody>
          <a:bodyPr vert="horz" wrap="square" lIns="0" tIns="12700" rIns="0" bIns="0" rtlCol="0">
            <a:spAutoFit/>
          </a:bodyPr>
          <a:lstStyle/>
          <a:p>
            <a:pPr marL="12700" marR="5080" indent="-1588" algn="ctr">
              <a:spcBef>
                <a:spcPts val="100"/>
              </a:spcBef>
              <a:tabLst>
                <a:tab pos="5867400" algn="l"/>
                <a:tab pos="6007100" algn="l"/>
              </a:tabLst>
            </a:pPr>
            <a:r>
              <a:rPr lang="en-US" sz="10800" b="1" spc="-10" dirty="0">
                <a:solidFill>
                  <a:srgbClr val="FFFFFF"/>
                </a:solidFill>
                <a:latin typeface="Barlow"/>
              </a:rPr>
              <a:t>Strategies for </a:t>
            </a:r>
            <a:br>
              <a:rPr lang="en-US" sz="10800" b="1" spc="-10" dirty="0">
                <a:solidFill>
                  <a:srgbClr val="FFFFFF"/>
                </a:solidFill>
                <a:latin typeface="Barlow"/>
              </a:rPr>
            </a:br>
            <a:r>
              <a:rPr lang="en-US" sz="10800" b="1" spc="-10" dirty="0">
                <a:solidFill>
                  <a:srgbClr val="FFFFFF"/>
                </a:solidFill>
                <a:latin typeface="Barlow"/>
              </a:rPr>
              <a:t>Deep Reading</a:t>
            </a:r>
          </a:p>
        </p:txBody>
      </p:sp>
      <p:sp>
        <p:nvSpPr>
          <p:cNvPr id="4" name="object 4" descr="$PPTXTitle"/>
          <p:cNvSpPr txBox="1">
            <a:spLocks noGrp="1"/>
          </p:cNvSpPr>
          <p:nvPr>
            <p:ph type="ctrTitle"/>
          </p:nvPr>
        </p:nvSpPr>
        <p:spPr>
          <a:prstGeom prst="rect">
            <a:avLst/>
          </a:prstGeom>
        </p:spPr>
        <p:txBody>
          <a:bodyPr vert="horz" wrap="square" lIns="0" tIns="14604" rIns="0" bIns="0" rtlCol="0">
            <a:spAutoFit/>
          </a:bodyPr>
          <a:lstStyle/>
          <a:p>
            <a:pPr marL="12700">
              <a:lnSpc>
                <a:spcPct val="100000"/>
              </a:lnSpc>
              <a:spcBef>
                <a:spcPts val="114"/>
              </a:spcBef>
            </a:pPr>
            <a:r>
              <a:rPr sz="4600" dirty="0">
                <a:solidFill>
                  <a:srgbClr val="FFFFFF"/>
                </a:solidFill>
              </a:rPr>
              <a:t>ACADEMIC</a:t>
            </a:r>
            <a:r>
              <a:rPr sz="4600" spc="-175" dirty="0">
                <a:solidFill>
                  <a:srgbClr val="FFFFFF"/>
                </a:solidFill>
              </a:rPr>
              <a:t> </a:t>
            </a:r>
            <a:r>
              <a:rPr sz="4600" spc="-10" dirty="0">
                <a:solidFill>
                  <a:srgbClr val="FFFFFF"/>
                </a:solidFill>
              </a:rPr>
              <a:t>TOOLKIT</a:t>
            </a:r>
            <a:endParaRPr sz="4600" dirty="0"/>
          </a:p>
        </p:txBody>
      </p:sp>
      <p:pic>
        <p:nvPicPr>
          <p:cNvPr id="8" name="Picture 7" descr="A blue and white logo&#10;&#10;AI-generated content may be incorrect.">
            <a:extLst>
              <a:ext uri="{FF2B5EF4-FFF2-40B4-BE49-F238E27FC236}">
                <a16:creationId xmlns:a16="http://schemas.microsoft.com/office/drawing/2014/main" id="{524E29A4-072D-4A34-4691-67CBB4B0A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7044" y="8730620"/>
            <a:ext cx="4211819" cy="1386390"/>
          </a:xfrm>
          <a:prstGeom prst="round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1DC81-C088-020E-3A18-6234774FFA27}"/>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2A7D1968-9CFE-9D93-A30E-060E59D860BE}"/>
              </a:ext>
            </a:extLst>
          </p:cNvPr>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a:extLst>
              <a:ext uri="{FF2B5EF4-FFF2-40B4-BE49-F238E27FC236}">
                <a16:creationId xmlns:a16="http://schemas.microsoft.com/office/drawing/2014/main" id="{0E151291-B20E-AE16-795A-1E796BFF8FF1}"/>
              </a:ext>
            </a:extLst>
          </p:cNvPr>
          <p:cNvSpPr txBox="1"/>
          <p:nvPr/>
        </p:nvSpPr>
        <p:spPr>
          <a:xfrm>
            <a:off x="615553" y="2814438"/>
            <a:ext cx="18911339" cy="3154646"/>
          </a:xfrm>
          <a:prstGeom prst="rect">
            <a:avLst/>
          </a:prstGeom>
        </p:spPr>
        <p:txBody>
          <a:bodyPr vert="horz" wrap="square" lIns="0" tIns="13335" rIns="0" bIns="0" rtlCol="0">
            <a:spAutoFit/>
          </a:bodyPr>
          <a:lstStyle/>
          <a:p>
            <a:pPr marL="12700">
              <a:spcBef>
                <a:spcPts val="105"/>
              </a:spcBef>
              <a:tabLst>
                <a:tab pos="766445" algn="l"/>
              </a:tabLst>
            </a:pPr>
            <a:r>
              <a:rPr lang="en-US" sz="5600" b="1" dirty="0"/>
              <a:t>3.	Note-Taking Methods</a:t>
            </a:r>
            <a:r>
              <a:rPr lang="en-US" sz="3050" i="1" spc="-35" dirty="0">
                <a:latin typeface="Barlow"/>
              </a:rPr>
              <a:t> continued</a:t>
            </a:r>
          </a:p>
          <a:p>
            <a:pPr marL="1352550" indent="10160" algn="l">
              <a:lnSpc>
                <a:spcPct val="130000"/>
              </a:lnSpc>
              <a:spcBef>
                <a:spcPts val="1800"/>
              </a:spcBef>
            </a:pPr>
            <a:r>
              <a:rPr lang="en-US" sz="3050" spc="-35" dirty="0">
                <a:latin typeface="Barlow"/>
              </a:rPr>
              <a:t>Use voice recording (for auditory learners), transcribing key points later.</a:t>
            </a:r>
          </a:p>
          <a:p>
            <a:pPr marL="1352550" indent="10160" algn="l">
              <a:lnSpc>
                <a:spcPct val="130000"/>
              </a:lnSpc>
              <a:spcBef>
                <a:spcPts val="1800"/>
              </a:spcBef>
            </a:pPr>
            <a:r>
              <a:rPr lang="en-US" sz="3050" spc="-35" dirty="0">
                <a:latin typeface="Barlow"/>
              </a:rPr>
              <a:t>Integrate handwritten and digital notes by scanning handwritten notes and organizing them in a </a:t>
            </a:r>
            <a:br>
              <a:rPr lang="en-US" sz="3050" spc="-35" dirty="0">
                <a:latin typeface="Barlow"/>
              </a:rPr>
            </a:br>
            <a:r>
              <a:rPr lang="en-US" sz="3050" spc="-35" dirty="0">
                <a:latin typeface="Barlow"/>
              </a:rPr>
              <a:t>digital system.</a:t>
            </a:r>
          </a:p>
        </p:txBody>
      </p:sp>
      <p:sp>
        <p:nvSpPr>
          <p:cNvPr id="5" name="object 5">
            <a:extLst>
              <a:ext uri="{FF2B5EF4-FFF2-40B4-BE49-F238E27FC236}">
                <a16:creationId xmlns:a16="http://schemas.microsoft.com/office/drawing/2014/main" id="{C28B9307-0FCE-F2AB-D8D5-6EE49155A3DD}"/>
              </a:ext>
            </a:extLst>
          </p:cNvPr>
          <p:cNvSpPr/>
          <p:nvPr/>
        </p:nvSpPr>
        <p:spPr>
          <a:xfrm>
            <a:off x="1418804" y="4049395"/>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0" name="object 10">
            <a:extLst>
              <a:ext uri="{FF2B5EF4-FFF2-40B4-BE49-F238E27FC236}">
                <a16:creationId xmlns:a16="http://schemas.microsoft.com/office/drawing/2014/main" id="{623F81EB-FDFC-B517-233D-BD04A1DE988C}"/>
              </a:ext>
            </a:extLst>
          </p:cNvPr>
          <p:cNvSpPr txBox="1"/>
          <p:nvPr/>
        </p:nvSpPr>
        <p:spPr>
          <a:xfrm>
            <a:off x="1788292" y="1187034"/>
            <a:ext cx="3859529" cy="553720"/>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Step-</a:t>
            </a:r>
            <a:r>
              <a:rPr sz="3450" b="1" spc="-65" dirty="0">
                <a:latin typeface="Barlow"/>
                <a:cs typeface="Barlow"/>
              </a:rPr>
              <a:t>by-</a:t>
            </a:r>
            <a:r>
              <a:rPr sz="3450" b="1" dirty="0">
                <a:latin typeface="Barlow"/>
                <a:cs typeface="Barlow"/>
              </a:rPr>
              <a:t>Step</a:t>
            </a:r>
            <a:r>
              <a:rPr sz="3450" b="1" spc="-15" dirty="0">
                <a:latin typeface="Barlow"/>
                <a:cs typeface="Barlow"/>
              </a:rPr>
              <a:t> </a:t>
            </a:r>
            <a:r>
              <a:rPr sz="3450" b="1" spc="-10" dirty="0">
                <a:latin typeface="Barlow"/>
                <a:cs typeface="Barlow"/>
              </a:rPr>
              <a:t>Guide</a:t>
            </a:r>
            <a:endParaRPr sz="3450">
              <a:latin typeface="Barlow"/>
              <a:cs typeface="Barlow"/>
            </a:endParaRPr>
          </a:p>
        </p:txBody>
      </p:sp>
      <p:grpSp>
        <p:nvGrpSpPr>
          <p:cNvPr id="11" name="object 11">
            <a:extLst>
              <a:ext uri="{FF2B5EF4-FFF2-40B4-BE49-F238E27FC236}">
                <a16:creationId xmlns:a16="http://schemas.microsoft.com/office/drawing/2014/main" id="{A20B3679-7E76-621D-FA0D-FF42E0B4B3D3}"/>
              </a:ext>
            </a:extLst>
          </p:cNvPr>
          <p:cNvGrpSpPr/>
          <p:nvPr/>
        </p:nvGrpSpPr>
        <p:grpSpPr>
          <a:xfrm>
            <a:off x="628256" y="963321"/>
            <a:ext cx="1051560" cy="1036955"/>
            <a:chOff x="628256" y="963321"/>
            <a:chExt cx="1051560" cy="1036955"/>
          </a:xfrm>
        </p:grpSpPr>
        <p:sp>
          <p:nvSpPr>
            <p:cNvPr id="12" name="object 12">
              <a:extLst>
                <a:ext uri="{FF2B5EF4-FFF2-40B4-BE49-F238E27FC236}">
                  <a16:creationId xmlns:a16="http://schemas.microsoft.com/office/drawing/2014/main" id="{9E661E37-9198-82DB-7220-7C67D44CE9E4}"/>
                </a:ext>
              </a:extLst>
            </p:cNvPr>
            <p:cNvSpPr/>
            <p:nvPr/>
          </p:nvSpPr>
          <p:spPr>
            <a:xfrm>
              <a:off x="628256" y="963321"/>
              <a:ext cx="1051560" cy="1036955"/>
            </a:xfrm>
            <a:custGeom>
              <a:avLst/>
              <a:gdLst/>
              <a:ahLst/>
              <a:cxnLst/>
              <a:rect l="l" t="t" r="r" b="b"/>
              <a:pathLst>
                <a:path w="1051560" h="1036955">
                  <a:moveTo>
                    <a:pt x="950641" y="0"/>
                  </a:moveTo>
                  <a:lnTo>
                    <a:pt x="100886" y="0"/>
                  </a:lnTo>
                  <a:lnTo>
                    <a:pt x="61618" y="7928"/>
                  </a:lnTo>
                  <a:lnTo>
                    <a:pt x="29550" y="29550"/>
                  </a:lnTo>
                  <a:lnTo>
                    <a:pt x="7928" y="61618"/>
                  </a:lnTo>
                  <a:lnTo>
                    <a:pt x="0" y="100886"/>
                  </a:lnTo>
                  <a:lnTo>
                    <a:pt x="0" y="935730"/>
                  </a:lnTo>
                  <a:lnTo>
                    <a:pt x="7928" y="974999"/>
                  </a:lnTo>
                  <a:lnTo>
                    <a:pt x="29550" y="1007067"/>
                  </a:lnTo>
                  <a:lnTo>
                    <a:pt x="61618" y="1028689"/>
                  </a:lnTo>
                  <a:lnTo>
                    <a:pt x="100886" y="1036617"/>
                  </a:lnTo>
                  <a:lnTo>
                    <a:pt x="950641" y="1036617"/>
                  </a:lnTo>
                  <a:lnTo>
                    <a:pt x="989909" y="1028689"/>
                  </a:lnTo>
                  <a:lnTo>
                    <a:pt x="1021978" y="1007067"/>
                  </a:lnTo>
                  <a:lnTo>
                    <a:pt x="1043599" y="974999"/>
                  </a:lnTo>
                  <a:lnTo>
                    <a:pt x="1051528" y="935730"/>
                  </a:lnTo>
                  <a:lnTo>
                    <a:pt x="1051528" y="100886"/>
                  </a:lnTo>
                  <a:lnTo>
                    <a:pt x="1043599" y="61618"/>
                  </a:lnTo>
                  <a:lnTo>
                    <a:pt x="1021978" y="29550"/>
                  </a:lnTo>
                  <a:lnTo>
                    <a:pt x="989909" y="7928"/>
                  </a:lnTo>
                  <a:lnTo>
                    <a:pt x="950641" y="0"/>
                  </a:lnTo>
                  <a:close/>
                </a:path>
              </a:pathLst>
            </a:custGeom>
            <a:solidFill>
              <a:srgbClr val="F8941D"/>
            </a:solidFill>
          </p:spPr>
          <p:txBody>
            <a:bodyPr wrap="square" lIns="0" tIns="0" rIns="0" bIns="0" rtlCol="0"/>
            <a:lstStyle/>
            <a:p>
              <a:endParaRPr/>
            </a:p>
          </p:txBody>
        </p:sp>
        <p:sp>
          <p:nvSpPr>
            <p:cNvPr id="13" name="object 13">
              <a:extLst>
                <a:ext uri="{FF2B5EF4-FFF2-40B4-BE49-F238E27FC236}">
                  <a16:creationId xmlns:a16="http://schemas.microsoft.com/office/drawing/2014/main" id="{2B714631-0093-6BE8-FAE3-C20824203940}"/>
                </a:ext>
              </a:extLst>
            </p:cNvPr>
            <p:cNvSpPr/>
            <p:nvPr/>
          </p:nvSpPr>
          <p:spPr>
            <a:xfrm>
              <a:off x="766508" y="1043602"/>
              <a:ext cx="775335" cy="876300"/>
            </a:xfrm>
            <a:custGeom>
              <a:avLst/>
              <a:gdLst/>
              <a:ahLst/>
              <a:cxnLst/>
              <a:rect l="l" t="t" r="r" b="b"/>
              <a:pathLst>
                <a:path w="775335" h="876300">
                  <a:moveTo>
                    <a:pt x="710260" y="531063"/>
                  </a:moveTo>
                  <a:lnTo>
                    <a:pt x="706577" y="512826"/>
                  </a:lnTo>
                  <a:lnTo>
                    <a:pt x="696531" y="497928"/>
                  </a:lnTo>
                  <a:lnTo>
                    <a:pt x="681634" y="487883"/>
                  </a:lnTo>
                  <a:lnTo>
                    <a:pt x="663384" y="484200"/>
                  </a:lnTo>
                  <a:lnTo>
                    <a:pt x="645134" y="487883"/>
                  </a:lnTo>
                  <a:lnTo>
                    <a:pt x="630237" y="497928"/>
                  </a:lnTo>
                  <a:lnTo>
                    <a:pt x="620191" y="512826"/>
                  </a:lnTo>
                  <a:lnTo>
                    <a:pt x="616508" y="531063"/>
                  </a:lnTo>
                  <a:lnTo>
                    <a:pt x="616508" y="660692"/>
                  </a:lnTo>
                  <a:lnTo>
                    <a:pt x="149771" y="660692"/>
                  </a:lnTo>
                  <a:lnTo>
                    <a:pt x="181698" y="623976"/>
                  </a:lnTo>
                  <a:lnTo>
                    <a:pt x="190881" y="607796"/>
                  </a:lnTo>
                  <a:lnTo>
                    <a:pt x="193078" y="589965"/>
                  </a:lnTo>
                  <a:lnTo>
                    <a:pt x="188429" y="572604"/>
                  </a:lnTo>
                  <a:lnTo>
                    <a:pt x="154495" y="547065"/>
                  </a:lnTo>
                  <a:lnTo>
                    <a:pt x="146342" y="546354"/>
                  </a:lnTo>
                  <a:lnTo>
                    <a:pt x="136588" y="547370"/>
                  </a:lnTo>
                  <a:lnTo>
                    <a:pt x="8839" y="679881"/>
                  </a:lnTo>
                  <a:lnTo>
                    <a:pt x="4902" y="687082"/>
                  </a:lnTo>
                  <a:lnTo>
                    <a:pt x="4191" y="688225"/>
                  </a:lnTo>
                  <a:lnTo>
                    <a:pt x="3949" y="689305"/>
                  </a:lnTo>
                  <a:lnTo>
                    <a:pt x="2578" y="692531"/>
                  </a:lnTo>
                  <a:lnTo>
                    <a:pt x="1549" y="695845"/>
                  </a:lnTo>
                  <a:lnTo>
                    <a:pt x="546" y="701001"/>
                  </a:lnTo>
                  <a:lnTo>
                    <a:pt x="0" y="704875"/>
                  </a:lnTo>
                  <a:lnTo>
                    <a:pt x="0" y="708748"/>
                  </a:lnTo>
                  <a:lnTo>
                    <a:pt x="112877" y="859459"/>
                  </a:lnTo>
                  <a:lnTo>
                    <a:pt x="144678" y="876071"/>
                  </a:lnTo>
                  <a:lnTo>
                    <a:pt x="162547" y="874217"/>
                  </a:lnTo>
                  <a:lnTo>
                    <a:pt x="178892" y="865339"/>
                  </a:lnTo>
                  <a:lnTo>
                    <a:pt x="190525" y="850798"/>
                  </a:lnTo>
                  <a:lnTo>
                    <a:pt x="195503" y="833526"/>
                  </a:lnTo>
                  <a:lnTo>
                    <a:pt x="193649" y="815657"/>
                  </a:lnTo>
                  <a:lnTo>
                    <a:pt x="184759" y="799299"/>
                  </a:lnTo>
                  <a:lnTo>
                    <a:pt x="147218" y="754443"/>
                  </a:lnTo>
                  <a:lnTo>
                    <a:pt x="663384" y="754443"/>
                  </a:lnTo>
                  <a:lnTo>
                    <a:pt x="681634" y="750760"/>
                  </a:lnTo>
                  <a:lnTo>
                    <a:pt x="696531" y="740714"/>
                  </a:lnTo>
                  <a:lnTo>
                    <a:pt x="706577" y="725817"/>
                  </a:lnTo>
                  <a:lnTo>
                    <a:pt x="710260" y="707567"/>
                  </a:lnTo>
                  <a:lnTo>
                    <a:pt x="710260" y="531063"/>
                  </a:lnTo>
                  <a:close/>
                </a:path>
                <a:path w="775335" h="876300">
                  <a:moveTo>
                    <a:pt x="775004" y="167322"/>
                  </a:moveTo>
                  <a:lnTo>
                    <a:pt x="662139" y="16598"/>
                  </a:lnTo>
                  <a:lnTo>
                    <a:pt x="630339" y="0"/>
                  </a:lnTo>
                  <a:lnTo>
                    <a:pt x="612457" y="1854"/>
                  </a:lnTo>
                  <a:lnTo>
                    <a:pt x="596112" y="10731"/>
                  </a:lnTo>
                  <a:lnTo>
                    <a:pt x="584479" y="25260"/>
                  </a:lnTo>
                  <a:lnTo>
                    <a:pt x="579501" y="42532"/>
                  </a:lnTo>
                  <a:lnTo>
                    <a:pt x="581367" y="60413"/>
                  </a:lnTo>
                  <a:lnTo>
                    <a:pt x="590245" y="76771"/>
                  </a:lnTo>
                  <a:lnTo>
                    <a:pt x="627786" y="121627"/>
                  </a:lnTo>
                  <a:lnTo>
                    <a:pt x="111620" y="121627"/>
                  </a:lnTo>
                  <a:lnTo>
                    <a:pt x="93383" y="125310"/>
                  </a:lnTo>
                  <a:lnTo>
                    <a:pt x="78473" y="135356"/>
                  </a:lnTo>
                  <a:lnTo>
                    <a:pt x="68427" y="150253"/>
                  </a:lnTo>
                  <a:lnTo>
                    <a:pt x="64744" y="168503"/>
                  </a:lnTo>
                  <a:lnTo>
                    <a:pt x="64744" y="345008"/>
                  </a:lnTo>
                  <a:lnTo>
                    <a:pt x="68427" y="363245"/>
                  </a:lnTo>
                  <a:lnTo>
                    <a:pt x="78473" y="378142"/>
                  </a:lnTo>
                  <a:lnTo>
                    <a:pt x="93383" y="388188"/>
                  </a:lnTo>
                  <a:lnTo>
                    <a:pt x="111620" y="391871"/>
                  </a:lnTo>
                  <a:lnTo>
                    <a:pt x="129870" y="388188"/>
                  </a:lnTo>
                  <a:lnTo>
                    <a:pt x="144780" y="378142"/>
                  </a:lnTo>
                  <a:lnTo>
                    <a:pt x="154825" y="363245"/>
                  </a:lnTo>
                  <a:lnTo>
                    <a:pt x="158508" y="345008"/>
                  </a:lnTo>
                  <a:lnTo>
                    <a:pt x="158508" y="215379"/>
                  </a:lnTo>
                  <a:lnTo>
                    <a:pt x="625233" y="215379"/>
                  </a:lnTo>
                  <a:lnTo>
                    <a:pt x="593305" y="252082"/>
                  </a:lnTo>
                  <a:lnTo>
                    <a:pt x="584123" y="268274"/>
                  </a:lnTo>
                  <a:lnTo>
                    <a:pt x="581926" y="286105"/>
                  </a:lnTo>
                  <a:lnTo>
                    <a:pt x="586574" y="303466"/>
                  </a:lnTo>
                  <a:lnTo>
                    <a:pt x="620509" y="329006"/>
                  </a:lnTo>
                  <a:lnTo>
                    <a:pt x="628662" y="329717"/>
                  </a:lnTo>
                  <a:lnTo>
                    <a:pt x="638416" y="328701"/>
                  </a:lnTo>
                  <a:lnTo>
                    <a:pt x="766165" y="196189"/>
                  </a:lnTo>
                  <a:lnTo>
                    <a:pt x="770102" y="188976"/>
                  </a:lnTo>
                  <a:lnTo>
                    <a:pt x="770826" y="187833"/>
                  </a:lnTo>
                  <a:lnTo>
                    <a:pt x="771055" y="186766"/>
                  </a:lnTo>
                  <a:lnTo>
                    <a:pt x="772439" y="183527"/>
                  </a:lnTo>
                  <a:lnTo>
                    <a:pt x="773468" y="180213"/>
                  </a:lnTo>
                  <a:lnTo>
                    <a:pt x="774458" y="175056"/>
                  </a:lnTo>
                  <a:lnTo>
                    <a:pt x="775004" y="171196"/>
                  </a:lnTo>
                  <a:lnTo>
                    <a:pt x="775004" y="167322"/>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2129027A-0D05-741A-AE44-AA0808722682}"/>
              </a:ext>
            </a:extLst>
          </p:cNvPr>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10</a:t>
            </a:fld>
            <a:endParaRPr spc="-25" dirty="0"/>
          </a:p>
        </p:txBody>
      </p:sp>
      <p:sp>
        <p:nvSpPr>
          <p:cNvPr id="15" name="object 15">
            <a:extLst>
              <a:ext uri="{FF2B5EF4-FFF2-40B4-BE49-F238E27FC236}">
                <a16:creationId xmlns:a16="http://schemas.microsoft.com/office/drawing/2014/main" id="{0FE80A5E-22F9-88BF-CEE9-5180F966638D}"/>
              </a:ext>
            </a:extLst>
          </p:cNvPr>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16" name="object 5">
            <a:extLst>
              <a:ext uri="{FF2B5EF4-FFF2-40B4-BE49-F238E27FC236}">
                <a16:creationId xmlns:a16="http://schemas.microsoft.com/office/drawing/2014/main" id="{69B80348-002A-D006-E8EE-E223EC7ED766}"/>
              </a:ext>
            </a:extLst>
          </p:cNvPr>
          <p:cNvSpPr/>
          <p:nvPr/>
        </p:nvSpPr>
        <p:spPr>
          <a:xfrm>
            <a:off x="1418804" y="4871484"/>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2" name="object 2">
            <a:extLst>
              <a:ext uri="{FF2B5EF4-FFF2-40B4-BE49-F238E27FC236}">
                <a16:creationId xmlns:a16="http://schemas.microsoft.com/office/drawing/2014/main" id="{F376A26A-C2A7-BF06-1373-3AF3701C9699}"/>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
        <p:nvSpPr>
          <p:cNvPr id="6" name="Rounded Rectangle 5">
            <a:extLst>
              <a:ext uri="{FF2B5EF4-FFF2-40B4-BE49-F238E27FC236}">
                <a16:creationId xmlns:a16="http://schemas.microsoft.com/office/drawing/2014/main" id="{0281EA5D-342D-4681-64A8-084F12CAB9C9}"/>
              </a:ext>
            </a:extLst>
          </p:cNvPr>
          <p:cNvSpPr/>
          <p:nvPr/>
        </p:nvSpPr>
        <p:spPr>
          <a:xfrm>
            <a:off x="1418804" y="6406758"/>
            <a:ext cx="17624846" cy="2965747"/>
          </a:xfrm>
          <a:prstGeom prst="roundRect">
            <a:avLst>
              <a:gd name="adj" fmla="val 9846"/>
            </a:avLst>
          </a:prstGeom>
          <a:solidFill>
            <a:schemeClr val="bg2"/>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300000"/>
              </a:lnSpc>
            </a:pPr>
            <a:endParaRPr lang="en-US" dirty="0"/>
          </a:p>
        </p:txBody>
      </p:sp>
      <p:sp>
        <p:nvSpPr>
          <p:cNvPr id="7" name="object 8">
            <a:extLst>
              <a:ext uri="{FF2B5EF4-FFF2-40B4-BE49-F238E27FC236}">
                <a16:creationId xmlns:a16="http://schemas.microsoft.com/office/drawing/2014/main" id="{0B50718B-86AD-7836-9036-98FD196663FF}"/>
              </a:ext>
            </a:extLst>
          </p:cNvPr>
          <p:cNvSpPr txBox="1"/>
          <p:nvPr/>
        </p:nvSpPr>
        <p:spPr>
          <a:xfrm>
            <a:off x="1715105" y="6569075"/>
            <a:ext cx="16985858" cy="2554545"/>
          </a:xfrm>
          <a:prstGeom prst="rect">
            <a:avLst/>
          </a:prstGeom>
        </p:spPr>
        <p:txBody>
          <a:bodyPr vert="horz" wrap="square" lIns="0" tIns="12065" rIns="0" bIns="0" rtlCol="0">
            <a:spAutoFit/>
          </a:bodyPr>
          <a:lstStyle/>
          <a:p>
            <a:pPr>
              <a:lnSpc>
                <a:spcPct val="140000"/>
              </a:lnSpc>
              <a:spcBef>
                <a:spcPts val="400"/>
              </a:spcBef>
            </a:pPr>
            <a:r>
              <a:rPr lang="en-US" sz="3050" b="1" spc="-25" dirty="0">
                <a:latin typeface="Barlow"/>
              </a:rPr>
              <a:t>Example:</a:t>
            </a:r>
            <a:r>
              <a:rPr lang="en-US" sz="3050" spc="-25" dirty="0">
                <a:latin typeface="Barlow"/>
              </a:rPr>
              <a:t> While reading a philosophy text, use the Cornell method. In the notes section, write key arguments; in the cue section, write questions or connections; summarize the main ideas at the bottom of the page. For digital notes, use an app like Evernote or OneNote to create a similar structure with tags for easy retrieval.</a:t>
            </a:r>
          </a:p>
        </p:txBody>
      </p:sp>
    </p:spTree>
    <p:extLst>
      <p:ext uri="{BB962C8B-B14F-4D97-AF65-F5344CB8AC3E}">
        <p14:creationId xmlns:p14="http://schemas.microsoft.com/office/powerpoint/2010/main" val="258567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443EA-23FB-F999-4E8A-A372CB8B81DD}"/>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119E5EFA-3EAB-EA6B-6943-678138CCB4F2}"/>
              </a:ext>
            </a:extLst>
          </p:cNvPr>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a:extLst>
              <a:ext uri="{FF2B5EF4-FFF2-40B4-BE49-F238E27FC236}">
                <a16:creationId xmlns:a16="http://schemas.microsoft.com/office/drawing/2014/main" id="{EE4DA80E-1AC2-AB43-AF7A-930048D87D95}"/>
              </a:ext>
            </a:extLst>
          </p:cNvPr>
          <p:cNvSpPr txBox="1"/>
          <p:nvPr/>
        </p:nvSpPr>
        <p:spPr>
          <a:xfrm>
            <a:off x="615553" y="2814438"/>
            <a:ext cx="18911339" cy="5846922"/>
          </a:xfrm>
          <a:prstGeom prst="rect">
            <a:avLst/>
          </a:prstGeom>
        </p:spPr>
        <p:txBody>
          <a:bodyPr vert="horz" wrap="square" lIns="0" tIns="13335" rIns="0" bIns="0" rtlCol="0">
            <a:spAutoFit/>
          </a:bodyPr>
          <a:lstStyle/>
          <a:p>
            <a:pPr marL="12700">
              <a:spcBef>
                <a:spcPts val="105"/>
              </a:spcBef>
              <a:tabLst>
                <a:tab pos="795338" algn="l"/>
              </a:tabLst>
            </a:pPr>
            <a:r>
              <a:rPr lang="en-US" sz="5600" b="1" dirty="0"/>
              <a:t>4.	Critical Analysis Approaches</a:t>
            </a:r>
          </a:p>
          <a:p>
            <a:pPr marL="1352550" indent="10160" algn="l">
              <a:lnSpc>
                <a:spcPct val="130000"/>
              </a:lnSpc>
              <a:spcBef>
                <a:spcPts val="1800"/>
              </a:spcBef>
            </a:pPr>
            <a:r>
              <a:rPr lang="en-US" sz="3050" spc="-35" dirty="0">
                <a:latin typeface="Barlow"/>
              </a:rPr>
              <a:t>Identify the author’s thesis and main supporting arguments.</a:t>
            </a:r>
          </a:p>
          <a:p>
            <a:pPr marL="1352550" indent="10160" algn="l">
              <a:lnSpc>
                <a:spcPct val="130000"/>
              </a:lnSpc>
              <a:spcBef>
                <a:spcPts val="1800"/>
              </a:spcBef>
            </a:pPr>
            <a:r>
              <a:rPr lang="en-US" sz="3050" spc="-35" dirty="0">
                <a:latin typeface="Barlow"/>
              </a:rPr>
              <a:t>Evaluate the strength and validity of the evidence presented.</a:t>
            </a:r>
          </a:p>
          <a:p>
            <a:pPr marL="1352550" indent="10160" algn="l">
              <a:lnSpc>
                <a:spcPct val="130000"/>
              </a:lnSpc>
              <a:spcBef>
                <a:spcPts val="1800"/>
              </a:spcBef>
            </a:pPr>
            <a:r>
              <a:rPr lang="en-US" sz="3050" spc="-35" dirty="0">
                <a:latin typeface="Barlow"/>
              </a:rPr>
              <a:t>Recognize assumptions and potential biases in the text.</a:t>
            </a:r>
          </a:p>
          <a:p>
            <a:pPr marL="1352550" indent="10160" algn="l">
              <a:lnSpc>
                <a:spcPct val="130000"/>
              </a:lnSpc>
              <a:spcBef>
                <a:spcPts val="1800"/>
              </a:spcBef>
            </a:pPr>
            <a:r>
              <a:rPr lang="en-US" sz="3050" spc="-35" dirty="0">
                <a:latin typeface="Barlow"/>
              </a:rPr>
              <a:t>Compare the text’s ideas with other sources, and reconcile the text’s assertions with your own perspectives.</a:t>
            </a:r>
          </a:p>
          <a:p>
            <a:pPr marL="1352550" indent="10160" algn="l">
              <a:lnSpc>
                <a:spcPct val="130000"/>
              </a:lnSpc>
              <a:spcBef>
                <a:spcPts val="1800"/>
              </a:spcBef>
            </a:pPr>
            <a:r>
              <a:rPr lang="en-US" sz="3050" spc="-35" dirty="0">
                <a:latin typeface="Barlow"/>
              </a:rPr>
              <a:t>Consider the historical or cultural context of the work.</a:t>
            </a:r>
          </a:p>
          <a:p>
            <a:pPr marL="1352550" indent="10160" algn="l">
              <a:lnSpc>
                <a:spcPct val="130000"/>
              </a:lnSpc>
              <a:spcBef>
                <a:spcPts val="1800"/>
              </a:spcBef>
            </a:pPr>
            <a:r>
              <a:rPr lang="en-US" sz="3050" spc="-35" dirty="0">
                <a:latin typeface="Barlow"/>
              </a:rPr>
              <a:t>Identify and evaluate counterarguments within the text.</a:t>
            </a:r>
          </a:p>
        </p:txBody>
      </p:sp>
      <p:sp>
        <p:nvSpPr>
          <p:cNvPr id="5" name="object 5">
            <a:extLst>
              <a:ext uri="{FF2B5EF4-FFF2-40B4-BE49-F238E27FC236}">
                <a16:creationId xmlns:a16="http://schemas.microsoft.com/office/drawing/2014/main" id="{438229B9-4BE5-33E2-DAC5-34AF0FE184BD}"/>
              </a:ext>
            </a:extLst>
          </p:cNvPr>
          <p:cNvSpPr/>
          <p:nvPr/>
        </p:nvSpPr>
        <p:spPr>
          <a:xfrm>
            <a:off x="1418804" y="4049395"/>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0" name="object 10">
            <a:extLst>
              <a:ext uri="{FF2B5EF4-FFF2-40B4-BE49-F238E27FC236}">
                <a16:creationId xmlns:a16="http://schemas.microsoft.com/office/drawing/2014/main" id="{82E210E1-080A-D045-9AE6-8C7A9BEF25CF}"/>
              </a:ext>
            </a:extLst>
          </p:cNvPr>
          <p:cNvSpPr txBox="1"/>
          <p:nvPr/>
        </p:nvSpPr>
        <p:spPr>
          <a:xfrm>
            <a:off x="1788292" y="1187034"/>
            <a:ext cx="3859529" cy="553720"/>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Step-</a:t>
            </a:r>
            <a:r>
              <a:rPr sz="3450" b="1" spc="-65" dirty="0">
                <a:latin typeface="Barlow"/>
                <a:cs typeface="Barlow"/>
              </a:rPr>
              <a:t>by-</a:t>
            </a:r>
            <a:r>
              <a:rPr sz="3450" b="1" dirty="0">
                <a:latin typeface="Barlow"/>
                <a:cs typeface="Barlow"/>
              </a:rPr>
              <a:t>Step</a:t>
            </a:r>
            <a:r>
              <a:rPr sz="3450" b="1" spc="-15" dirty="0">
                <a:latin typeface="Barlow"/>
                <a:cs typeface="Barlow"/>
              </a:rPr>
              <a:t> </a:t>
            </a:r>
            <a:r>
              <a:rPr sz="3450" b="1" spc="-10" dirty="0">
                <a:latin typeface="Barlow"/>
                <a:cs typeface="Barlow"/>
              </a:rPr>
              <a:t>Guide</a:t>
            </a:r>
            <a:endParaRPr sz="3450">
              <a:latin typeface="Barlow"/>
              <a:cs typeface="Barlow"/>
            </a:endParaRPr>
          </a:p>
        </p:txBody>
      </p:sp>
      <p:grpSp>
        <p:nvGrpSpPr>
          <p:cNvPr id="11" name="object 11">
            <a:extLst>
              <a:ext uri="{FF2B5EF4-FFF2-40B4-BE49-F238E27FC236}">
                <a16:creationId xmlns:a16="http://schemas.microsoft.com/office/drawing/2014/main" id="{71E7AD7A-1ACA-FD70-B163-F3FE4E0EB5A8}"/>
              </a:ext>
            </a:extLst>
          </p:cNvPr>
          <p:cNvGrpSpPr/>
          <p:nvPr/>
        </p:nvGrpSpPr>
        <p:grpSpPr>
          <a:xfrm>
            <a:off x="628256" y="963321"/>
            <a:ext cx="1051560" cy="1036955"/>
            <a:chOff x="628256" y="963321"/>
            <a:chExt cx="1051560" cy="1036955"/>
          </a:xfrm>
        </p:grpSpPr>
        <p:sp>
          <p:nvSpPr>
            <p:cNvPr id="12" name="object 12">
              <a:extLst>
                <a:ext uri="{FF2B5EF4-FFF2-40B4-BE49-F238E27FC236}">
                  <a16:creationId xmlns:a16="http://schemas.microsoft.com/office/drawing/2014/main" id="{1A66AE38-88CB-8818-169F-FC9F1AFFC5CE}"/>
                </a:ext>
              </a:extLst>
            </p:cNvPr>
            <p:cNvSpPr/>
            <p:nvPr/>
          </p:nvSpPr>
          <p:spPr>
            <a:xfrm>
              <a:off x="628256" y="963321"/>
              <a:ext cx="1051560" cy="1036955"/>
            </a:xfrm>
            <a:custGeom>
              <a:avLst/>
              <a:gdLst/>
              <a:ahLst/>
              <a:cxnLst/>
              <a:rect l="l" t="t" r="r" b="b"/>
              <a:pathLst>
                <a:path w="1051560" h="1036955">
                  <a:moveTo>
                    <a:pt x="950641" y="0"/>
                  </a:moveTo>
                  <a:lnTo>
                    <a:pt x="100886" y="0"/>
                  </a:lnTo>
                  <a:lnTo>
                    <a:pt x="61618" y="7928"/>
                  </a:lnTo>
                  <a:lnTo>
                    <a:pt x="29550" y="29550"/>
                  </a:lnTo>
                  <a:lnTo>
                    <a:pt x="7928" y="61618"/>
                  </a:lnTo>
                  <a:lnTo>
                    <a:pt x="0" y="100886"/>
                  </a:lnTo>
                  <a:lnTo>
                    <a:pt x="0" y="935730"/>
                  </a:lnTo>
                  <a:lnTo>
                    <a:pt x="7928" y="974999"/>
                  </a:lnTo>
                  <a:lnTo>
                    <a:pt x="29550" y="1007067"/>
                  </a:lnTo>
                  <a:lnTo>
                    <a:pt x="61618" y="1028689"/>
                  </a:lnTo>
                  <a:lnTo>
                    <a:pt x="100886" y="1036617"/>
                  </a:lnTo>
                  <a:lnTo>
                    <a:pt x="950641" y="1036617"/>
                  </a:lnTo>
                  <a:lnTo>
                    <a:pt x="989909" y="1028689"/>
                  </a:lnTo>
                  <a:lnTo>
                    <a:pt x="1021978" y="1007067"/>
                  </a:lnTo>
                  <a:lnTo>
                    <a:pt x="1043599" y="974999"/>
                  </a:lnTo>
                  <a:lnTo>
                    <a:pt x="1051528" y="935730"/>
                  </a:lnTo>
                  <a:lnTo>
                    <a:pt x="1051528" y="100886"/>
                  </a:lnTo>
                  <a:lnTo>
                    <a:pt x="1043599" y="61618"/>
                  </a:lnTo>
                  <a:lnTo>
                    <a:pt x="1021978" y="29550"/>
                  </a:lnTo>
                  <a:lnTo>
                    <a:pt x="989909" y="7928"/>
                  </a:lnTo>
                  <a:lnTo>
                    <a:pt x="950641" y="0"/>
                  </a:lnTo>
                  <a:close/>
                </a:path>
              </a:pathLst>
            </a:custGeom>
            <a:solidFill>
              <a:srgbClr val="F8941D"/>
            </a:solidFill>
          </p:spPr>
          <p:txBody>
            <a:bodyPr wrap="square" lIns="0" tIns="0" rIns="0" bIns="0" rtlCol="0"/>
            <a:lstStyle/>
            <a:p>
              <a:endParaRPr/>
            </a:p>
          </p:txBody>
        </p:sp>
        <p:sp>
          <p:nvSpPr>
            <p:cNvPr id="13" name="object 13">
              <a:extLst>
                <a:ext uri="{FF2B5EF4-FFF2-40B4-BE49-F238E27FC236}">
                  <a16:creationId xmlns:a16="http://schemas.microsoft.com/office/drawing/2014/main" id="{80040D98-8AB9-CE65-7FD2-5D7DCC8FDA73}"/>
                </a:ext>
              </a:extLst>
            </p:cNvPr>
            <p:cNvSpPr/>
            <p:nvPr/>
          </p:nvSpPr>
          <p:spPr>
            <a:xfrm>
              <a:off x="766508" y="1043602"/>
              <a:ext cx="775335" cy="876300"/>
            </a:xfrm>
            <a:custGeom>
              <a:avLst/>
              <a:gdLst/>
              <a:ahLst/>
              <a:cxnLst/>
              <a:rect l="l" t="t" r="r" b="b"/>
              <a:pathLst>
                <a:path w="775335" h="876300">
                  <a:moveTo>
                    <a:pt x="710260" y="531063"/>
                  </a:moveTo>
                  <a:lnTo>
                    <a:pt x="706577" y="512826"/>
                  </a:lnTo>
                  <a:lnTo>
                    <a:pt x="696531" y="497928"/>
                  </a:lnTo>
                  <a:lnTo>
                    <a:pt x="681634" y="487883"/>
                  </a:lnTo>
                  <a:lnTo>
                    <a:pt x="663384" y="484200"/>
                  </a:lnTo>
                  <a:lnTo>
                    <a:pt x="645134" y="487883"/>
                  </a:lnTo>
                  <a:lnTo>
                    <a:pt x="630237" y="497928"/>
                  </a:lnTo>
                  <a:lnTo>
                    <a:pt x="620191" y="512826"/>
                  </a:lnTo>
                  <a:lnTo>
                    <a:pt x="616508" y="531063"/>
                  </a:lnTo>
                  <a:lnTo>
                    <a:pt x="616508" y="660692"/>
                  </a:lnTo>
                  <a:lnTo>
                    <a:pt x="149771" y="660692"/>
                  </a:lnTo>
                  <a:lnTo>
                    <a:pt x="181698" y="623976"/>
                  </a:lnTo>
                  <a:lnTo>
                    <a:pt x="190881" y="607796"/>
                  </a:lnTo>
                  <a:lnTo>
                    <a:pt x="193078" y="589965"/>
                  </a:lnTo>
                  <a:lnTo>
                    <a:pt x="188429" y="572604"/>
                  </a:lnTo>
                  <a:lnTo>
                    <a:pt x="154495" y="547065"/>
                  </a:lnTo>
                  <a:lnTo>
                    <a:pt x="146342" y="546354"/>
                  </a:lnTo>
                  <a:lnTo>
                    <a:pt x="136588" y="547370"/>
                  </a:lnTo>
                  <a:lnTo>
                    <a:pt x="8839" y="679881"/>
                  </a:lnTo>
                  <a:lnTo>
                    <a:pt x="4902" y="687082"/>
                  </a:lnTo>
                  <a:lnTo>
                    <a:pt x="4191" y="688225"/>
                  </a:lnTo>
                  <a:lnTo>
                    <a:pt x="3949" y="689305"/>
                  </a:lnTo>
                  <a:lnTo>
                    <a:pt x="2578" y="692531"/>
                  </a:lnTo>
                  <a:lnTo>
                    <a:pt x="1549" y="695845"/>
                  </a:lnTo>
                  <a:lnTo>
                    <a:pt x="546" y="701001"/>
                  </a:lnTo>
                  <a:lnTo>
                    <a:pt x="0" y="704875"/>
                  </a:lnTo>
                  <a:lnTo>
                    <a:pt x="0" y="708748"/>
                  </a:lnTo>
                  <a:lnTo>
                    <a:pt x="112877" y="859459"/>
                  </a:lnTo>
                  <a:lnTo>
                    <a:pt x="144678" y="876071"/>
                  </a:lnTo>
                  <a:lnTo>
                    <a:pt x="162547" y="874217"/>
                  </a:lnTo>
                  <a:lnTo>
                    <a:pt x="178892" y="865339"/>
                  </a:lnTo>
                  <a:lnTo>
                    <a:pt x="190525" y="850798"/>
                  </a:lnTo>
                  <a:lnTo>
                    <a:pt x="195503" y="833526"/>
                  </a:lnTo>
                  <a:lnTo>
                    <a:pt x="193649" y="815657"/>
                  </a:lnTo>
                  <a:lnTo>
                    <a:pt x="184759" y="799299"/>
                  </a:lnTo>
                  <a:lnTo>
                    <a:pt x="147218" y="754443"/>
                  </a:lnTo>
                  <a:lnTo>
                    <a:pt x="663384" y="754443"/>
                  </a:lnTo>
                  <a:lnTo>
                    <a:pt x="681634" y="750760"/>
                  </a:lnTo>
                  <a:lnTo>
                    <a:pt x="696531" y="740714"/>
                  </a:lnTo>
                  <a:lnTo>
                    <a:pt x="706577" y="725817"/>
                  </a:lnTo>
                  <a:lnTo>
                    <a:pt x="710260" y="707567"/>
                  </a:lnTo>
                  <a:lnTo>
                    <a:pt x="710260" y="531063"/>
                  </a:lnTo>
                  <a:close/>
                </a:path>
                <a:path w="775335" h="876300">
                  <a:moveTo>
                    <a:pt x="775004" y="167322"/>
                  </a:moveTo>
                  <a:lnTo>
                    <a:pt x="662139" y="16598"/>
                  </a:lnTo>
                  <a:lnTo>
                    <a:pt x="630339" y="0"/>
                  </a:lnTo>
                  <a:lnTo>
                    <a:pt x="612457" y="1854"/>
                  </a:lnTo>
                  <a:lnTo>
                    <a:pt x="596112" y="10731"/>
                  </a:lnTo>
                  <a:lnTo>
                    <a:pt x="584479" y="25260"/>
                  </a:lnTo>
                  <a:lnTo>
                    <a:pt x="579501" y="42532"/>
                  </a:lnTo>
                  <a:lnTo>
                    <a:pt x="581367" y="60413"/>
                  </a:lnTo>
                  <a:lnTo>
                    <a:pt x="590245" y="76771"/>
                  </a:lnTo>
                  <a:lnTo>
                    <a:pt x="627786" y="121627"/>
                  </a:lnTo>
                  <a:lnTo>
                    <a:pt x="111620" y="121627"/>
                  </a:lnTo>
                  <a:lnTo>
                    <a:pt x="93383" y="125310"/>
                  </a:lnTo>
                  <a:lnTo>
                    <a:pt x="78473" y="135356"/>
                  </a:lnTo>
                  <a:lnTo>
                    <a:pt x="68427" y="150253"/>
                  </a:lnTo>
                  <a:lnTo>
                    <a:pt x="64744" y="168503"/>
                  </a:lnTo>
                  <a:lnTo>
                    <a:pt x="64744" y="345008"/>
                  </a:lnTo>
                  <a:lnTo>
                    <a:pt x="68427" y="363245"/>
                  </a:lnTo>
                  <a:lnTo>
                    <a:pt x="78473" y="378142"/>
                  </a:lnTo>
                  <a:lnTo>
                    <a:pt x="93383" y="388188"/>
                  </a:lnTo>
                  <a:lnTo>
                    <a:pt x="111620" y="391871"/>
                  </a:lnTo>
                  <a:lnTo>
                    <a:pt x="129870" y="388188"/>
                  </a:lnTo>
                  <a:lnTo>
                    <a:pt x="144780" y="378142"/>
                  </a:lnTo>
                  <a:lnTo>
                    <a:pt x="154825" y="363245"/>
                  </a:lnTo>
                  <a:lnTo>
                    <a:pt x="158508" y="345008"/>
                  </a:lnTo>
                  <a:lnTo>
                    <a:pt x="158508" y="215379"/>
                  </a:lnTo>
                  <a:lnTo>
                    <a:pt x="625233" y="215379"/>
                  </a:lnTo>
                  <a:lnTo>
                    <a:pt x="593305" y="252082"/>
                  </a:lnTo>
                  <a:lnTo>
                    <a:pt x="584123" y="268274"/>
                  </a:lnTo>
                  <a:lnTo>
                    <a:pt x="581926" y="286105"/>
                  </a:lnTo>
                  <a:lnTo>
                    <a:pt x="586574" y="303466"/>
                  </a:lnTo>
                  <a:lnTo>
                    <a:pt x="620509" y="329006"/>
                  </a:lnTo>
                  <a:lnTo>
                    <a:pt x="628662" y="329717"/>
                  </a:lnTo>
                  <a:lnTo>
                    <a:pt x="638416" y="328701"/>
                  </a:lnTo>
                  <a:lnTo>
                    <a:pt x="766165" y="196189"/>
                  </a:lnTo>
                  <a:lnTo>
                    <a:pt x="770102" y="188976"/>
                  </a:lnTo>
                  <a:lnTo>
                    <a:pt x="770826" y="187833"/>
                  </a:lnTo>
                  <a:lnTo>
                    <a:pt x="771055" y="186766"/>
                  </a:lnTo>
                  <a:lnTo>
                    <a:pt x="772439" y="183527"/>
                  </a:lnTo>
                  <a:lnTo>
                    <a:pt x="773468" y="180213"/>
                  </a:lnTo>
                  <a:lnTo>
                    <a:pt x="774458" y="175056"/>
                  </a:lnTo>
                  <a:lnTo>
                    <a:pt x="775004" y="171196"/>
                  </a:lnTo>
                  <a:lnTo>
                    <a:pt x="775004" y="167322"/>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A01DF81B-3F6F-F8B5-E4DE-166B7C4AC150}"/>
              </a:ext>
            </a:extLst>
          </p:cNvPr>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11</a:t>
            </a:fld>
            <a:endParaRPr spc="-25" dirty="0"/>
          </a:p>
        </p:txBody>
      </p:sp>
      <p:sp>
        <p:nvSpPr>
          <p:cNvPr id="15" name="object 15">
            <a:extLst>
              <a:ext uri="{FF2B5EF4-FFF2-40B4-BE49-F238E27FC236}">
                <a16:creationId xmlns:a16="http://schemas.microsoft.com/office/drawing/2014/main" id="{7D8CC81C-F90A-BB15-301F-32985F1F0C70}"/>
              </a:ext>
            </a:extLst>
          </p:cNvPr>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16" name="object 5">
            <a:extLst>
              <a:ext uri="{FF2B5EF4-FFF2-40B4-BE49-F238E27FC236}">
                <a16:creationId xmlns:a16="http://schemas.microsoft.com/office/drawing/2014/main" id="{E0849BDD-E41F-BE56-64FC-2E761A551A4D}"/>
              </a:ext>
            </a:extLst>
          </p:cNvPr>
          <p:cNvSpPr/>
          <p:nvPr/>
        </p:nvSpPr>
        <p:spPr>
          <a:xfrm>
            <a:off x="1418804" y="4880656"/>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2" name="object 2">
            <a:extLst>
              <a:ext uri="{FF2B5EF4-FFF2-40B4-BE49-F238E27FC236}">
                <a16:creationId xmlns:a16="http://schemas.microsoft.com/office/drawing/2014/main" id="{A3206285-509D-9E93-6A64-89AF163C1E54}"/>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
        <p:nvSpPr>
          <p:cNvPr id="8" name="object 5">
            <a:extLst>
              <a:ext uri="{FF2B5EF4-FFF2-40B4-BE49-F238E27FC236}">
                <a16:creationId xmlns:a16="http://schemas.microsoft.com/office/drawing/2014/main" id="{6EB222CF-6B2E-4B62-2D70-B0407F62F983}"/>
              </a:ext>
            </a:extLst>
          </p:cNvPr>
          <p:cNvSpPr/>
          <p:nvPr/>
        </p:nvSpPr>
        <p:spPr>
          <a:xfrm>
            <a:off x="1418804" y="5711917"/>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9" name="object 5">
            <a:extLst>
              <a:ext uri="{FF2B5EF4-FFF2-40B4-BE49-F238E27FC236}">
                <a16:creationId xmlns:a16="http://schemas.microsoft.com/office/drawing/2014/main" id="{522C0656-5FF4-88CD-3FFD-EFBED1804B93}"/>
              </a:ext>
            </a:extLst>
          </p:cNvPr>
          <p:cNvSpPr/>
          <p:nvPr/>
        </p:nvSpPr>
        <p:spPr>
          <a:xfrm>
            <a:off x="1418804" y="6543178"/>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7" name="object 5">
            <a:extLst>
              <a:ext uri="{FF2B5EF4-FFF2-40B4-BE49-F238E27FC236}">
                <a16:creationId xmlns:a16="http://schemas.microsoft.com/office/drawing/2014/main" id="{375A6DAE-8338-5CDC-ADAF-5ABDB7F812FC}"/>
              </a:ext>
            </a:extLst>
          </p:cNvPr>
          <p:cNvSpPr/>
          <p:nvPr/>
        </p:nvSpPr>
        <p:spPr>
          <a:xfrm>
            <a:off x="1418804" y="7374439"/>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8" name="object 5">
            <a:extLst>
              <a:ext uri="{FF2B5EF4-FFF2-40B4-BE49-F238E27FC236}">
                <a16:creationId xmlns:a16="http://schemas.microsoft.com/office/drawing/2014/main" id="{A44BFC8F-EE23-54F6-D13B-7F5DD7C6A3C6}"/>
              </a:ext>
            </a:extLst>
          </p:cNvPr>
          <p:cNvSpPr/>
          <p:nvPr/>
        </p:nvSpPr>
        <p:spPr>
          <a:xfrm>
            <a:off x="1418804" y="8205699"/>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73448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A5226-E1E3-53CC-9445-CC34349E4CD6}"/>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44B89B8A-78DE-DFCD-276A-9A8F2F20C043}"/>
              </a:ext>
            </a:extLst>
          </p:cNvPr>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a:extLst>
              <a:ext uri="{FF2B5EF4-FFF2-40B4-BE49-F238E27FC236}">
                <a16:creationId xmlns:a16="http://schemas.microsoft.com/office/drawing/2014/main" id="{51CDD39D-B18E-8164-9E1C-E70D1A839F58}"/>
              </a:ext>
            </a:extLst>
          </p:cNvPr>
          <p:cNvSpPr txBox="1"/>
          <p:nvPr/>
        </p:nvSpPr>
        <p:spPr>
          <a:xfrm>
            <a:off x="615553" y="2814438"/>
            <a:ext cx="18911339" cy="5908477"/>
          </a:xfrm>
          <a:prstGeom prst="rect">
            <a:avLst/>
          </a:prstGeom>
        </p:spPr>
        <p:txBody>
          <a:bodyPr vert="horz" wrap="square" lIns="0" tIns="13335" rIns="0" bIns="0" rtlCol="0">
            <a:spAutoFit/>
          </a:bodyPr>
          <a:lstStyle/>
          <a:p>
            <a:pPr marL="12700">
              <a:spcBef>
                <a:spcPts val="105"/>
              </a:spcBef>
              <a:tabLst>
                <a:tab pos="766445" algn="l"/>
              </a:tabLst>
            </a:pPr>
            <a:r>
              <a:rPr lang="en-US" sz="5600" b="1" dirty="0"/>
              <a:t>4.	Critical Analysis Approaches</a:t>
            </a:r>
            <a:r>
              <a:rPr lang="en-US" sz="3050" i="1" spc="-35" dirty="0">
                <a:latin typeface="Barlow"/>
              </a:rPr>
              <a:t> continued</a:t>
            </a:r>
          </a:p>
          <a:p>
            <a:pPr marL="1352550" indent="10160" algn="l">
              <a:lnSpc>
                <a:spcPct val="130000"/>
              </a:lnSpc>
              <a:spcBef>
                <a:spcPts val="1800"/>
              </a:spcBef>
            </a:pPr>
            <a:r>
              <a:rPr lang="en-US" sz="3050" spc="-35" dirty="0">
                <a:latin typeface="Barlow"/>
              </a:rPr>
              <a:t>Recognize logical fallacies, such as ad hominem attacks or false dichotomies.</a:t>
            </a:r>
          </a:p>
          <a:p>
            <a:pPr marL="1352550" indent="10160" algn="l">
              <a:lnSpc>
                <a:spcPct val="130000"/>
              </a:lnSpc>
              <a:spcBef>
                <a:spcPts val="1800"/>
              </a:spcBef>
            </a:pPr>
            <a:r>
              <a:rPr lang="en-US" sz="3050" spc="-35" dirty="0">
                <a:latin typeface="Barlow"/>
              </a:rPr>
              <a:t>Apply relevant theoretical frameworks to analyze the text and assist with the following:</a:t>
            </a:r>
          </a:p>
          <a:p>
            <a:pPr marL="1809750" indent="-457200" algn="l">
              <a:lnSpc>
                <a:spcPct val="130000"/>
              </a:lnSpc>
              <a:spcBef>
                <a:spcPts val="1800"/>
              </a:spcBef>
              <a:buFont typeface="Arial" panose="020B0604020202020204" pitchFamily="34" charset="0"/>
              <a:buChar char="•"/>
            </a:pPr>
            <a:r>
              <a:rPr lang="en-US" sz="3050" spc="-35" dirty="0">
                <a:latin typeface="Barlow"/>
              </a:rPr>
              <a:t>Identifying key concepts and relationships in the text</a:t>
            </a:r>
          </a:p>
          <a:p>
            <a:pPr marL="1809750" indent="-457200" algn="l">
              <a:lnSpc>
                <a:spcPct val="130000"/>
              </a:lnSpc>
              <a:spcBef>
                <a:spcPts val="1800"/>
              </a:spcBef>
              <a:buFont typeface="Arial" panose="020B0604020202020204" pitchFamily="34" charset="0"/>
              <a:buChar char="•"/>
            </a:pPr>
            <a:r>
              <a:rPr lang="en-US" sz="3050" spc="-35" dirty="0">
                <a:latin typeface="Barlow"/>
              </a:rPr>
              <a:t>Providing context for interpreting the author’s arguments</a:t>
            </a:r>
          </a:p>
          <a:p>
            <a:pPr marL="1809750" indent="-457200" algn="l">
              <a:lnSpc>
                <a:spcPct val="130000"/>
              </a:lnSpc>
              <a:spcBef>
                <a:spcPts val="1800"/>
              </a:spcBef>
              <a:buFont typeface="Arial" panose="020B0604020202020204" pitchFamily="34" charset="0"/>
              <a:buChar char="•"/>
            </a:pPr>
            <a:r>
              <a:rPr lang="en-US" sz="3050" spc="-35" dirty="0">
                <a:latin typeface="Barlow"/>
              </a:rPr>
              <a:t>Connecting the text to larger academic conversations</a:t>
            </a:r>
          </a:p>
          <a:p>
            <a:pPr marL="1809750" indent="-457200" algn="l">
              <a:lnSpc>
                <a:spcPct val="130000"/>
              </a:lnSpc>
              <a:spcBef>
                <a:spcPts val="1800"/>
              </a:spcBef>
              <a:buFont typeface="Arial" panose="020B0604020202020204" pitchFamily="34" charset="0"/>
              <a:buChar char="•"/>
            </a:pPr>
            <a:r>
              <a:rPr lang="en-US" sz="3050" spc="-35" dirty="0">
                <a:latin typeface="Barlow"/>
              </a:rPr>
              <a:t>Uncovering hidden assumptions or biases in the work</a:t>
            </a:r>
          </a:p>
        </p:txBody>
      </p:sp>
      <p:sp>
        <p:nvSpPr>
          <p:cNvPr id="5" name="object 5">
            <a:extLst>
              <a:ext uri="{FF2B5EF4-FFF2-40B4-BE49-F238E27FC236}">
                <a16:creationId xmlns:a16="http://schemas.microsoft.com/office/drawing/2014/main" id="{970A8BF0-4E1F-8BE1-57A0-B6574679C7FD}"/>
              </a:ext>
            </a:extLst>
          </p:cNvPr>
          <p:cNvSpPr/>
          <p:nvPr/>
        </p:nvSpPr>
        <p:spPr>
          <a:xfrm>
            <a:off x="1418804" y="4049395"/>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0" name="object 10">
            <a:extLst>
              <a:ext uri="{FF2B5EF4-FFF2-40B4-BE49-F238E27FC236}">
                <a16:creationId xmlns:a16="http://schemas.microsoft.com/office/drawing/2014/main" id="{FB0A74CC-BF14-8507-F2BA-EAEAC54C5B0D}"/>
              </a:ext>
            </a:extLst>
          </p:cNvPr>
          <p:cNvSpPr txBox="1"/>
          <p:nvPr/>
        </p:nvSpPr>
        <p:spPr>
          <a:xfrm>
            <a:off x="1788292" y="1187034"/>
            <a:ext cx="3859529" cy="553720"/>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Step-</a:t>
            </a:r>
            <a:r>
              <a:rPr sz="3450" b="1" spc="-65" dirty="0">
                <a:latin typeface="Barlow"/>
                <a:cs typeface="Barlow"/>
              </a:rPr>
              <a:t>by-</a:t>
            </a:r>
            <a:r>
              <a:rPr sz="3450" b="1" dirty="0">
                <a:latin typeface="Barlow"/>
                <a:cs typeface="Barlow"/>
              </a:rPr>
              <a:t>Step</a:t>
            </a:r>
            <a:r>
              <a:rPr sz="3450" b="1" spc="-15" dirty="0">
                <a:latin typeface="Barlow"/>
                <a:cs typeface="Barlow"/>
              </a:rPr>
              <a:t> </a:t>
            </a:r>
            <a:r>
              <a:rPr sz="3450" b="1" spc="-10" dirty="0">
                <a:latin typeface="Barlow"/>
                <a:cs typeface="Barlow"/>
              </a:rPr>
              <a:t>Guide</a:t>
            </a:r>
            <a:endParaRPr sz="3450">
              <a:latin typeface="Barlow"/>
              <a:cs typeface="Barlow"/>
            </a:endParaRPr>
          </a:p>
        </p:txBody>
      </p:sp>
      <p:grpSp>
        <p:nvGrpSpPr>
          <p:cNvPr id="11" name="object 11">
            <a:extLst>
              <a:ext uri="{FF2B5EF4-FFF2-40B4-BE49-F238E27FC236}">
                <a16:creationId xmlns:a16="http://schemas.microsoft.com/office/drawing/2014/main" id="{E1706630-1910-4743-48C0-56DC5081B757}"/>
              </a:ext>
            </a:extLst>
          </p:cNvPr>
          <p:cNvGrpSpPr/>
          <p:nvPr/>
        </p:nvGrpSpPr>
        <p:grpSpPr>
          <a:xfrm>
            <a:off x="628256" y="963321"/>
            <a:ext cx="1051560" cy="1036955"/>
            <a:chOff x="628256" y="963321"/>
            <a:chExt cx="1051560" cy="1036955"/>
          </a:xfrm>
        </p:grpSpPr>
        <p:sp>
          <p:nvSpPr>
            <p:cNvPr id="12" name="object 12">
              <a:extLst>
                <a:ext uri="{FF2B5EF4-FFF2-40B4-BE49-F238E27FC236}">
                  <a16:creationId xmlns:a16="http://schemas.microsoft.com/office/drawing/2014/main" id="{D61947FC-4008-9C70-9CB6-9FC660BDEAE6}"/>
                </a:ext>
              </a:extLst>
            </p:cNvPr>
            <p:cNvSpPr/>
            <p:nvPr/>
          </p:nvSpPr>
          <p:spPr>
            <a:xfrm>
              <a:off x="628256" y="963321"/>
              <a:ext cx="1051560" cy="1036955"/>
            </a:xfrm>
            <a:custGeom>
              <a:avLst/>
              <a:gdLst/>
              <a:ahLst/>
              <a:cxnLst/>
              <a:rect l="l" t="t" r="r" b="b"/>
              <a:pathLst>
                <a:path w="1051560" h="1036955">
                  <a:moveTo>
                    <a:pt x="950641" y="0"/>
                  </a:moveTo>
                  <a:lnTo>
                    <a:pt x="100886" y="0"/>
                  </a:lnTo>
                  <a:lnTo>
                    <a:pt x="61618" y="7928"/>
                  </a:lnTo>
                  <a:lnTo>
                    <a:pt x="29550" y="29550"/>
                  </a:lnTo>
                  <a:lnTo>
                    <a:pt x="7928" y="61618"/>
                  </a:lnTo>
                  <a:lnTo>
                    <a:pt x="0" y="100886"/>
                  </a:lnTo>
                  <a:lnTo>
                    <a:pt x="0" y="935730"/>
                  </a:lnTo>
                  <a:lnTo>
                    <a:pt x="7928" y="974999"/>
                  </a:lnTo>
                  <a:lnTo>
                    <a:pt x="29550" y="1007067"/>
                  </a:lnTo>
                  <a:lnTo>
                    <a:pt x="61618" y="1028689"/>
                  </a:lnTo>
                  <a:lnTo>
                    <a:pt x="100886" y="1036617"/>
                  </a:lnTo>
                  <a:lnTo>
                    <a:pt x="950641" y="1036617"/>
                  </a:lnTo>
                  <a:lnTo>
                    <a:pt x="989909" y="1028689"/>
                  </a:lnTo>
                  <a:lnTo>
                    <a:pt x="1021978" y="1007067"/>
                  </a:lnTo>
                  <a:lnTo>
                    <a:pt x="1043599" y="974999"/>
                  </a:lnTo>
                  <a:lnTo>
                    <a:pt x="1051528" y="935730"/>
                  </a:lnTo>
                  <a:lnTo>
                    <a:pt x="1051528" y="100886"/>
                  </a:lnTo>
                  <a:lnTo>
                    <a:pt x="1043599" y="61618"/>
                  </a:lnTo>
                  <a:lnTo>
                    <a:pt x="1021978" y="29550"/>
                  </a:lnTo>
                  <a:lnTo>
                    <a:pt x="989909" y="7928"/>
                  </a:lnTo>
                  <a:lnTo>
                    <a:pt x="950641" y="0"/>
                  </a:lnTo>
                  <a:close/>
                </a:path>
              </a:pathLst>
            </a:custGeom>
            <a:solidFill>
              <a:srgbClr val="F8941D"/>
            </a:solidFill>
          </p:spPr>
          <p:txBody>
            <a:bodyPr wrap="square" lIns="0" tIns="0" rIns="0" bIns="0" rtlCol="0"/>
            <a:lstStyle/>
            <a:p>
              <a:endParaRPr/>
            </a:p>
          </p:txBody>
        </p:sp>
        <p:sp>
          <p:nvSpPr>
            <p:cNvPr id="13" name="object 13">
              <a:extLst>
                <a:ext uri="{FF2B5EF4-FFF2-40B4-BE49-F238E27FC236}">
                  <a16:creationId xmlns:a16="http://schemas.microsoft.com/office/drawing/2014/main" id="{C9E280D0-0A86-C7C8-38A0-B21E5DF2FF69}"/>
                </a:ext>
              </a:extLst>
            </p:cNvPr>
            <p:cNvSpPr/>
            <p:nvPr/>
          </p:nvSpPr>
          <p:spPr>
            <a:xfrm>
              <a:off x="766508" y="1043602"/>
              <a:ext cx="775335" cy="876300"/>
            </a:xfrm>
            <a:custGeom>
              <a:avLst/>
              <a:gdLst/>
              <a:ahLst/>
              <a:cxnLst/>
              <a:rect l="l" t="t" r="r" b="b"/>
              <a:pathLst>
                <a:path w="775335" h="876300">
                  <a:moveTo>
                    <a:pt x="710260" y="531063"/>
                  </a:moveTo>
                  <a:lnTo>
                    <a:pt x="706577" y="512826"/>
                  </a:lnTo>
                  <a:lnTo>
                    <a:pt x="696531" y="497928"/>
                  </a:lnTo>
                  <a:lnTo>
                    <a:pt x="681634" y="487883"/>
                  </a:lnTo>
                  <a:lnTo>
                    <a:pt x="663384" y="484200"/>
                  </a:lnTo>
                  <a:lnTo>
                    <a:pt x="645134" y="487883"/>
                  </a:lnTo>
                  <a:lnTo>
                    <a:pt x="630237" y="497928"/>
                  </a:lnTo>
                  <a:lnTo>
                    <a:pt x="620191" y="512826"/>
                  </a:lnTo>
                  <a:lnTo>
                    <a:pt x="616508" y="531063"/>
                  </a:lnTo>
                  <a:lnTo>
                    <a:pt x="616508" y="660692"/>
                  </a:lnTo>
                  <a:lnTo>
                    <a:pt x="149771" y="660692"/>
                  </a:lnTo>
                  <a:lnTo>
                    <a:pt x="181698" y="623976"/>
                  </a:lnTo>
                  <a:lnTo>
                    <a:pt x="190881" y="607796"/>
                  </a:lnTo>
                  <a:lnTo>
                    <a:pt x="193078" y="589965"/>
                  </a:lnTo>
                  <a:lnTo>
                    <a:pt x="188429" y="572604"/>
                  </a:lnTo>
                  <a:lnTo>
                    <a:pt x="154495" y="547065"/>
                  </a:lnTo>
                  <a:lnTo>
                    <a:pt x="146342" y="546354"/>
                  </a:lnTo>
                  <a:lnTo>
                    <a:pt x="136588" y="547370"/>
                  </a:lnTo>
                  <a:lnTo>
                    <a:pt x="8839" y="679881"/>
                  </a:lnTo>
                  <a:lnTo>
                    <a:pt x="4902" y="687082"/>
                  </a:lnTo>
                  <a:lnTo>
                    <a:pt x="4191" y="688225"/>
                  </a:lnTo>
                  <a:lnTo>
                    <a:pt x="3949" y="689305"/>
                  </a:lnTo>
                  <a:lnTo>
                    <a:pt x="2578" y="692531"/>
                  </a:lnTo>
                  <a:lnTo>
                    <a:pt x="1549" y="695845"/>
                  </a:lnTo>
                  <a:lnTo>
                    <a:pt x="546" y="701001"/>
                  </a:lnTo>
                  <a:lnTo>
                    <a:pt x="0" y="704875"/>
                  </a:lnTo>
                  <a:lnTo>
                    <a:pt x="0" y="708748"/>
                  </a:lnTo>
                  <a:lnTo>
                    <a:pt x="112877" y="859459"/>
                  </a:lnTo>
                  <a:lnTo>
                    <a:pt x="144678" y="876071"/>
                  </a:lnTo>
                  <a:lnTo>
                    <a:pt x="162547" y="874217"/>
                  </a:lnTo>
                  <a:lnTo>
                    <a:pt x="178892" y="865339"/>
                  </a:lnTo>
                  <a:lnTo>
                    <a:pt x="190525" y="850798"/>
                  </a:lnTo>
                  <a:lnTo>
                    <a:pt x="195503" y="833526"/>
                  </a:lnTo>
                  <a:lnTo>
                    <a:pt x="193649" y="815657"/>
                  </a:lnTo>
                  <a:lnTo>
                    <a:pt x="184759" y="799299"/>
                  </a:lnTo>
                  <a:lnTo>
                    <a:pt x="147218" y="754443"/>
                  </a:lnTo>
                  <a:lnTo>
                    <a:pt x="663384" y="754443"/>
                  </a:lnTo>
                  <a:lnTo>
                    <a:pt x="681634" y="750760"/>
                  </a:lnTo>
                  <a:lnTo>
                    <a:pt x="696531" y="740714"/>
                  </a:lnTo>
                  <a:lnTo>
                    <a:pt x="706577" y="725817"/>
                  </a:lnTo>
                  <a:lnTo>
                    <a:pt x="710260" y="707567"/>
                  </a:lnTo>
                  <a:lnTo>
                    <a:pt x="710260" y="531063"/>
                  </a:lnTo>
                  <a:close/>
                </a:path>
                <a:path w="775335" h="876300">
                  <a:moveTo>
                    <a:pt x="775004" y="167322"/>
                  </a:moveTo>
                  <a:lnTo>
                    <a:pt x="662139" y="16598"/>
                  </a:lnTo>
                  <a:lnTo>
                    <a:pt x="630339" y="0"/>
                  </a:lnTo>
                  <a:lnTo>
                    <a:pt x="612457" y="1854"/>
                  </a:lnTo>
                  <a:lnTo>
                    <a:pt x="596112" y="10731"/>
                  </a:lnTo>
                  <a:lnTo>
                    <a:pt x="584479" y="25260"/>
                  </a:lnTo>
                  <a:lnTo>
                    <a:pt x="579501" y="42532"/>
                  </a:lnTo>
                  <a:lnTo>
                    <a:pt x="581367" y="60413"/>
                  </a:lnTo>
                  <a:lnTo>
                    <a:pt x="590245" y="76771"/>
                  </a:lnTo>
                  <a:lnTo>
                    <a:pt x="627786" y="121627"/>
                  </a:lnTo>
                  <a:lnTo>
                    <a:pt x="111620" y="121627"/>
                  </a:lnTo>
                  <a:lnTo>
                    <a:pt x="93383" y="125310"/>
                  </a:lnTo>
                  <a:lnTo>
                    <a:pt x="78473" y="135356"/>
                  </a:lnTo>
                  <a:lnTo>
                    <a:pt x="68427" y="150253"/>
                  </a:lnTo>
                  <a:lnTo>
                    <a:pt x="64744" y="168503"/>
                  </a:lnTo>
                  <a:lnTo>
                    <a:pt x="64744" y="345008"/>
                  </a:lnTo>
                  <a:lnTo>
                    <a:pt x="68427" y="363245"/>
                  </a:lnTo>
                  <a:lnTo>
                    <a:pt x="78473" y="378142"/>
                  </a:lnTo>
                  <a:lnTo>
                    <a:pt x="93383" y="388188"/>
                  </a:lnTo>
                  <a:lnTo>
                    <a:pt x="111620" y="391871"/>
                  </a:lnTo>
                  <a:lnTo>
                    <a:pt x="129870" y="388188"/>
                  </a:lnTo>
                  <a:lnTo>
                    <a:pt x="144780" y="378142"/>
                  </a:lnTo>
                  <a:lnTo>
                    <a:pt x="154825" y="363245"/>
                  </a:lnTo>
                  <a:lnTo>
                    <a:pt x="158508" y="345008"/>
                  </a:lnTo>
                  <a:lnTo>
                    <a:pt x="158508" y="215379"/>
                  </a:lnTo>
                  <a:lnTo>
                    <a:pt x="625233" y="215379"/>
                  </a:lnTo>
                  <a:lnTo>
                    <a:pt x="593305" y="252082"/>
                  </a:lnTo>
                  <a:lnTo>
                    <a:pt x="584123" y="268274"/>
                  </a:lnTo>
                  <a:lnTo>
                    <a:pt x="581926" y="286105"/>
                  </a:lnTo>
                  <a:lnTo>
                    <a:pt x="586574" y="303466"/>
                  </a:lnTo>
                  <a:lnTo>
                    <a:pt x="620509" y="329006"/>
                  </a:lnTo>
                  <a:lnTo>
                    <a:pt x="628662" y="329717"/>
                  </a:lnTo>
                  <a:lnTo>
                    <a:pt x="638416" y="328701"/>
                  </a:lnTo>
                  <a:lnTo>
                    <a:pt x="766165" y="196189"/>
                  </a:lnTo>
                  <a:lnTo>
                    <a:pt x="770102" y="188976"/>
                  </a:lnTo>
                  <a:lnTo>
                    <a:pt x="770826" y="187833"/>
                  </a:lnTo>
                  <a:lnTo>
                    <a:pt x="771055" y="186766"/>
                  </a:lnTo>
                  <a:lnTo>
                    <a:pt x="772439" y="183527"/>
                  </a:lnTo>
                  <a:lnTo>
                    <a:pt x="773468" y="180213"/>
                  </a:lnTo>
                  <a:lnTo>
                    <a:pt x="774458" y="175056"/>
                  </a:lnTo>
                  <a:lnTo>
                    <a:pt x="775004" y="171196"/>
                  </a:lnTo>
                  <a:lnTo>
                    <a:pt x="775004" y="167322"/>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4F82B51F-F872-1D3F-9B2B-537435F005B7}"/>
              </a:ext>
            </a:extLst>
          </p:cNvPr>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12</a:t>
            </a:fld>
            <a:endParaRPr spc="-25" dirty="0"/>
          </a:p>
        </p:txBody>
      </p:sp>
      <p:sp>
        <p:nvSpPr>
          <p:cNvPr id="15" name="object 15">
            <a:extLst>
              <a:ext uri="{FF2B5EF4-FFF2-40B4-BE49-F238E27FC236}">
                <a16:creationId xmlns:a16="http://schemas.microsoft.com/office/drawing/2014/main" id="{B06D7E02-BBCB-B6CB-2D55-D5639FB3EF62}"/>
              </a:ext>
            </a:extLst>
          </p:cNvPr>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16" name="object 5">
            <a:extLst>
              <a:ext uri="{FF2B5EF4-FFF2-40B4-BE49-F238E27FC236}">
                <a16:creationId xmlns:a16="http://schemas.microsoft.com/office/drawing/2014/main" id="{E5C2FEA2-1016-E051-0321-A3B12F832183}"/>
              </a:ext>
            </a:extLst>
          </p:cNvPr>
          <p:cNvSpPr/>
          <p:nvPr/>
        </p:nvSpPr>
        <p:spPr>
          <a:xfrm>
            <a:off x="1418804" y="4871484"/>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2" name="object 2">
            <a:extLst>
              <a:ext uri="{FF2B5EF4-FFF2-40B4-BE49-F238E27FC236}">
                <a16:creationId xmlns:a16="http://schemas.microsoft.com/office/drawing/2014/main" id="{14E3282E-D43A-F059-3E23-0CD9D1C17A1D}"/>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Tree>
    <p:extLst>
      <p:ext uri="{BB962C8B-B14F-4D97-AF65-F5344CB8AC3E}">
        <p14:creationId xmlns:p14="http://schemas.microsoft.com/office/powerpoint/2010/main" val="51764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A344F-00A6-15E7-8154-0DE4BFEC85B7}"/>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9C1C1CFF-20C8-C6D1-3988-7410C0A846F1}"/>
              </a:ext>
            </a:extLst>
          </p:cNvPr>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a:extLst>
              <a:ext uri="{FF2B5EF4-FFF2-40B4-BE49-F238E27FC236}">
                <a16:creationId xmlns:a16="http://schemas.microsoft.com/office/drawing/2014/main" id="{D74F9536-C5D9-454E-275E-6EB3BEE548F3}"/>
              </a:ext>
            </a:extLst>
          </p:cNvPr>
          <p:cNvSpPr txBox="1"/>
          <p:nvPr/>
        </p:nvSpPr>
        <p:spPr>
          <a:xfrm>
            <a:off x="615553" y="2814438"/>
            <a:ext cx="18911339" cy="6034665"/>
          </a:xfrm>
          <a:prstGeom prst="rect">
            <a:avLst/>
          </a:prstGeom>
        </p:spPr>
        <p:txBody>
          <a:bodyPr vert="horz" wrap="square" lIns="0" tIns="13335" rIns="0" bIns="0" rtlCol="0">
            <a:spAutoFit/>
          </a:bodyPr>
          <a:lstStyle/>
          <a:p>
            <a:pPr marL="12700">
              <a:spcBef>
                <a:spcPts val="105"/>
              </a:spcBef>
              <a:tabLst>
                <a:tab pos="766445" algn="l"/>
              </a:tabLst>
            </a:pPr>
            <a:r>
              <a:rPr lang="en-US" sz="5600" b="1" dirty="0"/>
              <a:t>5.	Synthesis and Reflections</a:t>
            </a:r>
          </a:p>
          <a:p>
            <a:pPr marL="1352550" indent="10160" algn="l">
              <a:lnSpc>
                <a:spcPct val="130000"/>
              </a:lnSpc>
              <a:spcBef>
                <a:spcPts val="1800"/>
              </a:spcBef>
            </a:pPr>
            <a:r>
              <a:rPr lang="en-US" sz="3050" spc="-35" dirty="0">
                <a:latin typeface="Barlow"/>
              </a:rPr>
              <a:t>Make </a:t>
            </a:r>
            <a:r>
              <a:rPr lang="en-US" sz="3050" spc="-35" dirty="0" err="1">
                <a:latin typeface="Barlow"/>
              </a:rPr>
              <a:t>intratext</a:t>
            </a:r>
            <a:r>
              <a:rPr lang="en-US" sz="3050" spc="-35" dirty="0">
                <a:latin typeface="Barlow"/>
              </a:rPr>
              <a:t> and intertext connections.</a:t>
            </a:r>
          </a:p>
          <a:p>
            <a:pPr marL="1352550" indent="10160" algn="l">
              <a:lnSpc>
                <a:spcPct val="130000"/>
              </a:lnSpc>
              <a:spcBef>
                <a:spcPts val="1800"/>
              </a:spcBef>
            </a:pPr>
            <a:r>
              <a:rPr lang="en-US" sz="3050" spc="-35" dirty="0">
                <a:latin typeface="Barlow"/>
              </a:rPr>
              <a:t>Reflect on how the text changes or challenges your understanding.</a:t>
            </a:r>
          </a:p>
          <a:p>
            <a:pPr marL="1352550" indent="10160" algn="l">
              <a:lnSpc>
                <a:spcPct val="130000"/>
              </a:lnSpc>
              <a:spcBef>
                <a:spcPts val="1800"/>
              </a:spcBef>
            </a:pPr>
            <a:r>
              <a:rPr lang="en-US" sz="3050" spc="-35" dirty="0">
                <a:latin typeface="Barlow"/>
              </a:rPr>
              <a:t>Consider potential applications or implications of the ideas presented.</a:t>
            </a:r>
          </a:p>
          <a:p>
            <a:pPr marL="1352550" indent="10160" algn="l">
              <a:lnSpc>
                <a:spcPct val="130000"/>
              </a:lnSpc>
              <a:spcBef>
                <a:spcPts val="1800"/>
              </a:spcBef>
            </a:pPr>
            <a:r>
              <a:rPr lang="en-US" sz="3050" spc="-35" dirty="0">
                <a:latin typeface="Barlow"/>
              </a:rPr>
              <a:t>Formulate your own questions or hypotheses based on the reading.</a:t>
            </a:r>
          </a:p>
          <a:p>
            <a:pPr marL="1352550" indent="10160" algn="l">
              <a:lnSpc>
                <a:spcPct val="130000"/>
              </a:lnSpc>
              <a:spcBef>
                <a:spcPts val="1800"/>
              </a:spcBef>
            </a:pPr>
            <a:r>
              <a:rPr lang="en-US" sz="3050" spc="-35" dirty="0">
                <a:latin typeface="Barlow"/>
              </a:rPr>
              <a:t>Create a concept map linking ideas from multiple texts on the same topic.</a:t>
            </a:r>
          </a:p>
          <a:p>
            <a:pPr marL="1352550" indent="10160" algn="l">
              <a:lnSpc>
                <a:spcPct val="130000"/>
              </a:lnSpc>
              <a:spcBef>
                <a:spcPts val="1800"/>
              </a:spcBef>
            </a:pPr>
            <a:r>
              <a:rPr lang="en-US" sz="3050" spc="-35" dirty="0">
                <a:latin typeface="Barlow"/>
              </a:rPr>
              <a:t>Create an annotated bibliography as a synthesis tool.</a:t>
            </a:r>
          </a:p>
        </p:txBody>
      </p:sp>
      <p:sp>
        <p:nvSpPr>
          <p:cNvPr id="10" name="object 10">
            <a:extLst>
              <a:ext uri="{FF2B5EF4-FFF2-40B4-BE49-F238E27FC236}">
                <a16:creationId xmlns:a16="http://schemas.microsoft.com/office/drawing/2014/main" id="{4181DD9A-0135-A59F-6851-47BECEDDD886}"/>
              </a:ext>
            </a:extLst>
          </p:cNvPr>
          <p:cNvSpPr txBox="1"/>
          <p:nvPr/>
        </p:nvSpPr>
        <p:spPr>
          <a:xfrm>
            <a:off x="1788292" y="1187034"/>
            <a:ext cx="3859529" cy="553720"/>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Step-</a:t>
            </a:r>
            <a:r>
              <a:rPr sz="3450" b="1" spc="-65" dirty="0">
                <a:latin typeface="Barlow"/>
                <a:cs typeface="Barlow"/>
              </a:rPr>
              <a:t>by-</a:t>
            </a:r>
            <a:r>
              <a:rPr sz="3450" b="1" dirty="0">
                <a:latin typeface="Barlow"/>
                <a:cs typeface="Barlow"/>
              </a:rPr>
              <a:t>Step</a:t>
            </a:r>
            <a:r>
              <a:rPr sz="3450" b="1" spc="-15" dirty="0">
                <a:latin typeface="Barlow"/>
                <a:cs typeface="Barlow"/>
              </a:rPr>
              <a:t> </a:t>
            </a:r>
            <a:r>
              <a:rPr sz="3450" b="1" spc="-10" dirty="0">
                <a:latin typeface="Barlow"/>
                <a:cs typeface="Barlow"/>
              </a:rPr>
              <a:t>Guide</a:t>
            </a:r>
            <a:endParaRPr sz="3450">
              <a:latin typeface="Barlow"/>
              <a:cs typeface="Barlow"/>
            </a:endParaRPr>
          </a:p>
        </p:txBody>
      </p:sp>
      <p:grpSp>
        <p:nvGrpSpPr>
          <p:cNvPr id="11" name="object 11">
            <a:extLst>
              <a:ext uri="{FF2B5EF4-FFF2-40B4-BE49-F238E27FC236}">
                <a16:creationId xmlns:a16="http://schemas.microsoft.com/office/drawing/2014/main" id="{B86294BE-7424-7092-526F-0070C5DC7BC4}"/>
              </a:ext>
            </a:extLst>
          </p:cNvPr>
          <p:cNvGrpSpPr/>
          <p:nvPr/>
        </p:nvGrpSpPr>
        <p:grpSpPr>
          <a:xfrm>
            <a:off x="628256" y="963321"/>
            <a:ext cx="1051560" cy="1036955"/>
            <a:chOff x="628256" y="963321"/>
            <a:chExt cx="1051560" cy="1036955"/>
          </a:xfrm>
        </p:grpSpPr>
        <p:sp>
          <p:nvSpPr>
            <p:cNvPr id="12" name="object 12">
              <a:extLst>
                <a:ext uri="{FF2B5EF4-FFF2-40B4-BE49-F238E27FC236}">
                  <a16:creationId xmlns:a16="http://schemas.microsoft.com/office/drawing/2014/main" id="{1226B07B-E8C4-7C8F-ECA2-16CF191F9EE3}"/>
                </a:ext>
              </a:extLst>
            </p:cNvPr>
            <p:cNvSpPr/>
            <p:nvPr/>
          </p:nvSpPr>
          <p:spPr>
            <a:xfrm>
              <a:off x="628256" y="963321"/>
              <a:ext cx="1051560" cy="1036955"/>
            </a:xfrm>
            <a:custGeom>
              <a:avLst/>
              <a:gdLst/>
              <a:ahLst/>
              <a:cxnLst/>
              <a:rect l="l" t="t" r="r" b="b"/>
              <a:pathLst>
                <a:path w="1051560" h="1036955">
                  <a:moveTo>
                    <a:pt x="950641" y="0"/>
                  </a:moveTo>
                  <a:lnTo>
                    <a:pt x="100886" y="0"/>
                  </a:lnTo>
                  <a:lnTo>
                    <a:pt x="61618" y="7928"/>
                  </a:lnTo>
                  <a:lnTo>
                    <a:pt x="29550" y="29550"/>
                  </a:lnTo>
                  <a:lnTo>
                    <a:pt x="7928" y="61618"/>
                  </a:lnTo>
                  <a:lnTo>
                    <a:pt x="0" y="100886"/>
                  </a:lnTo>
                  <a:lnTo>
                    <a:pt x="0" y="935730"/>
                  </a:lnTo>
                  <a:lnTo>
                    <a:pt x="7928" y="974999"/>
                  </a:lnTo>
                  <a:lnTo>
                    <a:pt x="29550" y="1007067"/>
                  </a:lnTo>
                  <a:lnTo>
                    <a:pt x="61618" y="1028689"/>
                  </a:lnTo>
                  <a:lnTo>
                    <a:pt x="100886" y="1036617"/>
                  </a:lnTo>
                  <a:lnTo>
                    <a:pt x="950641" y="1036617"/>
                  </a:lnTo>
                  <a:lnTo>
                    <a:pt x="989909" y="1028689"/>
                  </a:lnTo>
                  <a:lnTo>
                    <a:pt x="1021978" y="1007067"/>
                  </a:lnTo>
                  <a:lnTo>
                    <a:pt x="1043599" y="974999"/>
                  </a:lnTo>
                  <a:lnTo>
                    <a:pt x="1051528" y="935730"/>
                  </a:lnTo>
                  <a:lnTo>
                    <a:pt x="1051528" y="100886"/>
                  </a:lnTo>
                  <a:lnTo>
                    <a:pt x="1043599" y="61618"/>
                  </a:lnTo>
                  <a:lnTo>
                    <a:pt x="1021978" y="29550"/>
                  </a:lnTo>
                  <a:lnTo>
                    <a:pt x="989909" y="7928"/>
                  </a:lnTo>
                  <a:lnTo>
                    <a:pt x="950641" y="0"/>
                  </a:lnTo>
                  <a:close/>
                </a:path>
              </a:pathLst>
            </a:custGeom>
            <a:solidFill>
              <a:srgbClr val="F8941D"/>
            </a:solidFill>
          </p:spPr>
          <p:txBody>
            <a:bodyPr wrap="square" lIns="0" tIns="0" rIns="0" bIns="0" rtlCol="0"/>
            <a:lstStyle/>
            <a:p>
              <a:endParaRPr/>
            </a:p>
          </p:txBody>
        </p:sp>
        <p:sp>
          <p:nvSpPr>
            <p:cNvPr id="13" name="object 13">
              <a:extLst>
                <a:ext uri="{FF2B5EF4-FFF2-40B4-BE49-F238E27FC236}">
                  <a16:creationId xmlns:a16="http://schemas.microsoft.com/office/drawing/2014/main" id="{3D3A3BDC-7FD0-D1AB-E7DA-C1049789DBA3}"/>
                </a:ext>
              </a:extLst>
            </p:cNvPr>
            <p:cNvSpPr/>
            <p:nvPr/>
          </p:nvSpPr>
          <p:spPr>
            <a:xfrm>
              <a:off x="766508" y="1043602"/>
              <a:ext cx="775335" cy="876300"/>
            </a:xfrm>
            <a:custGeom>
              <a:avLst/>
              <a:gdLst/>
              <a:ahLst/>
              <a:cxnLst/>
              <a:rect l="l" t="t" r="r" b="b"/>
              <a:pathLst>
                <a:path w="775335" h="876300">
                  <a:moveTo>
                    <a:pt x="710260" y="531063"/>
                  </a:moveTo>
                  <a:lnTo>
                    <a:pt x="706577" y="512826"/>
                  </a:lnTo>
                  <a:lnTo>
                    <a:pt x="696531" y="497928"/>
                  </a:lnTo>
                  <a:lnTo>
                    <a:pt x="681634" y="487883"/>
                  </a:lnTo>
                  <a:lnTo>
                    <a:pt x="663384" y="484200"/>
                  </a:lnTo>
                  <a:lnTo>
                    <a:pt x="645134" y="487883"/>
                  </a:lnTo>
                  <a:lnTo>
                    <a:pt x="630237" y="497928"/>
                  </a:lnTo>
                  <a:lnTo>
                    <a:pt x="620191" y="512826"/>
                  </a:lnTo>
                  <a:lnTo>
                    <a:pt x="616508" y="531063"/>
                  </a:lnTo>
                  <a:lnTo>
                    <a:pt x="616508" y="660692"/>
                  </a:lnTo>
                  <a:lnTo>
                    <a:pt x="149771" y="660692"/>
                  </a:lnTo>
                  <a:lnTo>
                    <a:pt x="181698" y="623976"/>
                  </a:lnTo>
                  <a:lnTo>
                    <a:pt x="190881" y="607796"/>
                  </a:lnTo>
                  <a:lnTo>
                    <a:pt x="193078" y="589965"/>
                  </a:lnTo>
                  <a:lnTo>
                    <a:pt x="188429" y="572604"/>
                  </a:lnTo>
                  <a:lnTo>
                    <a:pt x="154495" y="547065"/>
                  </a:lnTo>
                  <a:lnTo>
                    <a:pt x="146342" y="546354"/>
                  </a:lnTo>
                  <a:lnTo>
                    <a:pt x="136588" y="547370"/>
                  </a:lnTo>
                  <a:lnTo>
                    <a:pt x="8839" y="679881"/>
                  </a:lnTo>
                  <a:lnTo>
                    <a:pt x="4902" y="687082"/>
                  </a:lnTo>
                  <a:lnTo>
                    <a:pt x="4191" y="688225"/>
                  </a:lnTo>
                  <a:lnTo>
                    <a:pt x="3949" y="689305"/>
                  </a:lnTo>
                  <a:lnTo>
                    <a:pt x="2578" y="692531"/>
                  </a:lnTo>
                  <a:lnTo>
                    <a:pt x="1549" y="695845"/>
                  </a:lnTo>
                  <a:lnTo>
                    <a:pt x="546" y="701001"/>
                  </a:lnTo>
                  <a:lnTo>
                    <a:pt x="0" y="704875"/>
                  </a:lnTo>
                  <a:lnTo>
                    <a:pt x="0" y="708748"/>
                  </a:lnTo>
                  <a:lnTo>
                    <a:pt x="112877" y="859459"/>
                  </a:lnTo>
                  <a:lnTo>
                    <a:pt x="144678" y="876071"/>
                  </a:lnTo>
                  <a:lnTo>
                    <a:pt x="162547" y="874217"/>
                  </a:lnTo>
                  <a:lnTo>
                    <a:pt x="178892" y="865339"/>
                  </a:lnTo>
                  <a:lnTo>
                    <a:pt x="190525" y="850798"/>
                  </a:lnTo>
                  <a:lnTo>
                    <a:pt x="195503" y="833526"/>
                  </a:lnTo>
                  <a:lnTo>
                    <a:pt x="193649" y="815657"/>
                  </a:lnTo>
                  <a:lnTo>
                    <a:pt x="184759" y="799299"/>
                  </a:lnTo>
                  <a:lnTo>
                    <a:pt x="147218" y="754443"/>
                  </a:lnTo>
                  <a:lnTo>
                    <a:pt x="663384" y="754443"/>
                  </a:lnTo>
                  <a:lnTo>
                    <a:pt x="681634" y="750760"/>
                  </a:lnTo>
                  <a:lnTo>
                    <a:pt x="696531" y="740714"/>
                  </a:lnTo>
                  <a:lnTo>
                    <a:pt x="706577" y="725817"/>
                  </a:lnTo>
                  <a:lnTo>
                    <a:pt x="710260" y="707567"/>
                  </a:lnTo>
                  <a:lnTo>
                    <a:pt x="710260" y="531063"/>
                  </a:lnTo>
                  <a:close/>
                </a:path>
                <a:path w="775335" h="876300">
                  <a:moveTo>
                    <a:pt x="775004" y="167322"/>
                  </a:moveTo>
                  <a:lnTo>
                    <a:pt x="662139" y="16598"/>
                  </a:lnTo>
                  <a:lnTo>
                    <a:pt x="630339" y="0"/>
                  </a:lnTo>
                  <a:lnTo>
                    <a:pt x="612457" y="1854"/>
                  </a:lnTo>
                  <a:lnTo>
                    <a:pt x="596112" y="10731"/>
                  </a:lnTo>
                  <a:lnTo>
                    <a:pt x="584479" y="25260"/>
                  </a:lnTo>
                  <a:lnTo>
                    <a:pt x="579501" y="42532"/>
                  </a:lnTo>
                  <a:lnTo>
                    <a:pt x="581367" y="60413"/>
                  </a:lnTo>
                  <a:lnTo>
                    <a:pt x="590245" y="76771"/>
                  </a:lnTo>
                  <a:lnTo>
                    <a:pt x="627786" y="121627"/>
                  </a:lnTo>
                  <a:lnTo>
                    <a:pt x="111620" y="121627"/>
                  </a:lnTo>
                  <a:lnTo>
                    <a:pt x="93383" y="125310"/>
                  </a:lnTo>
                  <a:lnTo>
                    <a:pt x="78473" y="135356"/>
                  </a:lnTo>
                  <a:lnTo>
                    <a:pt x="68427" y="150253"/>
                  </a:lnTo>
                  <a:lnTo>
                    <a:pt x="64744" y="168503"/>
                  </a:lnTo>
                  <a:lnTo>
                    <a:pt x="64744" y="345008"/>
                  </a:lnTo>
                  <a:lnTo>
                    <a:pt x="68427" y="363245"/>
                  </a:lnTo>
                  <a:lnTo>
                    <a:pt x="78473" y="378142"/>
                  </a:lnTo>
                  <a:lnTo>
                    <a:pt x="93383" y="388188"/>
                  </a:lnTo>
                  <a:lnTo>
                    <a:pt x="111620" y="391871"/>
                  </a:lnTo>
                  <a:lnTo>
                    <a:pt x="129870" y="388188"/>
                  </a:lnTo>
                  <a:lnTo>
                    <a:pt x="144780" y="378142"/>
                  </a:lnTo>
                  <a:lnTo>
                    <a:pt x="154825" y="363245"/>
                  </a:lnTo>
                  <a:lnTo>
                    <a:pt x="158508" y="345008"/>
                  </a:lnTo>
                  <a:lnTo>
                    <a:pt x="158508" y="215379"/>
                  </a:lnTo>
                  <a:lnTo>
                    <a:pt x="625233" y="215379"/>
                  </a:lnTo>
                  <a:lnTo>
                    <a:pt x="593305" y="252082"/>
                  </a:lnTo>
                  <a:lnTo>
                    <a:pt x="584123" y="268274"/>
                  </a:lnTo>
                  <a:lnTo>
                    <a:pt x="581926" y="286105"/>
                  </a:lnTo>
                  <a:lnTo>
                    <a:pt x="586574" y="303466"/>
                  </a:lnTo>
                  <a:lnTo>
                    <a:pt x="620509" y="329006"/>
                  </a:lnTo>
                  <a:lnTo>
                    <a:pt x="628662" y="329717"/>
                  </a:lnTo>
                  <a:lnTo>
                    <a:pt x="638416" y="328701"/>
                  </a:lnTo>
                  <a:lnTo>
                    <a:pt x="766165" y="196189"/>
                  </a:lnTo>
                  <a:lnTo>
                    <a:pt x="770102" y="188976"/>
                  </a:lnTo>
                  <a:lnTo>
                    <a:pt x="770826" y="187833"/>
                  </a:lnTo>
                  <a:lnTo>
                    <a:pt x="771055" y="186766"/>
                  </a:lnTo>
                  <a:lnTo>
                    <a:pt x="772439" y="183527"/>
                  </a:lnTo>
                  <a:lnTo>
                    <a:pt x="773468" y="180213"/>
                  </a:lnTo>
                  <a:lnTo>
                    <a:pt x="774458" y="175056"/>
                  </a:lnTo>
                  <a:lnTo>
                    <a:pt x="775004" y="171196"/>
                  </a:lnTo>
                  <a:lnTo>
                    <a:pt x="775004" y="167322"/>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3B4CADFF-8204-411D-57EC-17CE00C346C9}"/>
              </a:ext>
            </a:extLst>
          </p:cNvPr>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13</a:t>
            </a:fld>
            <a:endParaRPr spc="-25" dirty="0"/>
          </a:p>
        </p:txBody>
      </p:sp>
      <p:sp>
        <p:nvSpPr>
          <p:cNvPr id="15" name="object 15">
            <a:extLst>
              <a:ext uri="{FF2B5EF4-FFF2-40B4-BE49-F238E27FC236}">
                <a16:creationId xmlns:a16="http://schemas.microsoft.com/office/drawing/2014/main" id="{6F366028-1568-9F92-3D3C-DC98BB53F8AA}"/>
              </a:ext>
            </a:extLst>
          </p:cNvPr>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2" name="object 2">
            <a:extLst>
              <a:ext uri="{FF2B5EF4-FFF2-40B4-BE49-F238E27FC236}">
                <a16:creationId xmlns:a16="http://schemas.microsoft.com/office/drawing/2014/main" id="{805B9D80-F4EA-FD9C-F0D1-1C3D3449A160}"/>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
        <p:nvSpPr>
          <p:cNvPr id="7" name="object 5">
            <a:extLst>
              <a:ext uri="{FF2B5EF4-FFF2-40B4-BE49-F238E27FC236}">
                <a16:creationId xmlns:a16="http://schemas.microsoft.com/office/drawing/2014/main" id="{6F22597E-9C88-15D1-90CE-B0ED04F7AD98}"/>
              </a:ext>
            </a:extLst>
          </p:cNvPr>
          <p:cNvSpPr/>
          <p:nvPr/>
        </p:nvSpPr>
        <p:spPr>
          <a:xfrm>
            <a:off x="1418804" y="4049395"/>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8" name="object 5">
            <a:extLst>
              <a:ext uri="{FF2B5EF4-FFF2-40B4-BE49-F238E27FC236}">
                <a16:creationId xmlns:a16="http://schemas.microsoft.com/office/drawing/2014/main" id="{C8BD07E4-7E60-4BE4-2AA1-5CDDADD919E1}"/>
              </a:ext>
            </a:extLst>
          </p:cNvPr>
          <p:cNvSpPr/>
          <p:nvPr/>
        </p:nvSpPr>
        <p:spPr>
          <a:xfrm>
            <a:off x="1418804" y="4880656"/>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9" name="object 5">
            <a:extLst>
              <a:ext uri="{FF2B5EF4-FFF2-40B4-BE49-F238E27FC236}">
                <a16:creationId xmlns:a16="http://schemas.microsoft.com/office/drawing/2014/main" id="{6D48439B-77BC-5590-F679-F8D880DDC6CC}"/>
              </a:ext>
            </a:extLst>
          </p:cNvPr>
          <p:cNvSpPr/>
          <p:nvPr/>
        </p:nvSpPr>
        <p:spPr>
          <a:xfrm>
            <a:off x="1418804" y="5711917"/>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7" name="object 5">
            <a:extLst>
              <a:ext uri="{FF2B5EF4-FFF2-40B4-BE49-F238E27FC236}">
                <a16:creationId xmlns:a16="http://schemas.microsoft.com/office/drawing/2014/main" id="{5D86A60A-0646-C008-1D65-1377883E4121}"/>
              </a:ext>
            </a:extLst>
          </p:cNvPr>
          <p:cNvSpPr/>
          <p:nvPr/>
        </p:nvSpPr>
        <p:spPr>
          <a:xfrm>
            <a:off x="1418804" y="6543178"/>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8" name="object 5">
            <a:extLst>
              <a:ext uri="{FF2B5EF4-FFF2-40B4-BE49-F238E27FC236}">
                <a16:creationId xmlns:a16="http://schemas.microsoft.com/office/drawing/2014/main" id="{25053A9F-CBD0-657B-C0B8-638F3971D5AA}"/>
              </a:ext>
            </a:extLst>
          </p:cNvPr>
          <p:cNvSpPr/>
          <p:nvPr/>
        </p:nvSpPr>
        <p:spPr>
          <a:xfrm>
            <a:off x="1418804" y="7374439"/>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9" name="object 5">
            <a:extLst>
              <a:ext uri="{FF2B5EF4-FFF2-40B4-BE49-F238E27FC236}">
                <a16:creationId xmlns:a16="http://schemas.microsoft.com/office/drawing/2014/main" id="{FF541343-16BC-A68F-E829-745EBB284E56}"/>
              </a:ext>
            </a:extLst>
          </p:cNvPr>
          <p:cNvSpPr/>
          <p:nvPr/>
        </p:nvSpPr>
        <p:spPr>
          <a:xfrm>
            <a:off x="1418804" y="8205699"/>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5767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4E01C-318A-1AC0-C592-E4422980E5AF}"/>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BD478CDB-D6C2-0CAE-2D34-CABC5AE5076F}"/>
              </a:ext>
            </a:extLst>
          </p:cNvPr>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a:extLst>
              <a:ext uri="{FF2B5EF4-FFF2-40B4-BE49-F238E27FC236}">
                <a16:creationId xmlns:a16="http://schemas.microsoft.com/office/drawing/2014/main" id="{10C8657D-B8A4-CC7F-E551-368E761441C4}"/>
              </a:ext>
            </a:extLst>
          </p:cNvPr>
          <p:cNvSpPr txBox="1"/>
          <p:nvPr/>
        </p:nvSpPr>
        <p:spPr>
          <a:xfrm>
            <a:off x="615553" y="2814438"/>
            <a:ext cx="18911339" cy="6687921"/>
          </a:xfrm>
          <a:prstGeom prst="rect">
            <a:avLst/>
          </a:prstGeom>
        </p:spPr>
        <p:txBody>
          <a:bodyPr vert="horz" wrap="square" lIns="0" tIns="13335" rIns="0" bIns="0" rtlCol="0">
            <a:spAutoFit/>
          </a:bodyPr>
          <a:lstStyle/>
          <a:p>
            <a:pPr marL="12700">
              <a:spcBef>
                <a:spcPts val="105"/>
              </a:spcBef>
              <a:tabLst>
                <a:tab pos="766445" algn="l"/>
              </a:tabLst>
            </a:pPr>
            <a:r>
              <a:rPr lang="en-US" sz="5600" b="1" dirty="0"/>
              <a:t>5.	Synthesis and Reflections</a:t>
            </a:r>
            <a:r>
              <a:rPr lang="en-US" sz="3050" i="1" spc="-35" dirty="0">
                <a:latin typeface="Barlow"/>
              </a:rPr>
              <a:t> continued</a:t>
            </a:r>
          </a:p>
          <a:p>
            <a:pPr marL="1352550" indent="10160" algn="l">
              <a:lnSpc>
                <a:spcPct val="130000"/>
              </a:lnSpc>
              <a:spcBef>
                <a:spcPts val="1800"/>
              </a:spcBef>
            </a:pPr>
            <a:r>
              <a:rPr lang="en-US" sz="3050" spc="-35" dirty="0">
                <a:latin typeface="Barlow"/>
              </a:rPr>
              <a:t>Write a critical response or reflection paper.</a:t>
            </a:r>
          </a:p>
          <a:p>
            <a:pPr marL="1352550" indent="10160" algn="l">
              <a:lnSpc>
                <a:spcPct val="130000"/>
              </a:lnSpc>
              <a:spcBef>
                <a:spcPts val="1800"/>
              </a:spcBef>
            </a:pPr>
            <a:r>
              <a:rPr lang="en-US" sz="3050" spc="-35" dirty="0">
                <a:latin typeface="Barlow"/>
              </a:rPr>
              <a:t>Self-reflection prompts:</a:t>
            </a:r>
          </a:p>
          <a:p>
            <a:pPr marL="1809750" indent="-457200" algn="l">
              <a:lnSpc>
                <a:spcPct val="130000"/>
              </a:lnSpc>
              <a:spcBef>
                <a:spcPts val="1800"/>
              </a:spcBef>
              <a:buFont typeface="Arial" panose="020B0604020202020204" pitchFamily="34" charset="0"/>
              <a:buChar char="•"/>
            </a:pPr>
            <a:r>
              <a:rPr lang="en-US" sz="3050" spc="-35" dirty="0">
                <a:latin typeface="Barlow"/>
              </a:rPr>
              <a:t>How does this text relate to another text or concept?</a:t>
            </a:r>
          </a:p>
          <a:p>
            <a:pPr marL="1809750" indent="-457200" algn="l">
              <a:lnSpc>
                <a:spcPct val="130000"/>
              </a:lnSpc>
              <a:spcBef>
                <a:spcPts val="1800"/>
              </a:spcBef>
              <a:buFont typeface="Arial" panose="020B0604020202020204" pitchFamily="34" charset="0"/>
              <a:buChar char="•"/>
            </a:pPr>
            <a:r>
              <a:rPr lang="en-US" sz="3050" spc="-35" dirty="0">
                <a:latin typeface="Barlow"/>
              </a:rPr>
              <a:t>What new insights have I gained from this reading?</a:t>
            </a:r>
          </a:p>
          <a:p>
            <a:pPr marL="1809750" indent="-457200" algn="l">
              <a:lnSpc>
                <a:spcPct val="130000"/>
              </a:lnSpc>
              <a:spcBef>
                <a:spcPts val="1800"/>
              </a:spcBef>
              <a:buFont typeface="Arial" panose="020B0604020202020204" pitchFamily="34" charset="0"/>
              <a:buChar char="•"/>
            </a:pPr>
            <a:r>
              <a:rPr lang="en-US" sz="3050" spc="-35" dirty="0">
                <a:latin typeface="Barlow"/>
              </a:rPr>
              <a:t>How might these ideas be applied to other disciplines, areas of study, or the world at large?</a:t>
            </a:r>
          </a:p>
          <a:p>
            <a:pPr marL="1809750" indent="-457200" algn="l">
              <a:lnSpc>
                <a:spcPct val="130000"/>
              </a:lnSpc>
              <a:spcBef>
                <a:spcPts val="1800"/>
              </a:spcBef>
              <a:buFont typeface="Arial" panose="020B0604020202020204" pitchFamily="34" charset="0"/>
              <a:buChar char="•"/>
            </a:pPr>
            <a:r>
              <a:rPr lang="en-US" sz="3050" spc="-35" dirty="0">
                <a:latin typeface="Barlow"/>
              </a:rPr>
              <a:t>What questions remain unanswered or need further exploration?</a:t>
            </a:r>
          </a:p>
          <a:p>
            <a:pPr marL="1809750" indent="-457200" algn="l">
              <a:lnSpc>
                <a:spcPct val="130000"/>
              </a:lnSpc>
              <a:spcBef>
                <a:spcPts val="1800"/>
              </a:spcBef>
              <a:buFont typeface="Arial" panose="020B0604020202020204" pitchFamily="34" charset="0"/>
              <a:buChar char="•"/>
            </a:pPr>
            <a:r>
              <a:rPr lang="en-US" sz="3050" spc="-35" dirty="0">
                <a:latin typeface="Barlow"/>
              </a:rPr>
              <a:t>How has this text changed my perspective on the subject?</a:t>
            </a:r>
          </a:p>
        </p:txBody>
      </p:sp>
      <p:sp>
        <p:nvSpPr>
          <p:cNvPr id="5" name="object 5">
            <a:extLst>
              <a:ext uri="{FF2B5EF4-FFF2-40B4-BE49-F238E27FC236}">
                <a16:creationId xmlns:a16="http://schemas.microsoft.com/office/drawing/2014/main" id="{F1F40972-76C8-7C76-D077-50BB9B0CEB92}"/>
              </a:ext>
            </a:extLst>
          </p:cNvPr>
          <p:cNvSpPr/>
          <p:nvPr/>
        </p:nvSpPr>
        <p:spPr>
          <a:xfrm>
            <a:off x="1418804" y="4049395"/>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0" name="object 10">
            <a:extLst>
              <a:ext uri="{FF2B5EF4-FFF2-40B4-BE49-F238E27FC236}">
                <a16:creationId xmlns:a16="http://schemas.microsoft.com/office/drawing/2014/main" id="{F1584099-F452-8066-3D6D-A018A0490F2B}"/>
              </a:ext>
            </a:extLst>
          </p:cNvPr>
          <p:cNvSpPr txBox="1"/>
          <p:nvPr/>
        </p:nvSpPr>
        <p:spPr>
          <a:xfrm>
            <a:off x="1788292" y="1187034"/>
            <a:ext cx="3859529" cy="553720"/>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Step-</a:t>
            </a:r>
            <a:r>
              <a:rPr sz="3450" b="1" spc="-65" dirty="0">
                <a:latin typeface="Barlow"/>
                <a:cs typeface="Barlow"/>
              </a:rPr>
              <a:t>by-</a:t>
            </a:r>
            <a:r>
              <a:rPr sz="3450" b="1" dirty="0">
                <a:latin typeface="Barlow"/>
                <a:cs typeface="Barlow"/>
              </a:rPr>
              <a:t>Step</a:t>
            </a:r>
            <a:r>
              <a:rPr sz="3450" b="1" spc="-15" dirty="0">
                <a:latin typeface="Barlow"/>
                <a:cs typeface="Barlow"/>
              </a:rPr>
              <a:t> </a:t>
            </a:r>
            <a:r>
              <a:rPr sz="3450" b="1" spc="-10" dirty="0">
                <a:latin typeface="Barlow"/>
                <a:cs typeface="Barlow"/>
              </a:rPr>
              <a:t>Guide</a:t>
            </a:r>
            <a:endParaRPr sz="3450">
              <a:latin typeface="Barlow"/>
              <a:cs typeface="Barlow"/>
            </a:endParaRPr>
          </a:p>
        </p:txBody>
      </p:sp>
      <p:grpSp>
        <p:nvGrpSpPr>
          <p:cNvPr id="11" name="object 11">
            <a:extLst>
              <a:ext uri="{FF2B5EF4-FFF2-40B4-BE49-F238E27FC236}">
                <a16:creationId xmlns:a16="http://schemas.microsoft.com/office/drawing/2014/main" id="{00150D5D-A9B5-7CE6-36D8-35D7F7190135}"/>
              </a:ext>
            </a:extLst>
          </p:cNvPr>
          <p:cNvGrpSpPr/>
          <p:nvPr/>
        </p:nvGrpSpPr>
        <p:grpSpPr>
          <a:xfrm>
            <a:off x="628256" y="963321"/>
            <a:ext cx="1051560" cy="1036955"/>
            <a:chOff x="628256" y="963321"/>
            <a:chExt cx="1051560" cy="1036955"/>
          </a:xfrm>
        </p:grpSpPr>
        <p:sp>
          <p:nvSpPr>
            <p:cNvPr id="12" name="object 12">
              <a:extLst>
                <a:ext uri="{FF2B5EF4-FFF2-40B4-BE49-F238E27FC236}">
                  <a16:creationId xmlns:a16="http://schemas.microsoft.com/office/drawing/2014/main" id="{658A7597-5824-B5A1-0C14-15E8BB2AA93F}"/>
                </a:ext>
              </a:extLst>
            </p:cNvPr>
            <p:cNvSpPr/>
            <p:nvPr/>
          </p:nvSpPr>
          <p:spPr>
            <a:xfrm>
              <a:off x="628256" y="963321"/>
              <a:ext cx="1051560" cy="1036955"/>
            </a:xfrm>
            <a:custGeom>
              <a:avLst/>
              <a:gdLst/>
              <a:ahLst/>
              <a:cxnLst/>
              <a:rect l="l" t="t" r="r" b="b"/>
              <a:pathLst>
                <a:path w="1051560" h="1036955">
                  <a:moveTo>
                    <a:pt x="950641" y="0"/>
                  </a:moveTo>
                  <a:lnTo>
                    <a:pt x="100886" y="0"/>
                  </a:lnTo>
                  <a:lnTo>
                    <a:pt x="61618" y="7928"/>
                  </a:lnTo>
                  <a:lnTo>
                    <a:pt x="29550" y="29550"/>
                  </a:lnTo>
                  <a:lnTo>
                    <a:pt x="7928" y="61618"/>
                  </a:lnTo>
                  <a:lnTo>
                    <a:pt x="0" y="100886"/>
                  </a:lnTo>
                  <a:lnTo>
                    <a:pt x="0" y="935730"/>
                  </a:lnTo>
                  <a:lnTo>
                    <a:pt x="7928" y="974999"/>
                  </a:lnTo>
                  <a:lnTo>
                    <a:pt x="29550" y="1007067"/>
                  </a:lnTo>
                  <a:lnTo>
                    <a:pt x="61618" y="1028689"/>
                  </a:lnTo>
                  <a:lnTo>
                    <a:pt x="100886" y="1036617"/>
                  </a:lnTo>
                  <a:lnTo>
                    <a:pt x="950641" y="1036617"/>
                  </a:lnTo>
                  <a:lnTo>
                    <a:pt x="989909" y="1028689"/>
                  </a:lnTo>
                  <a:lnTo>
                    <a:pt x="1021978" y="1007067"/>
                  </a:lnTo>
                  <a:lnTo>
                    <a:pt x="1043599" y="974999"/>
                  </a:lnTo>
                  <a:lnTo>
                    <a:pt x="1051528" y="935730"/>
                  </a:lnTo>
                  <a:lnTo>
                    <a:pt x="1051528" y="100886"/>
                  </a:lnTo>
                  <a:lnTo>
                    <a:pt x="1043599" y="61618"/>
                  </a:lnTo>
                  <a:lnTo>
                    <a:pt x="1021978" y="29550"/>
                  </a:lnTo>
                  <a:lnTo>
                    <a:pt x="989909" y="7928"/>
                  </a:lnTo>
                  <a:lnTo>
                    <a:pt x="950641" y="0"/>
                  </a:lnTo>
                  <a:close/>
                </a:path>
              </a:pathLst>
            </a:custGeom>
            <a:solidFill>
              <a:srgbClr val="F8941D"/>
            </a:solidFill>
          </p:spPr>
          <p:txBody>
            <a:bodyPr wrap="square" lIns="0" tIns="0" rIns="0" bIns="0" rtlCol="0"/>
            <a:lstStyle/>
            <a:p>
              <a:endParaRPr/>
            </a:p>
          </p:txBody>
        </p:sp>
        <p:sp>
          <p:nvSpPr>
            <p:cNvPr id="13" name="object 13">
              <a:extLst>
                <a:ext uri="{FF2B5EF4-FFF2-40B4-BE49-F238E27FC236}">
                  <a16:creationId xmlns:a16="http://schemas.microsoft.com/office/drawing/2014/main" id="{27161726-9662-FFD8-31D6-566696CEE118}"/>
                </a:ext>
              </a:extLst>
            </p:cNvPr>
            <p:cNvSpPr/>
            <p:nvPr/>
          </p:nvSpPr>
          <p:spPr>
            <a:xfrm>
              <a:off x="766508" y="1043602"/>
              <a:ext cx="775335" cy="876300"/>
            </a:xfrm>
            <a:custGeom>
              <a:avLst/>
              <a:gdLst/>
              <a:ahLst/>
              <a:cxnLst/>
              <a:rect l="l" t="t" r="r" b="b"/>
              <a:pathLst>
                <a:path w="775335" h="876300">
                  <a:moveTo>
                    <a:pt x="710260" y="531063"/>
                  </a:moveTo>
                  <a:lnTo>
                    <a:pt x="706577" y="512826"/>
                  </a:lnTo>
                  <a:lnTo>
                    <a:pt x="696531" y="497928"/>
                  </a:lnTo>
                  <a:lnTo>
                    <a:pt x="681634" y="487883"/>
                  </a:lnTo>
                  <a:lnTo>
                    <a:pt x="663384" y="484200"/>
                  </a:lnTo>
                  <a:lnTo>
                    <a:pt x="645134" y="487883"/>
                  </a:lnTo>
                  <a:lnTo>
                    <a:pt x="630237" y="497928"/>
                  </a:lnTo>
                  <a:lnTo>
                    <a:pt x="620191" y="512826"/>
                  </a:lnTo>
                  <a:lnTo>
                    <a:pt x="616508" y="531063"/>
                  </a:lnTo>
                  <a:lnTo>
                    <a:pt x="616508" y="660692"/>
                  </a:lnTo>
                  <a:lnTo>
                    <a:pt x="149771" y="660692"/>
                  </a:lnTo>
                  <a:lnTo>
                    <a:pt x="181698" y="623976"/>
                  </a:lnTo>
                  <a:lnTo>
                    <a:pt x="190881" y="607796"/>
                  </a:lnTo>
                  <a:lnTo>
                    <a:pt x="193078" y="589965"/>
                  </a:lnTo>
                  <a:lnTo>
                    <a:pt x="188429" y="572604"/>
                  </a:lnTo>
                  <a:lnTo>
                    <a:pt x="154495" y="547065"/>
                  </a:lnTo>
                  <a:lnTo>
                    <a:pt x="146342" y="546354"/>
                  </a:lnTo>
                  <a:lnTo>
                    <a:pt x="136588" y="547370"/>
                  </a:lnTo>
                  <a:lnTo>
                    <a:pt x="8839" y="679881"/>
                  </a:lnTo>
                  <a:lnTo>
                    <a:pt x="4902" y="687082"/>
                  </a:lnTo>
                  <a:lnTo>
                    <a:pt x="4191" y="688225"/>
                  </a:lnTo>
                  <a:lnTo>
                    <a:pt x="3949" y="689305"/>
                  </a:lnTo>
                  <a:lnTo>
                    <a:pt x="2578" y="692531"/>
                  </a:lnTo>
                  <a:lnTo>
                    <a:pt x="1549" y="695845"/>
                  </a:lnTo>
                  <a:lnTo>
                    <a:pt x="546" y="701001"/>
                  </a:lnTo>
                  <a:lnTo>
                    <a:pt x="0" y="704875"/>
                  </a:lnTo>
                  <a:lnTo>
                    <a:pt x="0" y="708748"/>
                  </a:lnTo>
                  <a:lnTo>
                    <a:pt x="112877" y="859459"/>
                  </a:lnTo>
                  <a:lnTo>
                    <a:pt x="144678" y="876071"/>
                  </a:lnTo>
                  <a:lnTo>
                    <a:pt x="162547" y="874217"/>
                  </a:lnTo>
                  <a:lnTo>
                    <a:pt x="178892" y="865339"/>
                  </a:lnTo>
                  <a:lnTo>
                    <a:pt x="190525" y="850798"/>
                  </a:lnTo>
                  <a:lnTo>
                    <a:pt x="195503" y="833526"/>
                  </a:lnTo>
                  <a:lnTo>
                    <a:pt x="193649" y="815657"/>
                  </a:lnTo>
                  <a:lnTo>
                    <a:pt x="184759" y="799299"/>
                  </a:lnTo>
                  <a:lnTo>
                    <a:pt x="147218" y="754443"/>
                  </a:lnTo>
                  <a:lnTo>
                    <a:pt x="663384" y="754443"/>
                  </a:lnTo>
                  <a:lnTo>
                    <a:pt x="681634" y="750760"/>
                  </a:lnTo>
                  <a:lnTo>
                    <a:pt x="696531" y="740714"/>
                  </a:lnTo>
                  <a:lnTo>
                    <a:pt x="706577" y="725817"/>
                  </a:lnTo>
                  <a:lnTo>
                    <a:pt x="710260" y="707567"/>
                  </a:lnTo>
                  <a:lnTo>
                    <a:pt x="710260" y="531063"/>
                  </a:lnTo>
                  <a:close/>
                </a:path>
                <a:path w="775335" h="876300">
                  <a:moveTo>
                    <a:pt x="775004" y="167322"/>
                  </a:moveTo>
                  <a:lnTo>
                    <a:pt x="662139" y="16598"/>
                  </a:lnTo>
                  <a:lnTo>
                    <a:pt x="630339" y="0"/>
                  </a:lnTo>
                  <a:lnTo>
                    <a:pt x="612457" y="1854"/>
                  </a:lnTo>
                  <a:lnTo>
                    <a:pt x="596112" y="10731"/>
                  </a:lnTo>
                  <a:lnTo>
                    <a:pt x="584479" y="25260"/>
                  </a:lnTo>
                  <a:lnTo>
                    <a:pt x="579501" y="42532"/>
                  </a:lnTo>
                  <a:lnTo>
                    <a:pt x="581367" y="60413"/>
                  </a:lnTo>
                  <a:lnTo>
                    <a:pt x="590245" y="76771"/>
                  </a:lnTo>
                  <a:lnTo>
                    <a:pt x="627786" y="121627"/>
                  </a:lnTo>
                  <a:lnTo>
                    <a:pt x="111620" y="121627"/>
                  </a:lnTo>
                  <a:lnTo>
                    <a:pt x="93383" y="125310"/>
                  </a:lnTo>
                  <a:lnTo>
                    <a:pt x="78473" y="135356"/>
                  </a:lnTo>
                  <a:lnTo>
                    <a:pt x="68427" y="150253"/>
                  </a:lnTo>
                  <a:lnTo>
                    <a:pt x="64744" y="168503"/>
                  </a:lnTo>
                  <a:lnTo>
                    <a:pt x="64744" y="345008"/>
                  </a:lnTo>
                  <a:lnTo>
                    <a:pt x="68427" y="363245"/>
                  </a:lnTo>
                  <a:lnTo>
                    <a:pt x="78473" y="378142"/>
                  </a:lnTo>
                  <a:lnTo>
                    <a:pt x="93383" y="388188"/>
                  </a:lnTo>
                  <a:lnTo>
                    <a:pt x="111620" y="391871"/>
                  </a:lnTo>
                  <a:lnTo>
                    <a:pt x="129870" y="388188"/>
                  </a:lnTo>
                  <a:lnTo>
                    <a:pt x="144780" y="378142"/>
                  </a:lnTo>
                  <a:lnTo>
                    <a:pt x="154825" y="363245"/>
                  </a:lnTo>
                  <a:lnTo>
                    <a:pt x="158508" y="345008"/>
                  </a:lnTo>
                  <a:lnTo>
                    <a:pt x="158508" y="215379"/>
                  </a:lnTo>
                  <a:lnTo>
                    <a:pt x="625233" y="215379"/>
                  </a:lnTo>
                  <a:lnTo>
                    <a:pt x="593305" y="252082"/>
                  </a:lnTo>
                  <a:lnTo>
                    <a:pt x="584123" y="268274"/>
                  </a:lnTo>
                  <a:lnTo>
                    <a:pt x="581926" y="286105"/>
                  </a:lnTo>
                  <a:lnTo>
                    <a:pt x="586574" y="303466"/>
                  </a:lnTo>
                  <a:lnTo>
                    <a:pt x="620509" y="329006"/>
                  </a:lnTo>
                  <a:lnTo>
                    <a:pt x="628662" y="329717"/>
                  </a:lnTo>
                  <a:lnTo>
                    <a:pt x="638416" y="328701"/>
                  </a:lnTo>
                  <a:lnTo>
                    <a:pt x="766165" y="196189"/>
                  </a:lnTo>
                  <a:lnTo>
                    <a:pt x="770102" y="188976"/>
                  </a:lnTo>
                  <a:lnTo>
                    <a:pt x="770826" y="187833"/>
                  </a:lnTo>
                  <a:lnTo>
                    <a:pt x="771055" y="186766"/>
                  </a:lnTo>
                  <a:lnTo>
                    <a:pt x="772439" y="183527"/>
                  </a:lnTo>
                  <a:lnTo>
                    <a:pt x="773468" y="180213"/>
                  </a:lnTo>
                  <a:lnTo>
                    <a:pt x="774458" y="175056"/>
                  </a:lnTo>
                  <a:lnTo>
                    <a:pt x="775004" y="171196"/>
                  </a:lnTo>
                  <a:lnTo>
                    <a:pt x="775004" y="167322"/>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C60A09B2-7CC3-2D94-1485-45C3B0B443E4}"/>
              </a:ext>
            </a:extLst>
          </p:cNvPr>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14</a:t>
            </a:fld>
            <a:endParaRPr spc="-25" dirty="0"/>
          </a:p>
        </p:txBody>
      </p:sp>
      <p:sp>
        <p:nvSpPr>
          <p:cNvPr id="15" name="object 15">
            <a:extLst>
              <a:ext uri="{FF2B5EF4-FFF2-40B4-BE49-F238E27FC236}">
                <a16:creationId xmlns:a16="http://schemas.microsoft.com/office/drawing/2014/main" id="{FF0BCECA-10CE-0ACB-845B-2ECFA9BE6B2E}"/>
              </a:ext>
            </a:extLst>
          </p:cNvPr>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16" name="object 5">
            <a:extLst>
              <a:ext uri="{FF2B5EF4-FFF2-40B4-BE49-F238E27FC236}">
                <a16:creationId xmlns:a16="http://schemas.microsoft.com/office/drawing/2014/main" id="{DC243C27-23F7-27CE-1473-A4EF74026C17}"/>
              </a:ext>
            </a:extLst>
          </p:cNvPr>
          <p:cNvSpPr/>
          <p:nvPr/>
        </p:nvSpPr>
        <p:spPr>
          <a:xfrm>
            <a:off x="1418804" y="4871484"/>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2" name="object 2">
            <a:extLst>
              <a:ext uri="{FF2B5EF4-FFF2-40B4-BE49-F238E27FC236}">
                <a16:creationId xmlns:a16="http://schemas.microsoft.com/office/drawing/2014/main" id="{39BBC774-FDAF-803B-D1F2-D1119BBEEC9C}"/>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Tree>
    <p:extLst>
      <p:ext uri="{BB962C8B-B14F-4D97-AF65-F5344CB8AC3E}">
        <p14:creationId xmlns:p14="http://schemas.microsoft.com/office/powerpoint/2010/main" val="339860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p:cNvSpPr txBox="1">
            <a:spLocks noGrp="1"/>
          </p:cNvSpPr>
          <p:nvPr>
            <p:ph type="body" idx="4294967295"/>
          </p:nvPr>
        </p:nvSpPr>
        <p:spPr>
          <a:xfrm>
            <a:off x="2508251" y="2178200"/>
            <a:ext cx="14858999" cy="7233262"/>
          </a:xfrm>
          <a:prstGeom prst="rect">
            <a:avLst/>
          </a:prstGeom>
        </p:spPr>
        <p:txBody>
          <a:bodyPr vert="horz" wrap="square" lIns="0" tIns="283845" rIns="0" bIns="0" rtlCol="0">
            <a:spAutoFit/>
          </a:bodyPr>
          <a:lstStyle/>
          <a:p>
            <a:pPr>
              <a:lnSpc>
                <a:spcPct val="140000"/>
              </a:lnSpc>
              <a:spcBef>
                <a:spcPts val="900"/>
              </a:spcBef>
            </a:pPr>
            <a:r>
              <a:rPr lang="en-US" dirty="0"/>
              <a:t>Engage in active pre-reading by skimming the material and formulating questions before detail-oriented reading.</a:t>
            </a:r>
          </a:p>
          <a:p>
            <a:pPr>
              <a:lnSpc>
                <a:spcPct val="140000"/>
              </a:lnSpc>
              <a:spcBef>
                <a:spcPts val="900"/>
              </a:spcBef>
            </a:pPr>
            <a:r>
              <a:rPr lang="en-US" dirty="0"/>
              <a:t>Employ the SQ3R (survey, question, read, recite, review) method to enhance comprehension and retention.</a:t>
            </a:r>
          </a:p>
          <a:p>
            <a:pPr>
              <a:lnSpc>
                <a:spcPct val="140000"/>
              </a:lnSpc>
              <a:spcBef>
                <a:spcPts val="900"/>
              </a:spcBef>
            </a:pPr>
            <a:r>
              <a:rPr lang="en-US" dirty="0"/>
              <a:t>Utilize strategic note-taking techniques such as the Cornell method or mind mapping to organize information effectively.</a:t>
            </a:r>
          </a:p>
          <a:p>
            <a:pPr>
              <a:lnSpc>
                <a:spcPct val="140000"/>
              </a:lnSpc>
              <a:spcBef>
                <a:spcPts val="900"/>
              </a:spcBef>
            </a:pPr>
            <a:r>
              <a:rPr lang="en-US" dirty="0"/>
              <a:t>Apply a critical analysis framework consistently, questioning the text’s arguments, evidence, and assumptions.</a:t>
            </a:r>
          </a:p>
          <a:p>
            <a:pPr>
              <a:lnSpc>
                <a:spcPct val="140000"/>
              </a:lnSpc>
              <a:spcBef>
                <a:spcPts val="900"/>
              </a:spcBef>
            </a:pPr>
            <a:r>
              <a:rPr lang="en-US" dirty="0"/>
              <a:t>Practice synthesis by connecting ideas within the text, and consider potential associations with external sources, reflecting on your evolving understanding.</a:t>
            </a:r>
          </a:p>
        </p:txBody>
      </p:sp>
      <p:sp>
        <p:nvSpPr>
          <p:cNvPr id="7" name="object 7"/>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15</a:t>
            </a:fld>
            <a:endParaRPr spc="-25" dirty="0"/>
          </a:p>
        </p:txBody>
      </p:sp>
      <p:sp>
        <p:nvSpPr>
          <p:cNvPr id="8" name="object 8"/>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pic>
        <p:nvPicPr>
          <p:cNvPr id="11" name="Picture 10" descr="A light bulb with a wire wrapped around it&#10;&#10;AI-generated content may be incorrect.">
            <a:extLst>
              <a:ext uri="{FF2B5EF4-FFF2-40B4-BE49-F238E27FC236}">
                <a16:creationId xmlns:a16="http://schemas.microsoft.com/office/drawing/2014/main" id="{6715132C-4BE7-0376-9FC6-C8FEAE085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53" y="970670"/>
            <a:ext cx="1052080" cy="1052080"/>
          </a:xfrm>
          <a:prstGeom prst="rect">
            <a:avLst/>
          </a:prstGeom>
        </p:spPr>
      </p:pic>
      <p:sp>
        <p:nvSpPr>
          <p:cNvPr id="12" name="object 6" descr="$PPTXTitle">
            <a:extLst>
              <a:ext uri="{FF2B5EF4-FFF2-40B4-BE49-F238E27FC236}">
                <a16:creationId xmlns:a16="http://schemas.microsoft.com/office/drawing/2014/main" id="{698DD911-5E8E-4C87-FCC8-7E6032653FFF}"/>
              </a:ext>
            </a:extLst>
          </p:cNvPr>
          <p:cNvSpPr txBox="1">
            <a:spLocks/>
          </p:cNvSpPr>
          <p:nvPr/>
        </p:nvSpPr>
        <p:spPr>
          <a:xfrm>
            <a:off x="1789985" y="1224095"/>
            <a:ext cx="5653405" cy="544380"/>
          </a:xfrm>
          <a:prstGeom prst="rect">
            <a:avLst/>
          </a:prstGeom>
        </p:spPr>
        <p:txBody>
          <a:bodyPr vert="horz" wrap="square" lIns="0" tIns="13335" rIns="0" bIns="0" rtlCol="0">
            <a:spAutoFit/>
          </a:bodyPr>
          <a:lstStyle>
            <a:lvl1pPr>
              <a:defRPr sz="3450" b="1" i="0">
                <a:solidFill>
                  <a:schemeClr val="tx1"/>
                </a:solidFill>
                <a:latin typeface="Barlow"/>
                <a:ea typeface="+mj-ea"/>
                <a:cs typeface="Barlow"/>
              </a:defRPr>
            </a:lvl1pPr>
          </a:lstStyle>
          <a:p>
            <a:pPr marL="12700">
              <a:spcBef>
                <a:spcPts val="105"/>
              </a:spcBef>
            </a:pPr>
            <a:r>
              <a:rPr lang="en-US"/>
              <a:t>Tips</a:t>
            </a:r>
            <a:r>
              <a:rPr lang="en-US" spc="-45"/>
              <a:t> </a:t>
            </a:r>
            <a:r>
              <a:rPr lang="en-US"/>
              <a:t>and</a:t>
            </a:r>
            <a:r>
              <a:rPr lang="en-US" spc="-15"/>
              <a:t> </a:t>
            </a:r>
            <a:r>
              <a:rPr lang="en-US"/>
              <a:t>Best</a:t>
            </a:r>
            <a:r>
              <a:rPr lang="en-US" spc="-10"/>
              <a:t> Practices</a:t>
            </a:r>
            <a:endParaRPr lang="en-US" dirty="0">
              <a:latin typeface="Apple Color Emoji"/>
              <a:cs typeface="Apple Color Emoji"/>
            </a:endParaRPr>
          </a:p>
        </p:txBody>
      </p:sp>
      <p:pic>
        <p:nvPicPr>
          <p:cNvPr id="20" name="Picture 19" descr="A green check mark in a square&#10;&#10;AI-generated content may be incorrect.">
            <a:extLst>
              <a:ext uri="{FF2B5EF4-FFF2-40B4-BE49-F238E27FC236}">
                <a16:creationId xmlns:a16="http://schemas.microsoft.com/office/drawing/2014/main" id="{9277E0F5-21FA-605C-3409-407CD7C31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820" y="2519800"/>
            <a:ext cx="564959" cy="560630"/>
          </a:xfrm>
          <a:prstGeom prst="rect">
            <a:avLst/>
          </a:prstGeom>
        </p:spPr>
      </p:pic>
      <p:pic>
        <p:nvPicPr>
          <p:cNvPr id="21" name="Picture 20" descr="A green check mark in a square&#10;&#10;AI-generated content may be incorrect.">
            <a:extLst>
              <a:ext uri="{FF2B5EF4-FFF2-40B4-BE49-F238E27FC236}">
                <a16:creationId xmlns:a16="http://schemas.microsoft.com/office/drawing/2014/main" id="{E05DE401-01CB-A2A9-1B02-294FA36B7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820" y="3932169"/>
            <a:ext cx="564959" cy="560630"/>
          </a:xfrm>
          <a:prstGeom prst="rect">
            <a:avLst/>
          </a:prstGeom>
        </p:spPr>
      </p:pic>
      <p:pic>
        <p:nvPicPr>
          <p:cNvPr id="22" name="Picture 21" descr="A green check mark in a square&#10;&#10;AI-generated content may be incorrect.">
            <a:extLst>
              <a:ext uri="{FF2B5EF4-FFF2-40B4-BE49-F238E27FC236}">
                <a16:creationId xmlns:a16="http://schemas.microsoft.com/office/drawing/2014/main" id="{A46B3D2C-FF96-DD42-F7CF-C8DB53459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820" y="5344538"/>
            <a:ext cx="564959" cy="560630"/>
          </a:xfrm>
          <a:prstGeom prst="rect">
            <a:avLst/>
          </a:prstGeom>
        </p:spPr>
      </p:pic>
      <p:pic>
        <p:nvPicPr>
          <p:cNvPr id="23" name="Picture 22" descr="A green check mark in a square&#10;&#10;AI-generated content may be incorrect.">
            <a:extLst>
              <a:ext uri="{FF2B5EF4-FFF2-40B4-BE49-F238E27FC236}">
                <a16:creationId xmlns:a16="http://schemas.microsoft.com/office/drawing/2014/main" id="{4BC36C55-F845-158B-3BB2-D642126F4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820" y="6756907"/>
            <a:ext cx="564959" cy="560630"/>
          </a:xfrm>
          <a:prstGeom prst="rect">
            <a:avLst/>
          </a:prstGeom>
        </p:spPr>
      </p:pic>
      <p:pic>
        <p:nvPicPr>
          <p:cNvPr id="24" name="Picture 23" descr="A green check mark in a square&#10;&#10;AI-generated content may be incorrect.">
            <a:extLst>
              <a:ext uri="{FF2B5EF4-FFF2-40B4-BE49-F238E27FC236}">
                <a16:creationId xmlns:a16="http://schemas.microsoft.com/office/drawing/2014/main" id="{8C21E73A-8457-9B90-A023-CF53FDFB9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820" y="8169275"/>
            <a:ext cx="564959" cy="560630"/>
          </a:xfrm>
          <a:prstGeom prst="rect">
            <a:avLst/>
          </a:prstGeom>
        </p:spPr>
      </p:pic>
      <p:sp>
        <p:nvSpPr>
          <p:cNvPr id="5" name="object 2">
            <a:extLst>
              <a:ext uri="{FF2B5EF4-FFF2-40B4-BE49-F238E27FC236}">
                <a16:creationId xmlns:a16="http://schemas.microsoft.com/office/drawing/2014/main" id="{3D03D5D2-7E1E-68A5-997B-192B8F0D2C62}"/>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p:cNvSpPr txBox="1"/>
          <p:nvPr/>
        </p:nvSpPr>
        <p:spPr>
          <a:xfrm>
            <a:off x="2508250" y="1920875"/>
            <a:ext cx="15087600" cy="5152564"/>
          </a:xfrm>
          <a:prstGeom prst="rect">
            <a:avLst/>
          </a:prstGeom>
        </p:spPr>
        <p:txBody>
          <a:bodyPr vert="horz" wrap="square" lIns="0" tIns="283845" rIns="0" bIns="0" rtlCol="0">
            <a:spAutoFit/>
          </a:bodyPr>
          <a:lstStyle/>
          <a:p>
            <a:pPr marL="12700" fontAlgn="t">
              <a:lnSpc>
                <a:spcPct val="140000"/>
              </a:lnSpc>
              <a:spcBef>
                <a:spcPts val="1800"/>
              </a:spcBef>
            </a:pPr>
            <a:r>
              <a:rPr lang="en-US" sz="3050" spc="-30" dirty="0">
                <a:latin typeface="Barlow"/>
              </a:rPr>
              <a:t>Reading passively without actively engaging with the text</a:t>
            </a:r>
          </a:p>
          <a:p>
            <a:pPr marL="12700" fontAlgn="t">
              <a:lnSpc>
                <a:spcPct val="140000"/>
              </a:lnSpc>
              <a:spcBef>
                <a:spcPts val="1800"/>
              </a:spcBef>
            </a:pPr>
            <a:r>
              <a:rPr lang="en-US" sz="3050" spc="-30" dirty="0">
                <a:latin typeface="Barlow"/>
              </a:rPr>
              <a:t>Failing to consider the context of the work, including the author’s background and the historical setting</a:t>
            </a:r>
          </a:p>
          <a:p>
            <a:pPr marL="12700" fontAlgn="t">
              <a:lnSpc>
                <a:spcPct val="140000"/>
              </a:lnSpc>
              <a:spcBef>
                <a:spcPts val="1800"/>
              </a:spcBef>
            </a:pPr>
            <a:r>
              <a:rPr lang="en-US" sz="3050" spc="-30" dirty="0">
                <a:latin typeface="Barlow"/>
              </a:rPr>
              <a:t>Relying excessively on highlighting or underlining without taking notes or reflecting</a:t>
            </a:r>
          </a:p>
          <a:p>
            <a:pPr marL="12700" fontAlgn="t">
              <a:lnSpc>
                <a:spcPct val="140000"/>
              </a:lnSpc>
              <a:spcBef>
                <a:spcPts val="1800"/>
              </a:spcBef>
            </a:pPr>
            <a:r>
              <a:rPr lang="en-US" sz="3050" spc="-30" dirty="0">
                <a:latin typeface="Barlow"/>
              </a:rPr>
              <a:t>Avoiding challenging sections of the text rather than seeking clarification</a:t>
            </a:r>
          </a:p>
          <a:p>
            <a:pPr marL="12700" fontAlgn="t">
              <a:lnSpc>
                <a:spcPct val="140000"/>
              </a:lnSpc>
              <a:spcBef>
                <a:spcPts val="1800"/>
              </a:spcBef>
            </a:pPr>
            <a:r>
              <a:rPr lang="en-US" sz="3050" spc="-30" dirty="0">
                <a:latin typeface="Barlow"/>
              </a:rPr>
              <a:t>Accepting arguments at face value without critical evaluation or questioning</a:t>
            </a:r>
          </a:p>
        </p:txBody>
      </p:sp>
      <p:sp>
        <p:nvSpPr>
          <p:cNvPr id="7" name="object 7"/>
          <p:cNvSpPr txBox="1">
            <a:spLocks noGrp="1"/>
          </p:cNvSpPr>
          <p:nvPr>
            <p:ph type="sldNum" sz="quarter" idx="7"/>
          </p:nvPr>
        </p:nvSpPr>
        <p:spPr>
          <a:xfrm>
            <a:off x="19192248" y="10719957"/>
            <a:ext cx="613402" cy="377825"/>
          </a:xfrm>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16</a:t>
            </a:fld>
            <a:endParaRPr spc="-25" dirty="0"/>
          </a:p>
        </p:txBody>
      </p:sp>
      <p:sp>
        <p:nvSpPr>
          <p:cNvPr id="8" name="object 8"/>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pic>
        <p:nvPicPr>
          <p:cNvPr id="11" name="Picture 10" descr="A red exclamation mark on a white background&#10;&#10;AI-generated content may be incorrect.">
            <a:extLst>
              <a:ext uri="{FF2B5EF4-FFF2-40B4-BE49-F238E27FC236}">
                <a16:creationId xmlns:a16="http://schemas.microsoft.com/office/drawing/2014/main" id="{C5634C79-2A64-D334-1BC7-707118765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53" y="970670"/>
            <a:ext cx="1052080" cy="1052080"/>
          </a:xfrm>
          <a:prstGeom prst="rect">
            <a:avLst/>
          </a:prstGeom>
        </p:spPr>
      </p:pic>
      <p:sp>
        <p:nvSpPr>
          <p:cNvPr id="13" name="object 6" descr="$PPTXTitle">
            <a:extLst>
              <a:ext uri="{FF2B5EF4-FFF2-40B4-BE49-F238E27FC236}">
                <a16:creationId xmlns:a16="http://schemas.microsoft.com/office/drawing/2014/main" id="{924F55BB-14D4-FAD8-1B49-6EAFEC1367F0}"/>
              </a:ext>
            </a:extLst>
          </p:cNvPr>
          <p:cNvSpPr txBox="1">
            <a:spLocks/>
          </p:cNvSpPr>
          <p:nvPr/>
        </p:nvSpPr>
        <p:spPr>
          <a:xfrm>
            <a:off x="1789985" y="1224095"/>
            <a:ext cx="5653405" cy="544380"/>
          </a:xfrm>
          <a:prstGeom prst="rect">
            <a:avLst/>
          </a:prstGeom>
        </p:spPr>
        <p:txBody>
          <a:bodyPr vert="horz" wrap="square" lIns="0" tIns="13335" rIns="0" bIns="0" rtlCol="0">
            <a:spAutoFit/>
          </a:bodyPr>
          <a:lstStyle>
            <a:lvl1pPr>
              <a:defRPr sz="3450" b="1" i="0">
                <a:solidFill>
                  <a:schemeClr val="tx1"/>
                </a:solidFill>
                <a:latin typeface="Barlow"/>
                <a:ea typeface="+mj-ea"/>
                <a:cs typeface="Barlow"/>
              </a:defRPr>
            </a:lvl1pPr>
          </a:lstStyle>
          <a:p>
            <a:pPr marL="12700">
              <a:spcBef>
                <a:spcPts val="105"/>
              </a:spcBef>
            </a:pPr>
            <a:r>
              <a:rPr lang="en-US" dirty="0"/>
              <a:t>Common Pitfalls</a:t>
            </a:r>
            <a:endParaRPr lang="en-US" dirty="0">
              <a:latin typeface="Apple Color Emoji"/>
              <a:cs typeface="Apple Color Emoji"/>
            </a:endParaRPr>
          </a:p>
        </p:txBody>
      </p:sp>
      <p:pic>
        <p:nvPicPr>
          <p:cNvPr id="15" name="Picture 14" descr="A close-up of a cross&#10;&#10;AI-generated content may be incorrect.">
            <a:extLst>
              <a:ext uri="{FF2B5EF4-FFF2-40B4-BE49-F238E27FC236}">
                <a16:creationId xmlns:a16="http://schemas.microsoft.com/office/drawing/2014/main" id="{12BCD3B5-5455-C622-9C13-051A2202F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982" y="2382723"/>
            <a:ext cx="457299" cy="444906"/>
          </a:xfrm>
          <a:prstGeom prst="rect">
            <a:avLst/>
          </a:prstGeom>
        </p:spPr>
      </p:pic>
      <p:pic>
        <p:nvPicPr>
          <p:cNvPr id="17" name="Picture 16" descr="A close-up of a cross&#10;&#10;AI-generated content may be incorrect.">
            <a:extLst>
              <a:ext uri="{FF2B5EF4-FFF2-40B4-BE49-F238E27FC236}">
                <a16:creationId xmlns:a16="http://schemas.microsoft.com/office/drawing/2014/main" id="{9971F43E-84DC-BD3C-045C-0596789BC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982" y="3302775"/>
            <a:ext cx="457299" cy="444906"/>
          </a:xfrm>
          <a:prstGeom prst="rect">
            <a:avLst/>
          </a:prstGeom>
        </p:spPr>
      </p:pic>
      <p:pic>
        <p:nvPicPr>
          <p:cNvPr id="18" name="Picture 17" descr="A close-up of a cross&#10;&#10;AI-generated content may be incorrect.">
            <a:extLst>
              <a:ext uri="{FF2B5EF4-FFF2-40B4-BE49-F238E27FC236}">
                <a16:creationId xmlns:a16="http://schemas.microsoft.com/office/drawing/2014/main" id="{3B9C43EE-5728-B6F4-4402-5A1BCAD99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982" y="4819766"/>
            <a:ext cx="457299" cy="444906"/>
          </a:xfrm>
          <a:prstGeom prst="rect">
            <a:avLst/>
          </a:prstGeom>
        </p:spPr>
      </p:pic>
      <p:pic>
        <p:nvPicPr>
          <p:cNvPr id="19" name="Picture 18" descr="A close-up of a cross&#10;&#10;AI-generated content may be incorrect.">
            <a:extLst>
              <a:ext uri="{FF2B5EF4-FFF2-40B4-BE49-F238E27FC236}">
                <a16:creationId xmlns:a16="http://schemas.microsoft.com/office/drawing/2014/main" id="{723F64CB-AB57-A716-7093-BD77FBA5A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982" y="5691831"/>
            <a:ext cx="457299" cy="444906"/>
          </a:xfrm>
          <a:prstGeom prst="rect">
            <a:avLst/>
          </a:prstGeom>
        </p:spPr>
      </p:pic>
      <p:sp>
        <p:nvSpPr>
          <p:cNvPr id="5" name="object 2">
            <a:extLst>
              <a:ext uri="{FF2B5EF4-FFF2-40B4-BE49-F238E27FC236}">
                <a16:creationId xmlns:a16="http://schemas.microsoft.com/office/drawing/2014/main" id="{132CCDB6-E0BB-1562-DB15-CE5F9B42031A}"/>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pic>
        <p:nvPicPr>
          <p:cNvPr id="6" name="Picture 5" descr="A close-up of a cross&#10;&#10;AI-generated content may be incorrect.">
            <a:extLst>
              <a:ext uri="{FF2B5EF4-FFF2-40B4-BE49-F238E27FC236}">
                <a16:creationId xmlns:a16="http://schemas.microsoft.com/office/drawing/2014/main" id="{21F7E039-4372-868A-8C3B-ABF690307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982" y="6569075"/>
            <a:ext cx="457299" cy="4449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5" name="object 5"/>
          <p:cNvSpPr txBox="1"/>
          <p:nvPr/>
        </p:nvSpPr>
        <p:spPr>
          <a:xfrm>
            <a:off x="1788293" y="2814439"/>
            <a:ext cx="15426558" cy="3804696"/>
          </a:xfrm>
          <a:prstGeom prst="rect">
            <a:avLst/>
          </a:prstGeom>
        </p:spPr>
        <p:txBody>
          <a:bodyPr vert="horz" wrap="square" lIns="0" tIns="12700" rIns="0" bIns="0" rtlCol="0">
            <a:spAutoFit/>
          </a:bodyPr>
          <a:lstStyle/>
          <a:p>
            <a:pPr marL="567055" indent="-514350">
              <a:lnSpc>
                <a:spcPct val="130000"/>
              </a:lnSpc>
              <a:spcBef>
                <a:spcPts val="800"/>
              </a:spcBef>
              <a:buAutoNum type="arabicPeriod"/>
              <a:tabLst>
                <a:tab pos="567055" algn="l"/>
              </a:tabLst>
            </a:pPr>
            <a:r>
              <a:rPr lang="en-US" sz="3050" spc="-25" dirty="0">
                <a:latin typeface="Barlow"/>
              </a:rPr>
              <a:t>Practice applying deep reading techniques regularly with increasingly complex texts in your field of study.</a:t>
            </a:r>
          </a:p>
          <a:p>
            <a:pPr marL="567055" indent="-514350">
              <a:lnSpc>
                <a:spcPct val="130000"/>
              </a:lnSpc>
              <a:spcBef>
                <a:spcPts val="800"/>
              </a:spcBef>
              <a:buAutoNum type="arabicPeriod"/>
              <a:tabLst>
                <a:tab pos="567055" algn="l"/>
              </a:tabLst>
            </a:pPr>
            <a:r>
              <a:rPr lang="en-US" sz="3050" spc="-25" dirty="0">
                <a:latin typeface="Barlow"/>
              </a:rPr>
              <a:t>Join or form a reading group to engage in collaborative discussion and analysis, exposing yourself to diverse perspectives.</a:t>
            </a:r>
          </a:p>
          <a:p>
            <a:pPr marL="567055" indent="-514350">
              <a:lnSpc>
                <a:spcPct val="130000"/>
              </a:lnSpc>
              <a:spcBef>
                <a:spcPts val="800"/>
              </a:spcBef>
              <a:buAutoNum type="arabicPeriod"/>
              <a:tabLst>
                <a:tab pos="567055" algn="l"/>
              </a:tabLst>
            </a:pPr>
            <a:r>
              <a:rPr lang="en-US" sz="3050" spc="-25" dirty="0">
                <a:latin typeface="Barlow"/>
              </a:rPr>
              <a:t>Seek feedback from instructors or tutors on your comprehension and analysis skills, and use their input to refine your approach.</a:t>
            </a:r>
          </a:p>
        </p:txBody>
      </p:sp>
      <p:grpSp>
        <p:nvGrpSpPr>
          <p:cNvPr id="6" name="object 6"/>
          <p:cNvGrpSpPr/>
          <p:nvPr/>
        </p:nvGrpSpPr>
        <p:grpSpPr>
          <a:xfrm>
            <a:off x="628251" y="963322"/>
            <a:ext cx="1057275" cy="1036955"/>
            <a:chOff x="628251" y="963322"/>
            <a:chExt cx="1057275" cy="1036955"/>
          </a:xfrm>
        </p:grpSpPr>
        <p:sp>
          <p:nvSpPr>
            <p:cNvPr id="7" name="object 7"/>
            <p:cNvSpPr/>
            <p:nvPr/>
          </p:nvSpPr>
          <p:spPr>
            <a:xfrm>
              <a:off x="628251" y="963322"/>
              <a:ext cx="1057275" cy="1036955"/>
            </a:xfrm>
            <a:custGeom>
              <a:avLst/>
              <a:gdLst/>
              <a:ahLst/>
              <a:cxnLst/>
              <a:rect l="l" t="t" r="r" b="b"/>
              <a:pathLst>
                <a:path w="1057275" h="1036955">
                  <a:moveTo>
                    <a:pt x="955426" y="0"/>
                  </a:moveTo>
                  <a:lnTo>
                    <a:pt x="101400" y="0"/>
                  </a:lnTo>
                  <a:lnTo>
                    <a:pt x="61932" y="7928"/>
                  </a:lnTo>
                  <a:lnTo>
                    <a:pt x="29700" y="29550"/>
                  </a:lnTo>
                  <a:lnTo>
                    <a:pt x="7968" y="61618"/>
                  </a:lnTo>
                  <a:lnTo>
                    <a:pt x="0" y="100886"/>
                  </a:lnTo>
                  <a:lnTo>
                    <a:pt x="0" y="935730"/>
                  </a:lnTo>
                  <a:lnTo>
                    <a:pt x="7968" y="974999"/>
                  </a:lnTo>
                  <a:lnTo>
                    <a:pt x="29700" y="1007067"/>
                  </a:lnTo>
                  <a:lnTo>
                    <a:pt x="61932" y="1028689"/>
                  </a:lnTo>
                  <a:lnTo>
                    <a:pt x="101400" y="1036617"/>
                  </a:lnTo>
                  <a:lnTo>
                    <a:pt x="955426" y="1036617"/>
                  </a:lnTo>
                  <a:lnTo>
                    <a:pt x="994894" y="1028689"/>
                  </a:lnTo>
                  <a:lnTo>
                    <a:pt x="1027125" y="1007067"/>
                  </a:lnTo>
                  <a:lnTo>
                    <a:pt x="1048857" y="974999"/>
                  </a:lnTo>
                  <a:lnTo>
                    <a:pt x="1056826" y="935730"/>
                  </a:lnTo>
                  <a:lnTo>
                    <a:pt x="1056826" y="100886"/>
                  </a:lnTo>
                  <a:lnTo>
                    <a:pt x="1048857" y="61618"/>
                  </a:lnTo>
                  <a:lnTo>
                    <a:pt x="1027125" y="29550"/>
                  </a:lnTo>
                  <a:lnTo>
                    <a:pt x="994894" y="7928"/>
                  </a:lnTo>
                  <a:lnTo>
                    <a:pt x="955426" y="0"/>
                  </a:lnTo>
                  <a:close/>
                </a:path>
              </a:pathLst>
            </a:custGeom>
            <a:solidFill>
              <a:srgbClr val="31B892"/>
            </a:solidFill>
          </p:spPr>
          <p:txBody>
            <a:bodyPr wrap="square" lIns="0" tIns="0" rIns="0" bIns="0" rtlCol="0"/>
            <a:lstStyle/>
            <a:p>
              <a:endParaRPr/>
            </a:p>
          </p:txBody>
        </p:sp>
        <p:sp>
          <p:nvSpPr>
            <p:cNvPr id="8" name="object 8"/>
            <p:cNvSpPr/>
            <p:nvPr/>
          </p:nvSpPr>
          <p:spPr>
            <a:xfrm>
              <a:off x="847890" y="1249215"/>
              <a:ext cx="600075" cy="496570"/>
            </a:xfrm>
            <a:custGeom>
              <a:avLst/>
              <a:gdLst/>
              <a:ahLst/>
              <a:cxnLst/>
              <a:rect l="l" t="t" r="r" b="b"/>
              <a:pathLst>
                <a:path w="600075" h="496569">
                  <a:moveTo>
                    <a:pt x="247992" y="248005"/>
                  </a:moveTo>
                  <a:lnTo>
                    <a:pt x="0" y="0"/>
                  </a:lnTo>
                  <a:lnTo>
                    <a:pt x="0" y="496011"/>
                  </a:lnTo>
                  <a:lnTo>
                    <a:pt x="247992" y="248005"/>
                  </a:lnTo>
                  <a:close/>
                </a:path>
                <a:path w="600075" h="496569">
                  <a:moveTo>
                    <a:pt x="504698" y="248005"/>
                  </a:moveTo>
                  <a:lnTo>
                    <a:pt x="256692" y="0"/>
                  </a:lnTo>
                  <a:lnTo>
                    <a:pt x="256692" y="496011"/>
                  </a:lnTo>
                  <a:lnTo>
                    <a:pt x="504698" y="248005"/>
                  </a:lnTo>
                  <a:close/>
                </a:path>
                <a:path w="600075" h="496569">
                  <a:moveTo>
                    <a:pt x="599668" y="0"/>
                  </a:moveTo>
                  <a:lnTo>
                    <a:pt x="523176" y="0"/>
                  </a:lnTo>
                  <a:lnTo>
                    <a:pt x="523176" y="495998"/>
                  </a:lnTo>
                  <a:lnTo>
                    <a:pt x="599668" y="495998"/>
                  </a:lnTo>
                  <a:lnTo>
                    <a:pt x="599668" y="0"/>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sldNum" sz="quarter" idx="7"/>
          </p:nvPr>
        </p:nvSpPr>
        <p:spPr>
          <a:xfrm>
            <a:off x="19192248" y="10719957"/>
            <a:ext cx="537202" cy="377825"/>
          </a:xfrm>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17</a:t>
            </a:fld>
            <a:endParaRPr spc="-25" dirty="0"/>
          </a:p>
        </p:txBody>
      </p:sp>
      <p:sp>
        <p:nvSpPr>
          <p:cNvPr id="10" name="object 10"/>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11" name="object 6" descr="$PPTXTitle">
            <a:extLst>
              <a:ext uri="{FF2B5EF4-FFF2-40B4-BE49-F238E27FC236}">
                <a16:creationId xmlns:a16="http://schemas.microsoft.com/office/drawing/2014/main" id="{A88D8722-5477-2DBB-CD9D-664375C1DCD8}"/>
              </a:ext>
            </a:extLst>
          </p:cNvPr>
          <p:cNvSpPr txBox="1">
            <a:spLocks/>
          </p:cNvSpPr>
          <p:nvPr/>
        </p:nvSpPr>
        <p:spPr>
          <a:xfrm>
            <a:off x="1789985" y="1224095"/>
            <a:ext cx="5653405" cy="544380"/>
          </a:xfrm>
          <a:prstGeom prst="rect">
            <a:avLst/>
          </a:prstGeom>
        </p:spPr>
        <p:txBody>
          <a:bodyPr vert="horz" wrap="square" lIns="0" tIns="13335" rIns="0" bIns="0" rtlCol="0">
            <a:spAutoFit/>
          </a:bodyPr>
          <a:lstStyle>
            <a:lvl1pPr>
              <a:defRPr sz="3450" b="1" i="0">
                <a:solidFill>
                  <a:schemeClr val="tx1"/>
                </a:solidFill>
                <a:latin typeface="Barlow"/>
                <a:ea typeface="+mj-ea"/>
                <a:cs typeface="Barlow"/>
              </a:defRPr>
            </a:lvl1pPr>
          </a:lstStyle>
          <a:p>
            <a:pPr marL="12700">
              <a:spcBef>
                <a:spcPts val="105"/>
              </a:spcBef>
            </a:pPr>
            <a:r>
              <a:rPr lang="en-US" dirty="0"/>
              <a:t>Next Steps</a:t>
            </a:r>
            <a:endParaRPr lang="en-US" dirty="0">
              <a:latin typeface="Apple Color Emoji"/>
              <a:cs typeface="Apple Color Emoji"/>
            </a:endParaRPr>
          </a:p>
        </p:txBody>
      </p:sp>
      <p:sp>
        <p:nvSpPr>
          <p:cNvPr id="4" name="object 2">
            <a:extLst>
              <a:ext uri="{FF2B5EF4-FFF2-40B4-BE49-F238E27FC236}">
                <a16:creationId xmlns:a16="http://schemas.microsoft.com/office/drawing/2014/main" id="{4A1C413E-EDCE-9293-10A7-1A44C5646465}"/>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sz="half" idx="3"/>
          </p:nvPr>
        </p:nvSpPr>
        <p:spPr>
          <a:xfrm>
            <a:off x="10227824" y="3122741"/>
            <a:ext cx="9501626" cy="5348259"/>
          </a:xfrm>
          <a:prstGeom prst="rect">
            <a:avLst/>
          </a:prstGeom>
        </p:spPr>
        <p:txBody>
          <a:bodyPr vert="horz" wrap="square" lIns="0" tIns="102235" rIns="0" bIns="0" rtlCol="0">
            <a:spAutoFit/>
          </a:bodyPr>
          <a:lstStyle/>
          <a:p>
            <a:pPr marL="404813" indent="-392113">
              <a:spcBef>
                <a:spcPts val="1000"/>
              </a:spcBef>
              <a:buFont typeface="+mj-lt"/>
              <a:buAutoNum type="arabicPeriod"/>
              <a:tabLst>
                <a:tab pos="387350" algn="l"/>
              </a:tabLst>
            </a:pPr>
            <a:r>
              <a:rPr lang="en-US" spc="-45" dirty="0"/>
              <a:t>Pre-reading Strategies</a:t>
            </a:r>
          </a:p>
          <a:p>
            <a:pPr>
              <a:spcBef>
                <a:spcPts val="645"/>
              </a:spcBef>
              <a:tabLst>
                <a:tab pos="320040" algn="l"/>
              </a:tabLst>
            </a:pPr>
            <a:r>
              <a:rPr lang="en-US" sz="2600" b="0" dirty="0">
                <a:solidFill>
                  <a:srgbClr val="306CB5"/>
                </a:solidFill>
                <a:latin typeface="Barlow"/>
              </a:rPr>
              <a:t>slides 5 and 6</a:t>
            </a:r>
          </a:p>
          <a:p>
            <a:pPr marL="404813" indent="-392113">
              <a:spcBef>
                <a:spcPts val="1000"/>
              </a:spcBef>
              <a:buFont typeface="+mj-lt"/>
              <a:buAutoNum type="arabicPeriod" startAt="2"/>
              <a:tabLst>
                <a:tab pos="387350" algn="l"/>
              </a:tabLst>
            </a:pPr>
            <a:r>
              <a:rPr lang="en-US" spc="-45" dirty="0"/>
              <a:t>Active Reading Techniques</a:t>
            </a:r>
          </a:p>
          <a:p>
            <a:pPr>
              <a:spcBef>
                <a:spcPts val="645"/>
              </a:spcBef>
              <a:tabLst>
                <a:tab pos="320040" algn="l"/>
              </a:tabLst>
            </a:pPr>
            <a:r>
              <a:rPr lang="en-US" sz="2600" b="0" dirty="0">
                <a:solidFill>
                  <a:srgbClr val="306CB5"/>
                </a:solidFill>
                <a:latin typeface="Barlow"/>
              </a:rPr>
              <a:t>s</a:t>
            </a:r>
            <a:r>
              <a:rPr sz="2600" b="0" dirty="0">
                <a:solidFill>
                  <a:srgbClr val="306CB5"/>
                </a:solidFill>
                <a:latin typeface="Barlow"/>
              </a:rPr>
              <a:t>lid</a:t>
            </a:r>
            <a:r>
              <a:rPr lang="en-US" sz="2600" b="0" dirty="0">
                <a:solidFill>
                  <a:srgbClr val="306CB5"/>
                </a:solidFill>
                <a:latin typeface="Barlow"/>
              </a:rPr>
              <a:t>es 7 and 8</a:t>
            </a:r>
            <a:endParaRPr sz="2600" b="0" dirty="0">
              <a:solidFill>
                <a:srgbClr val="306CB5"/>
              </a:solidFill>
              <a:latin typeface="Barlow"/>
            </a:endParaRPr>
          </a:p>
          <a:p>
            <a:pPr marL="388620" indent="-375920">
              <a:spcBef>
                <a:spcPts val="1000"/>
              </a:spcBef>
              <a:buAutoNum type="arabicPeriod" startAt="3"/>
              <a:tabLst>
                <a:tab pos="388620" algn="l"/>
              </a:tabLst>
            </a:pPr>
            <a:r>
              <a:rPr lang="en-US" spc="-45" dirty="0"/>
              <a:t>Note-Taking Methods </a:t>
            </a:r>
          </a:p>
          <a:p>
            <a:pPr>
              <a:spcBef>
                <a:spcPts val="645"/>
              </a:spcBef>
              <a:tabLst>
                <a:tab pos="320040" algn="l"/>
              </a:tabLst>
            </a:pPr>
            <a:r>
              <a:rPr lang="en-US" sz="2600" b="0" dirty="0">
                <a:solidFill>
                  <a:srgbClr val="306CB5"/>
                </a:solidFill>
                <a:latin typeface="Barlow"/>
              </a:rPr>
              <a:t>s</a:t>
            </a:r>
            <a:r>
              <a:rPr sz="2600" b="0" dirty="0">
                <a:solidFill>
                  <a:srgbClr val="306CB5"/>
                </a:solidFill>
                <a:latin typeface="Barlow"/>
              </a:rPr>
              <a:t>lide</a:t>
            </a:r>
            <a:r>
              <a:rPr lang="en-US" sz="2600" b="0" dirty="0">
                <a:solidFill>
                  <a:srgbClr val="306CB5"/>
                </a:solidFill>
                <a:latin typeface="Barlow"/>
              </a:rPr>
              <a:t>s 9 and 10</a:t>
            </a:r>
            <a:endParaRPr sz="2600" b="0" dirty="0">
              <a:solidFill>
                <a:srgbClr val="306CB5"/>
              </a:solidFill>
              <a:latin typeface="Barlow"/>
            </a:endParaRPr>
          </a:p>
          <a:p>
            <a:pPr marL="409575" indent="-396875">
              <a:lnSpc>
                <a:spcPct val="100000"/>
              </a:lnSpc>
              <a:spcBef>
                <a:spcPts val="1000"/>
              </a:spcBef>
              <a:buFont typeface="+mj-lt"/>
              <a:buAutoNum type="arabicPeriod" startAt="4"/>
              <a:tabLst>
                <a:tab pos="387350" algn="l"/>
              </a:tabLst>
            </a:pPr>
            <a:r>
              <a:rPr lang="en-US" spc="-45" dirty="0"/>
              <a:t>Critical Analysis Approaches</a:t>
            </a:r>
          </a:p>
          <a:p>
            <a:pPr>
              <a:lnSpc>
                <a:spcPct val="100000"/>
              </a:lnSpc>
              <a:spcBef>
                <a:spcPts val="645"/>
              </a:spcBef>
              <a:tabLst>
                <a:tab pos="320040" algn="l"/>
              </a:tabLst>
            </a:pPr>
            <a:r>
              <a:rPr lang="en-US" sz="2600" b="0" dirty="0">
                <a:solidFill>
                  <a:srgbClr val="306CB5"/>
                </a:solidFill>
                <a:latin typeface="Barlow"/>
              </a:rPr>
              <a:t>s</a:t>
            </a:r>
            <a:r>
              <a:rPr sz="2600" b="0" dirty="0">
                <a:solidFill>
                  <a:srgbClr val="306CB5"/>
                </a:solidFill>
                <a:latin typeface="Barlow"/>
              </a:rPr>
              <a:t>lide</a:t>
            </a:r>
            <a:r>
              <a:rPr lang="en-US" sz="2600" b="0" dirty="0">
                <a:solidFill>
                  <a:srgbClr val="306CB5"/>
                </a:solidFill>
                <a:latin typeface="Barlow"/>
              </a:rPr>
              <a:t>s 11 and 12</a:t>
            </a:r>
            <a:endParaRPr sz="2600" b="0" dirty="0">
              <a:solidFill>
                <a:srgbClr val="306CB5"/>
              </a:solidFill>
              <a:latin typeface="Barlow"/>
            </a:endParaRPr>
          </a:p>
          <a:p>
            <a:pPr marL="409575" indent="-396875">
              <a:lnSpc>
                <a:spcPct val="100000"/>
              </a:lnSpc>
              <a:spcBef>
                <a:spcPts val="1000"/>
              </a:spcBef>
              <a:buFont typeface="+mj-lt"/>
              <a:buAutoNum type="arabicPeriod" startAt="5"/>
              <a:tabLst>
                <a:tab pos="387350" algn="l"/>
              </a:tabLst>
            </a:pPr>
            <a:r>
              <a:rPr lang="en-US" spc="-45" dirty="0"/>
              <a:t>Synthesis and Reflections</a:t>
            </a:r>
          </a:p>
          <a:p>
            <a:pPr>
              <a:spcBef>
                <a:spcPts val="645"/>
              </a:spcBef>
              <a:tabLst>
                <a:tab pos="320040" algn="l"/>
              </a:tabLst>
            </a:pPr>
            <a:r>
              <a:rPr lang="en-US" sz="2600" b="0" dirty="0">
                <a:solidFill>
                  <a:srgbClr val="306CB5"/>
                </a:solidFill>
                <a:latin typeface="Barlow"/>
              </a:rPr>
              <a:t>s</a:t>
            </a:r>
            <a:r>
              <a:rPr sz="2600" b="0" dirty="0">
                <a:solidFill>
                  <a:srgbClr val="306CB5"/>
                </a:solidFill>
                <a:latin typeface="Barlow"/>
              </a:rPr>
              <a:t>lide</a:t>
            </a:r>
            <a:r>
              <a:rPr lang="en-US" sz="2600" b="0" dirty="0">
                <a:solidFill>
                  <a:srgbClr val="306CB5"/>
                </a:solidFill>
                <a:latin typeface="Barlow"/>
              </a:rPr>
              <a:t>s 13 and 14</a:t>
            </a:r>
          </a:p>
        </p:txBody>
      </p:sp>
      <p:sp>
        <p:nvSpPr>
          <p:cNvPr id="7" name="object 7"/>
          <p:cNvSpPr txBox="1"/>
          <p:nvPr/>
        </p:nvSpPr>
        <p:spPr>
          <a:xfrm>
            <a:off x="2416545" y="8366495"/>
            <a:ext cx="1880870" cy="1172116"/>
          </a:xfrm>
          <a:prstGeom prst="rect">
            <a:avLst/>
          </a:prstGeom>
        </p:spPr>
        <p:txBody>
          <a:bodyPr vert="horz" wrap="square" lIns="0" tIns="210820" rIns="0" bIns="0" rtlCol="0">
            <a:spAutoFit/>
          </a:bodyPr>
          <a:lstStyle/>
          <a:p>
            <a:pPr marL="12700">
              <a:lnSpc>
                <a:spcPct val="100000"/>
              </a:lnSpc>
              <a:spcBef>
                <a:spcPts val="1660"/>
              </a:spcBef>
            </a:pPr>
            <a:r>
              <a:rPr sz="3050" b="1" spc="-50" dirty="0">
                <a:latin typeface="Barlow"/>
                <a:cs typeface="Barlow"/>
              </a:rPr>
              <a:t>Next</a:t>
            </a:r>
            <a:r>
              <a:rPr sz="3050" b="1" spc="-75" dirty="0">
                <a:latin typeface="Barlow"/>
                <a:cs typeface="Barlow"/>
              </a:rPr>
              <a:t> </a:t>
            </a:r>
            <a:r>
              <a:rPr sz="3050" b="1" spc="-20" dirty="0">
                <a:latin typeface="Barlow"/>
                <a:cs typeface="Barlow"/>
              </a:rPr>
              <a:t>Steps</a:t>
            </a:r>
            <a:endParaRPr lang="en-US" sz="3050" b="1" spc="-20" dirty="0">
              <a:latin typeface="Barlow"/>
              <a:cs typeface="Barlow"/>
            </a:endParaRPr>
          </a:p>
          <a:p>
            <a:pPr marL="12700">
              <a:lnSpc>
                <a:spcPct val="100000"/>
              </a:lnSpc>
              <a:spcBef>
                <a:spcPts val="700"/>
              </a:spcBef>
            </a:pPr>
            <a:r>
              <a:rPr lang="en-US" sz="2600" dirty="0">
                <a:solidFill>
                  <a:srgbClr val="306CB5"/>
                </a:solidFill>
                <a:latin typeface="Barlow"/>
                <a:cs typeface="Barlow"/>
              </a:rPr>
              <a:t>slide</a:t>
            </a:r>
            <a:r>
              <a:rPr lang="en-US" sz="2600" spc="-120" dirty="0">
                <a:solidFill>
                  <a:srgbClr val="306CB5"/>
                </a:solidFill>
                <a:latin typeface="Barlow"/>
                <a:cs typeface="Barlow"/>
              </a:rPr>
              <a:t> </a:t>
            </a:r>
            <a:r>
              <a:rPr lang="en-US" sz="2600" spc="-25" dirty="0">
                <a:solidFill>
                  <a:srgbClr val="306CB5"/>
                </a:solidFill>
                <a:latin typeface="Barlow"/>
                <a:cs typeface="Barlow"/>
              </a:rPr>
              <a:t>17</a:t>
            </a:r>
            <a:endParaRPr lang="en-US" sz="2600" dirty="0">
              <a:latin typeface="Barlow"/>
              <a:cs typeface="Barlow"/>
            </a:endParaRPr>
          </a:p>
        </p:txBody>
      </p:sp>
      <p:sp>
        <p:nvSpPr>
          <p:cNvPr id="6" name="object 6"/>
          <p:cNvSpPr txBox="1"/>
          <p:nvPr/>
        </p:nvSpPr>
        <p:spPr>
          <a:xfrm>
            <a:off x="2416545" y="7130014"/>
            <a:ext cx="2781935" cy="1073150"/>
          </a:xfrm>
          <a:prstGeom prst="rect">
            <a:avLst/>
          </a:prstGeom>
        </p:spPr>
        <p:txBody>
          <a:bodyPr vert="horz" wrap="square" lIns="0" tIns="109220" rIns="0" bIns="0" rtlCol="0">
            <a:spAutoFit/>
          </a:bodyPr>
          <a:lstStyle/>
          <a:p>
            <a:pPr marL="12700">
              <a:lnSpc>
                <a:spcPct val="100000"/>
              </a:lnSpc>
              <a:spcBef>
                <a:spcPts val="860"/>
              </a:spcBef>
            </a:pPr>
            <a:r>
              <a:rPr sz="3050" b="1" spc="-35" dirty="0">
                <a:latin typeface="Barlow"/>
                <a:cs typeface="Barlow"/>
              </a:rPr>
              <a:t>Common</a:t>
            </a:r>
            <a:r>
              <a:rPr sz="3050" b="1" spc="-105" dirty="0">
                <a:latin typeface="Barlow"/>
                <a:cs typeface="Barlow"/>
              </a:rPr>
              <a:t> </a:t>
            </a:r>
            <a:r>
              <a:rPr sz="3050" b="1" spc="-25" dirty="0">
                <a:latin typeface="Barlow"/>
                <a:cs typeface="Barlow"/>
              </a:rPr>
              <a:t>Pitfalls</a:t>
            </a:r>
            <a:endParaRPr sz="3050" dirty="0">
              <a:latin typeface="Barlow"/>
              <a:cs typeface="Barlow"/>
            </a:endParaRPr>
          </a:p>
          <a:p>
            <a:pPr marL="12700">
              <a:lnSpc>
                <a:spcPct val="100000"/>
              </a:lnSpc>
              <a:spcBef>
                <a:spcPts val="700"/>
              </a:spcBef>
            </a:pPr>
            <a:r>
              <a:rPr sz="2600" dirty="0">
                <a:solidFill>
                  <a:srgbClr val="306CB5"/>
                </a:solidFill>
                <a:latin typeface="Barlow"/>
                <a:cs typeface="Barlow"/>
              </a:rPr>
              <a:t>slide</a:t>
            </a:r>
            <a:r>
              <a:rPr sz="2600" spc="-120" dirty="0">
                <a:solidFill>
                  <a:srgbClr val="306CB5"/>
                </a:solidFill>
                <a:latin typeface="Barlow"/>
                <a:cs typeface="Barlow"/>
              </a:rPr>
              <a:t> </a:t>
            </a:r>
            <a:r>
              <a:rPr lang="en-US" sz="2600" spc="-25" dirty="0">
                <a:solidFill>
                  <a:srgbClr val="306CB5"/>
                </a:solidFill>
                <a:latin typeface="Barlow"/>
                <a:cs typeface="Barlow"/>
              </a:rPr>
              <a:t>16</a:t>
            </a:r>
            <a:endParaRPr sz="2600" dirty="0">
              <a:latin typeface="Barlow"/>
              <a:cs typeface="Barlow"/>
            </a:endParaRPr>
          </a:p>
        </p:txBody>
      </p:sp>
      <p:sp>
        <p:nvSpPr>
          <p:cNvPr id="5" name="object 5"/>
          <p:cNvSpPr txBox="1"/>
          <p:nvPr/>
        </p:nvSpPr>
        <p:spPr>
          <a:xfrm>
            <a:off x="2416545" y="5791835"/>
            <a:ext cx="3980179" cy="1073150"/>
          </a:xfrm>
          <a:prstGeom prst="rect">
            <a:avLst/>
          </a:prstGeom>
        </p:spPr>
        <p:txBody>
          <a:bodyPr vert="horz" wrap="square" lIns="0" tIns="109220" rIns="0" bIns="0" rtlCol="0">
            <a:spAutoFit/>
          </a:bodyPr>
          <a:lstStyle/>
          <a:p>
            <a:pPr marL="12700">
              <a:lnSpc>
                <a:spcPct val="100000"/>
              </a:lnSpc>
              <a:spcBef>
                <a:spcPts val="860"/>
              </a:spcBef>
            </a:pPr>
            <a:r>
              <a:rPr sz="3050" b="1" spc="-20" dirty="0">
                <a:latin typeface="Barlow"/>
                <a:cs typeface="Barlow"/>
              </a:rPr>
              <a:t>Tips</a:t>
            </a:r>
            <a:r>
              <a:rPr sz="3050" b="1" spc="-130" dirty="0">
                <a:latin typeface="Barlow"/>
                <a:cs typeface="Barlow"/>
              </a:rPr>
              <a:t> </a:t>
            </a:r>
            <a:r>
              <a:rPr sz="3050" b="1" dirty="0">
                <a:latin typeface="Barlow"/>
                <a:cs typeface="Barlow"/>
              </a:rPr>
              <a:t>and</a:t>
            </a:r>
            <a:r>
              <a:rPr sz="3050" b="1" spc="-130" dirty="0">
                <a:latin typeface="Barlow"/>
                <a:cs typeface="Barlow"/>
              </a:rPr>
              <a:t> </a:t>
            </a:r>
            <a:r>
              <a:rPr sz="3050" b="1" spc="-20" dirty="0">
                <a:latin typeface="Barlow"/>
                <a:cs typeface="Barlow"/>
              </a:rPr>
              <a:t>Best</a:t>
            </a:r>
            <a:r>
              <a:rPr sz="3050" b="1" spc="-125" dirty="0">
                <a:latin typeface="Barlow"/>
                <a:cs typeface="Barlow"/>
              </a:rPr>
              <a:t> </a:t>
            </a:r>
            <a:r>
              <a:rPr sz="3050" b="1" spc="-25" dirty="0">
                <a:latin typeface="Barlow"/>
                <a:cs typeface="Barlow"/>
              </a:rPr>
              <a:t>Practices</a:t>
            </a:r>
            <a:endParaRPr sz="3050" dirty="0">
              <a:latin typeface="Barlow"/>
              <a:cs typeface="Barlow"/>
            </a:endParaRPr>
          </a:p>
          <a:p>
            <a:pPr marL="12700">
              <a:lnSpc>
                <a:spcPct val="100000"/>
              </a:lnSpc>
              <a:spcBef>
                <a:spcPts val="700"/>
              </a:spcBef>
            </a:pPr>
            <a:r>
              <a:rPr sz="2600" dirty="0">
                <a:solidFill>
                  <a:srgbClr val="306CB5"/>
                </a:solidFill>
                <a:latin typeface="Barlow"/>
                <a:cs typeface="Barlow"/>
              </a:rPr>
              <a:t>slide</a:t>
            </a:r>
            <a:r>
              <a:rPr sz="2600" spc="-120" dirty="0">
                <a:solidFill>
                  <a:srgbClr val="306CB5"/>
                </a:solidFill>
                <a:latin typeface="Barlow"/>
                <a:cs typeface="Barlow"/>
              </a:rPr>
              <a:t> </a:t>
            </a:r>
            <a:r>
              <a:rPr lang="en-US" sz="2600" spc="-50" dirty="0">
                <a:solidFill>
                  <a:srgbClr val="306CB5"/>
                </a:solidFill>
                <a:latin typeface="Barlow"/>
                <a:cs typeface="Barlow"/>
              </a:rPr>
              <a:t>15</a:t>
            </a:r>
            <a:endParaRPr sz="2600" dirty="0">
              <a:latin typeface="Barlow"/>
              <a:cs typeface="Barlow"/>
            </a:endParaRPr>
          </a:p>
        </p:txBody>
      </p:sp>
      <p:sp>
        <p:nvSpPr>
          <p:cNvPr id="4" name="object 4"/>
          <p:cNvSpPr txBox="1"/>
          <p:nvPr/>
        </p:nvSpPr>
        <p:spPr>
          <a:xfrm>
            <a:off x="2416545" y="3115476"/>
            <a:ext cx="3470910" cy="2411730"/>
          </a:xfrm>
          <a:prstGeom prst="rect">
            <a:avLst/>
          </a:prstGeom>
        </p:spPr>
        <p:txBody>
          <a:bodyPr vert="horz" wrap="square" lIns="0" tIns="109220" rIns="0" bIns="0" rtlCol="0">
            <a:spAutoFit/>
          </a:bodyPr>
          <a:lstStyle/>
          <a:p>
            <a:pPr marL="12700">
              <a:lnSpc>
                <a:spcPct val="100000"/>
              </a:lnSpc>
              <a:spcBef>
                <a:spcPts val="860"/>
              </a:spcBef>
            </a:pPr>
            <a:r>
              <a:rPr sz="3050" b="1" spc="-10" dirty="0">
                <a:latin typeface="Barlow"/>
                <a:cs typeface="Barlow"/>
              </a:rPr>
              <a:t>Overview</a:t>
            </a:r>
            <a:endParaRPr sz="3050" dirty="0">
              <a:latin typeface="Barlow"/>
              <a:cs typeface="Barlow"/>
            </a:endParaRPr>
          </a:p>
          <a:p>
            <a:pPr marL="12700">
              <a:lnSpc>
                <a:spcPct val="100000"/>
              </a:lnSpc>
              <a:spcBef>
                <a:spcPts val="700"/>
              </a:spcBef>
            </a:pPr>
            <a:r>
              <a:rPr sz="2600" dirty="0">
                <a:solidFill>
                  <a:srgbClr val="306CB5"/>
                </a:solidFill>
                <a:latin typeface="Barlow"/>
                <a:cs typeface="Barlow"/>
              </a:rPr>
              <a:t>slide</a:t>
            </a:r>
            <a:r>
              <a:rPr lang="en-US" sz="2600" dirty="0">
                <a:solidFill>
                  <a:srgbClr val="306CB5"/>
                </a:solidFill>
                <a:latin typeface="Barlow"/>
                <a:cs typeface="Barlow"/>
              </a:rPr>
              <a:t>s</a:t>
            </a:r>
            <a:r>
              <a:rPr lang="en-US" sz="2600" spc="-120" dirty="0">
                <a:solidFill>
                  <a:srgbClr val="306CB5"/>
                </a:solidFill>
                <a:latin typeface="Barlow"/>
                <a:cs typeface="Barlow"/>
              </a:rPr>
              <a:t> </a:t>
            </a:r>
            <a:r>
              <a:rPr lang="en-US" sz="2600" spc="-50" dirty="0">
                <a:solidFill>
                  <a:srgbClr val="306CB5"/>
                </a:solidFill>
                <a:latin typeface="Barlow"/>
                <a:cs typeface="Barlow"/>
              </a:rPr>
              <a:t>3 and 4</a:t>
            </a:r>
            <a:endParaRPr sz="2600" dirty="0">
              <a:latin typeface="Barlow"/>
              <a:cs typeface="Barlow"/>
            </a:endParaRPr>
          </a:p>
          <a:p>
            <a:pPr marL="12700">
              <a:lnSpc>
                <a:spcPct val="100000"/>
              </a:lnSpc>
              <a:spcBef>
                <a:spcPts val="3060"/>
              </a:spcBef>
            </a:pPr>
            <a:r>
              <a:rPr sz="3050" b="1" spc="-65" dirty="0">
                <a:latin typeface="Barlow"/>
                <a:cs typeface="Barlow"/>
              </a:rPr>
              <a:t>Step-</a:t>
            </a:r>
            <a:r>
              <a:rPr sz="3050" b="1" spc="-114" dirty="0">
                <a:latin typeface="Barlow"/>
                <a:cs typeface="Barlow"/>
              </a:rPr>
              <a:t>by-</a:t>
            </a:r>
            <a:r>
              <a:rPr sz="3050" b="1" spc="-35" dirty="0">
                <a:latin typeface="Barlow"/>
                <a:cs typeface="Barlow"/>
              </a:rPr>
              <a:t>Step</a:t>
            </a:r>
            <a:r>
              <a:rPr sz="3050" b="1" spc="-40" dirty="0">
                <a:latin typeface="Barlow"/>
                <a:cs typeface="Barlow"/>
              </a:rPr>
              <a:t> </a:t>
            </a:r>
            <a:r>
              <a:rPr sz="3050" b="1" spc="-10" dirty="0">
                <a:latin typeface="Barlow"/>
                <a:cs typeface="Barlow"/>
              </a:rPr>
              <a:t>Guide</a:t>
            </a:r>
            <a:endParaRPr sz="3050" dirty="0">
              <a:latin typeface="Barlow"/>
              <a:cs typeface="Barlow"/>
            </a:endParaRPr>
          </a:p>
          <a:p>
            <a:pPr marL="12700">
              <a:lnSpc>
                <a:spcPct val="100000"/>
              </a:lnSpc>
              <a:spcBef>
                <a:spcPts val="695"/>
              </a:spcBef>
            </a:pPr>
            <a:r>
              <a:rPr sz="2600" spc="-10" dirty="0">
                <a:solidFill>
                  <a:srgbClr val="306CB5"/>
                </a:solidFill>
                <a:latin typeface="Barlow"/>
                <a:cs typeface="Barlow"/>
              </a:rPr>
              <a:t>slides</a:t>
            </a:r>
            <a:r>
              <a:rPr sz="2600" spc="-85" dirty="0">
                <a:solidFill>
                  <a:srgbClr val="306CB5"/>
                </a:solidFill>
                <a:latin typeface="Barlow"/>
                <a:cs typeface="Barlow"/>
              </a:rPr>
              <a:t> </a:t>
            </a:r>
            <a:r>
              <a:rPr lang="en-US" sz="2600" spc="-25" dirty="0">
                <a:solidFill>
                  <a:srgbClr val="306CB5"/>
                </a:solidFill>
                <a:latin typeface="Barlow"/>
                <a:cs typeface="Barlow"/>
              </a:rPr>
              <a:t>5</a:t>
            </a:r>
            <a:r>
              <a:rPr sz="2600" spc="-25" dirty="0">
                <a:solidFill>
                  <a:srgbClr val="306CB5"/>
                </a:solidFill>
                <a:latin typeface="Barlow"/>
                <a:cs typeface="Barlow"/>
              </a:rPr>
              <a:t>–</a:t>
            </a:r>
            <a:r>
              <a:rPr lang="en-US" sz="2600" spc="-50" dirty="0">
                <a:solidFill>
                  <a:srgbClr val="306CB5"/>
                </a:solidFill>
                <a:latin typeface="Barlow"/>
                <a:cs typeface="Barlow"/>
              </a:rPr>
              <a:t>14</a:t>
            </a:r>
            <a:endParaRPr sz="2600" dirty="0">
              <a:latin typeface="Barlow"/>
              <a:cs typeface="Barlow"/>
            </a:endParaRPr>
          </a:p>
        </p:txBody>
      </p:sp>
      <p:sp>
        <p:nvSpPr>
          <p:cNvPr id="21" name="Rectangle 20">
            <a:hlinkClick r:id="rId3" action="ppaction://hlinksldjump"/>
            <a:extLst>
              <a:ext uri="{FF2B5EF4-FFF2-40B4-BE49-F238E27FC236}">
                <a16:creationId xmlns:a16="http://schemas.microsoft.com/office/drawing/2014/main" id="{4DE2E081-7852-97CC-C72E-763AB61E7500}"/>
              </a:ext>
            </a:extLst>
          </p:cNvPr>
          <p:cNvSpPr/>
          <p:nvPr/>
        </p:nvSpPr>
        <p:spPr>
          <a:xfrm>
            <a:off x="1336295" y="4639481"/>
            <a:ext cx="4551160" cy="849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C6D0BD1A-0770-1B43-23AF-0BA7D727FD70}"/>
              </a:ext>
            </a:extLst>
          </p:cNvPr>
          <p:cNvSpPr/>
          <p:nvPr/>
        </p:nvSpPr>
        <p:spPr>
          <a:xfrm>
            <a:off x="1377716" y="8662904"/>
            <a:ext cx="2919700" cy="849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5" action="ppaction://hlinksldjump"/>
            <a:extLst>
              <a:ext uri="{FF2B5EF4-FFF2-40B4-BE49-F238E27FC236}">
                <a16:creationId xmlns:a16="http://schemas.microsoft.com/office/drawing/2014/main" id="{A06A1CF5-AC1E-D87A-66A4-3BA4F1CA5D69}"/>
              </a:ext>
            </a:extLst>
          </p:cNvPr>
          <p:cNvSpPr/>
          <p:nvPr/>
        </p:nvSpPr>
        <p:spPr>
          <a:xfrm>
            <a:off x="1336295" y="7330880"/>
            <a:ext cx="3862185" cy="849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6" action="ppaction://hlinksldjump"/>
            <a:extLst>
              <a:ext uri="{FF2B5EF4-FFF2-40B4-BE49-F238E27FC236}">
                <a16:creationId xmlns:a16="http://schemas.microsoft.com/office/drawing/2014/main" id="{4FD38CEA-6910-83C3-8B0F-6EDBCCD5CB00}"/>
              </a:ext>
            </a:extLst>
          </p:cNvPr>
          <p:cNvSpPr/>
          <p:nvPr/>
        </p:nvSpPr>
        <p:spPr>
          <a:xfrm>
            <a:off x="1404743" y="5989944"/>
            <a:ext cx="4991981" cy="849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 action="ppaction://hlinkshowjump?jump=nextslide"/>
            <a:extLst>
              <a:ext uri="{FF2B5EF4-FFF2-40B4-BE49-F238E27FC236}">
                <a16:creationId xmlns:a16="http://schemas.microsoft.com/office/drawing/2014/main" id="{FC69A428-CBC3-F548-14EE-02AA47F3105D}"/>
              </a:ext>
            </a:extLst>
          </p:cNvPr>
          <p:cNvSpPr/>
          <p:nvPr/>
        </p:nvSpPr>
        <p:spPr>
          <a:xfrm>
            <a:off x="1361193" y="3298328"/>
            <a:ext cx="2936222" cy="849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3" action="ppaction://hlinksldjump"/>
            <a:extLst>
              <a:ext uri="{FF2B5EF4-FFF2-40B4-BE49-F238E27FC236}">
                <a16:creationId xmlns:a16="http://schemas.microsoft.com/office/drawing/2014/main" id="{B2DCAB83-86E1-D22D-9FF2-6C9559ACF1ED}"/>
              </a:ext>
            </a:extLst>
          </p:cNvPr>
          <p:cNvSpPr/>
          <p:nvPr/>
        </p:nvSpPr>
        <p:spPr>
          <a:xfrm>
            <a:off x="10119166" y="3286163"/>
            <a:ext cx="4524330" cy="849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615553" y="348545"/>
            <a:ext cx="2773045" cy="402590"/>
          </a:xfrm>
          <a:prstGeom prst="rect">
            <a:avLst/>
          </a:prstGeom>
        </p:spPr>
        <p:txBody>
          <a:bodyPr vert="horz" wrap="square" lIns="0" tIns="15240" rIns="0" bIns="0" rtlCol="0">
            <a:spAutoFit/>
          </a:bodyPr>
          <a:lstStyle/>
          <a:p>
            <a:pPr marL="12700">
              <a:lnSpc>
                <a:spcPct val="100000"/>
              </a:lnSpc>
              <a:spcBef>
                <a:spcPts val="120"/>
              </a:spcBef>
            </a:pPr>
            <a:r>
              <a:rPr sz="2450" b="1" dirty="0">
                <a:solidFill>
                  <a:srgbClr val="FFFFFF"/>
                </a:solidFill>
                <a:latin typeface="Barlow"/>
                <a:cs typeface="Barlow"/>
              </a:rPr>
              <a:t>ACADEMIC</a:t>
            </a:r>
            <a:r>
              <a:rPr sz="2450" b="1" spc="-85" dirty="0">
                <a:solidFill>
                  <a:srgbClr val="FFFFFF"/>
                </a:solidFill>
                <a:latin typeface="Barlow"/>
                <a:cs typeface="Barlow"/>
              </a:rPr>
              <a:t> </a:t>
            </a:r>
            <a:r>
              <a:rPr sz="2450" b="1" spc="-10" dirty="0">
                <a:solidFill>
                  <a:srgbClr val="FFFFFF"/>
                </a:solidFill>
                <a:latin typeface="Barlow"/>
                <a:cs typeface="Barlow"/>
              </a:rPr>
              <a:t>TOOLKIT</a:t>
            </a:r>
            <a:endParaRPr sz="2450">
              <a:latin typeface="Barlow"/>
              <a:cs typeface="Barlow"/>
            </a:endParaRPr>
          </a:p>
        </p:txBody>
      </p:sp>
      <p:sp>
        <p:nvSpPr>
          <p:cNvPr id="9" name="object 9"/>
          <p:cNvSpPr txBox="1"/>
          <p:nvPr/>
        </p:nvSpPr>
        <p:spPr>
          <a:xfrm>
            <a:off x="4946955" y="181452"/>
            <a:ext cx="10210496" cy="583493"/>
          </a:xfrm>
          <a:prstGeom prst="rect">
            <a:avLst/>
          </a:prstGeom>
        </p:spPr>
        <p:txBody>
          <a:bodyPr vert="horz" wrap="square" lIns="0" tIns="13970" rIns="0" bIns="0" rtlCol="0">
            <a:spAutoFit/>
          </a:bodyPr>
          <a:lstStyle/>
          <a:p>
            <a:pPr marL="12700" marR="5080" indent="-1588" algn="ctr">
              <a:spcBef>
                <a:spcPts val="110"/>
              </a:spcBef>
              <a:tabLst>
                <a:tab pos="5867400" algn="l"/>
                <a:tab pos="6007100" algn="l"/>
              </a:tabLst>
            </a:pPr>
            <a:r>
              <a:rPr lang="en-US" sz="3700" b="1" dirty="0">
                <a:solidFill>
                  <a:srgbClr val="FFFFFF"/>
                </a:solidFill>
                <a:latin typeface="Barlow"/>
              </a:rPr>
              <a:t>Strategies for Deep Reading</a:t>
            </a:r>
          </a:p>
        </p:txBody>
      </p:sp>
      <p:sp>
        <p:nvSpPr>
          <p:cNvPr id="10" name="object 10" descr="$PPTXTitle"/>
          <p:cNvSpPr txBox="1">
            <a:spLocks noGrp="1"/>
          </p:cNvSpPr>
          <p:nvPr>
            <p:ph type="title"/>
          </p:nvPr>
        </p:nvSpPr>
        <p:spPr>
          <a:xfrm>
            <a:off x="5460760" y="1589345"/>
            <a:ext cx="9182735" cy="1183016"/>
          </a:xfrm>
          <a:prstGeom prst="rect">
            <a:avLst/>
          </a:prstGeom>
        </p:spPr>
        <p:txBody>
          <a:bodyPr vert="horz" wrap="square" lIns="0" tIns="13335" rIns="0" bIns="0" rtlCol="0">
            <a:spAutoFit/>
          </a:bodyPr>
          <a:lstStyle/>
          <a:p>
            <a:pPr marL="12700" algn="ctr">
              <a:lnSpc>
                <a:spcPct val="100000"/>
              </a:lnSpc>
              <a:spcBef>
                <a:spcPts val="105"/>
              </a:spcBef>
            </a:pPr>
            <a:r>
              <a:rPr sz="5600" spc="-10" dirty="0"/>
              <a:t>Interactive</a:t>
            </a:r>
            <a:r>
              <a:rPr sz="5600" spc="-195" dirty="0"/>
              <a:t> </a:t>
            </a:r>
            <a:r>
              <a:rPr sz="5600" dirty="0"/>
              <a:t>Table</a:t>
            </a:r>
            <a:r>
              <a:rPr sz="5600" spc="-195" dirty="0"/>
              <a:t> </a:t>
            </a:r>
            <a:r>
              <a:rPr sz="5600" dirty="0"/>
              <a:t>of</a:t>
            </a:r>
            <a:r>
              <a:rPr sz="5600" spc="-195" dirty="0"/>
              <a:t> </a:t>
            </a:r>
            <a:r>
              <a:rPr sz="5600" spc="-10" dirty="0"/>
              <a:t>Contents</a:t>
            </a:r>
            <a:br>
              <a:rPr lang="en-US" sz="5600" spc="-10" dirty="0"/>
            </a:br>
            <a:r>
              <a:rPr lang="en-US" sz="2000" b="0" spc="-10" dirty="0">
                <a:latin typeface="Barlow" pitchFamily="2" charset="77"/>
              </a:rPr>
              <a:t>(slideshow view only)</a:t>
            </a:r>
            <a:endParaRPr sz="2000" b="0" spc="-10" dirty="0">
              <a:latin typeface="Barlow" pitchFamily="2" charset="77"/>
            </a:endParaRPr>
          </a:p>
        </p:txBody>
      </p:sp>
      <p:grpSp>
        <p:nvGrpSpPr>
          <p:cNvPr id="11" name="object 11"/>
          <p:cNvGrpSpPr/>
          <p:nvPr/>
        </p:nvGrpSpPr>
        <p:grpSpPr>
          <a:xfrm>
            <a:off x="1382156" y="3298328"/>
            <a:ext cx="849630" cy="849630"/>
            <a:chOff x="1382156" y="3298328"/>
            <a:chExt cx="849630" cy="849630"/>
          </a:xfrm>
        </p:grpSpPr>
        <p:sp>
          <p:nvSpPr>
            <p:cNvPr id="12" name="object 12"/>
            <p:cNvSpPr/>
            <p:nvPr/>
          </p:nvSpPr>
          <p:spPr>
            <a:xfrm>
              <a:off x="1382156" y="3298328"/>
              <a:ext cx="849630" cy="849630"/>
            </a:xfrm>
            <a:custGeom>
              <a:avLst/>
              <a:gdLst/>
              <a:ahLst/>
              <a:cxnLst/>
              <a:rect l="l" t="t" r="r" b="b"/>
              <a:pathLst>
                <a:path w="849630" h="849629">
                  <a:moveTo>
                    <a:pt x="692387" y="0"/>
                  </a:moveTo>
                  <a:lnTo>
                    <a:pt x="157167" y="0"/>
                  </a:lnTo>
                  <a:lnTo>
                    <a:pt x="107489" y="8012"/>
                  </a:lnTo>
                  <a:lnTo>
                    <a:pt x="64345" y="30323"/>
                  </a:lnTo>
                  <a:lnTo>
                    <a:pt x="30323" y="64345"/>
                  </a:lnTo>
                  <a:lnTo>
                    <a:pt x="8012" y="107489"/>
                  </a:lnTo>
                  <a:lnTo>
                    <a:pt x="0" y="157167"/>
                  </a:lnTo>
                  <a:lnTo>
                    <a:pt x="0" y="692387"/>
                  </a:lnTo>
                  <a:lnTo>
                    <a:pt x="8012" y="742065"/>
                  </a:lnTo>
                  <a:lnTo>
                    <a:pt x="30323" y="785209"/>
                  </a:lnTo>
                  <a:lnTo>
                    <a:pt x="64345" y="819231"/>
                  </a:lnTo>
                  <a:lnTo>
                    <a:pt x="107489" y="841542"/>
                  </a:lnTo>
                  <a:lnTo>
                    <a:pt x="157167" y="849555"/>
                  </a:lnTo>
                  <a:lnTo>
                    <a:pt x="692387" y="849555"/>
                  </a:lnTo>
                  <a:lnTo>
                    <a:pt x="742065" y="841542"/>
                  </a:lnTo>
                  <a:lnTo>
                    <a:pt x="785209" y="819231"/>
                  </a:lnTo>
                  <a:lnTo>
                    <a:pt x="819231" y="785209"/>
                  </a:lnTo>
                  <a:lnTo>
                    <a:pt x="841542" y="742065"/>
                  </a:lnTo>
                  <a:lnTo>
                    <a:pt x="849555" y="692387"/>
                  </a:lnTo>
                  <a:lnTo>
                    <a:pt x="849555" y="157167"/>
                  </a:lnTo>
                  <a:lnTo>
                    <a:pt x="841542" y="107489"/>
                  </a:lnTo>
                  <a:lnTo>
                    <a:pt x="819231" y="64345"/>
                  </a:lnTo>
                  <a:lnTo>
                    <a:pt x="785209" y="30323"/>
                  </a:lnTo>
                  <a:lnTo>
                    <a:pt x="742065" y="8012"/>
                  </a:lnTo>
                  <a:lnTo>
                    <a:pt x="692387" y="0"/>
                  </a:lnTo>
                  <a:close/>
                </a:path>
              </a:pathLst>
            </a:custGeom>
            <a:solidFill>
              <a:srgbClr val="306CB5"/>
            </a:solidFill>
          </p:spPr>
          <p:txBody>
            <a:bodyPr wrap="square" lIns="0" tIns="0" rIns="0" bIns="0" rtlCol="0"/>
            <a:lstStyle/>
            <a:p>
              <a:endParaRPr/>
            </a:p>
          </p:txBody>
        </p:sp>
        <p:sp>
          <p:nvSpPr>
            <p:cNvPr id="13" name="object 13"/>
            <p:cNvSpPr/>
            <p:nvPr/>
          </p:nvSpPr>
          <p:spPr>
            <a:xfrm>
              <a:off x="1488352" y="3495694"/>
              <a:ext cx="637540" cy="535305"/>
            </a:xfrm>
            <a:custGeom>
              <a:avLst/>
              <a:gdLst/>
              <a:ahLst/>
              <a:cxnLst/>
              <a:rect l="l" t="t" r="r" b="b"/>
              <a:pathLst>
                <a:path w="637539" h="535304">
                  <a:moveTo>
                    <a:pt x="637163" y="0"/>
                  </a:moveTo>
                  <a:lnTo>
                    <a:pt x="0" y="0"/>
                  </a:lnTo>
                  <a:lnTo>
                    <a:pt x="0" y="535219"/>
                  </a:lnTo>
                  <a:lnTo>
                    <a:pt x="637163" y="535219"/>
                  </a:lnTo>
                  <a:lnTo>
                    <a:pt x="637163" y="0"/>
                  </a:lnTo>
                  <a:close/>
                </a:path>
              </a:pathLst>
            </a:custGeom>
            <a:solidFill>
              <a:srgbClr val="FFFFFF"/>
            </a:solidFill>
          </p:spPr>
          <p:txBody>
            <a:bodyPr wrap="square" lIns="0" tIns="0" rIns="0" bIns="0" rtlCol="0"/>
            <a:lstStyle/>
            <a:p>
              <a:endParaRPr/>
            </a:p>
          </p:txBody>
        </p:sp>
        <p:pic>
          <p:nvPicPr>
            <p:cNvPr id="14" name="object 14"/>
            <p:cNvPicPr/>
            <p:nvPr/>
          </p:nvPicPr>
          <p:blipFill>
            <a:blip r:embed="rId7" cstate="print"/>
            <a:stretch>
              <a:fillRect/>
            </a:stretch>
          </p:blipFill>
          <p:spPr>
            <a:xfrm>
              <a:off x="1734727" y="3679387"/>
              <a:ext cx="144414" cy="144424"/>
            </a:xfrm>
            <a:prstGeom prst="rect">
              <a:avLst/>
            </a:prstGeom>
          </p:spPr>
        </p:pic>
        <p:sp>
          <p:nvSpPr>
            <p:cNvPr id="15" name="object 15"/>
            <p:cNvSpPr/>
            <p:nvPr/>
          </p:nvSpPr>
          <p:spPr>
            <a:xfrm>
              <a:off x="1522753" y="3574228"/>
              <a:ext cx="568960" cy="354965"/>
            </a:xfrm>
            <a:custGeom>
              <a:avLst/>
              <a:gdLst/>
              <a:ahLst/>
              <a:cxnLst/>
              <a:rect l="l" t="t" r="r" b="b"/>
              <a:pathLst>
                <a:path w="568960" h="354964">
                  <a:moveTo>
                    <a:pt x="284179" y="0"/>
                  </a:moveTo>
                  <a:lnTo>
                    <a:pt x="236362" y="4121"/>
                  </a:lnTo>
                  <a:lnTo>
                    <a:pt x="190342" y="16152"/>
                  </a:lnTo>
                  <a:lnTo>
                    <a:pt x="146486" y="35590"/>
                  </a:lnTo>
                  <a:lnTo>
                    <a:pt x="105159" y="61933"/>
                  </a:lnTo>
                  <a:lnTo>
                    <a:pt x="66726" y="94680"/>
                  </a:lnTo>
                  <a:lnTo>
                    <a:pt x="31551" y="133328"/>
                  </a:lnTo>
                  <a:lnTo>
                    <a:pt x="0" y="177376"/>
                  </a:lnTo>
                  <a:lnTo>
                    <a:pt x="31551" y="221420"/>
                  </a:lnTo>
                  <a:lnTo>
                    <a:pt x="66726" y="260066"/>
                  </a:lnTo>
                  <a:lnTo>
                    <a:pt x="105159" y="292811"/>
                  </a:lnTo>
                  <a:lnTo>
                    <a:pt x="146486" y="319153"/>
                  </a:lnTo>
                  <a:lnTo>
                    <a:pt x="190342" y="338590"/>
                  </a:lnTo>
                  <a:lnTo>
                    <a:pt x="236362" y="350621"/>
                  </a:lnTo>
                  <a:lnTo>
                    <a:pt x="284179" y="354743"/>
                  </a:lnTo>
                  <a:lnTo>
                    <a:pt x="331997" y="350621"/>
                  </a:lnTo>
                  <a:lnTo>
                    <a:pt x="378016" y="338590"/>
                  </a:lnTo>
                  <a:lnTo>
                    <a:pt x="421872" y="319153"/>
                  </a:lnTo>
                  <a:lnTo>
                    <a:pt x="463199" y="292811"/>
                  </a:lnTo>
                  <a:lnTo>
                    <a:pt x="468918" y="287938"/>
                  </a:lnTo>
                  <a:lnTo>
                    <a:pt x="284179" y="287938"/>
                  </a:lnTo>
                  <a:lnTo>
                    <a:pt x="252547" y="285582"/>
                  </a:lnTo>
                  <a:lnTo>
                    <a:pt x="191056" y="266823"/>
                  </a:lnTo>
                  <a:lnTo>
                    <a:pt x="140283" y="235586"/>
                  </a:lnTo>
                  <a:lnTo>
                    <a:pt x="100389" y="198883"/>
                  </a:lnTo>
                  <a:lnTo>
                    <a:pt x="81903" y="177376"/>
                  </a:lnTo>
                  <a:lnTo>
                    <a:pt x="100389" y="155864"/>
                  </a:lnTo>
                  <a:lnTo>
                    <a:pt x="140283" y="119156"/>
                  </a:lnTo>
                  <a:lnTo>
                    <a:pt x="191056" y="87919"/>
                  </a:lnTo>
                  <a:lnTo>
                    <a:pt x="252547" y="69160"/>
                  </a:lnTo>
                  <a:lnTo>
                    <a:pt x="284179" y="66804"/>
                  </a:lnTo>
                  <a:lnTo>
                    <a:pt x="468916" y="66804"/>
                  </a:lnTo>
                  <a:lnTo>
                    <a:pt x="463199" y="61933"/>
                  </a:lnTo>
                  <a:lnTo>
                    <a:pt x="421872" y="35590"/>
                  </a:lnTo>
                  <a:lnTo>
                    <a:pt x="378016" y="16152"/>
                  </a:lnTo>
                  <a:lnTo>
                    <a:pt x="331997" y="4121"/>
                  </a:lnTo>
                  <a:lnTo>
                    <a:pt x="284179" y="0"/>
                  </a:lnTo>
                  <a:close/>
                </a:path>
                <a:path w="568960" h="354964">
                  <a:moveTo>
                    <a:pt x="468916" y="66804"/>
                  </a:moveTo>
                  <a:lnTo>
                    <a:pt x="284179" y="66804"/>
                  </a:lnTo>
                  <a:lnTo>
                    <a:pt x="315808" y="69160"/>
                  </a:lnTo>
                  <a:lnTo>
                    <a:pt x="346884" y="76209"/>
                  </a:lnTo>
                  <a:lnTo>
                    <a:pt x="406950" y="104258"/>
                  </a:lnTo>
                  <a:lnTo>
                    <a:pt x="448462" y="136408"/>
                  </a:lnTo>
                  <a:lnTo>
                    <a:pt x="486456" y="177376"/>
                  </a:lnTo>
                  <a:lnTo>
                    <a:pt x="467970" y="198883"/>
                  </a:lnTo>
                  <a:lnTo>
                    <a:pt x="428075" y="235586"/>
                  </a:lnTo>
                  <a:lnTo>
                    <a:pt x="377301" y="266823"/>
                  </a:lnTo>
                  <a:lnTo>
                    <a:pt x="315808" y="285582"/>
                  </a:lnTo>
                  <a:lnTo>
                    <a:pt x="284179" y="287938"/>
                  </a:lnTo>
                  <a:lnTo>
                    <a:pt x="468918" y="287938"/>
                  </a:lnTo>
                  <a:lnTo>
                    <a:pt x="501633" y="260066"/>
                  </a:lnTo>
                  <a:lnTo>
                    <a:pt x="536808" y="221420"/>
                  </a:lnTo>
                  <a:lnTo>
                    <a:pt x="568359" y="177376"/>
                  </a:lnTo>
                  <a:lnTo>
                    <a:pt x="536808" y="133328"/>
                  </a:lnTo>
                  <a:lnTo>
                    <a:pt x="501633" y="94680"/>
                  </a:lnTo>
                  <a:lnTo>
                    <a:pt x="468916" y="66804"/>
                  </a:lnTo>
                  <a:close/>
                </a:path>
              </a:pathLst>
            </a:custGeom>
            <a:solidFill>
              <a:srgbClr val="306CB5"/>
            </a:solidFill>
          </p:spPr>
          <p:txBody>
            <a:bodyPr wrap="square" lIns="0" tIns="0" rIns="0" bIns="0" rtlCol="0"/>
            <a:lstStyle/>
            <a:p>
              <a:endParaRPr/>
            </a:p>
          </p:txBody>
        </p:sp>
      </p:grpSp>
      <p:grpSp>
        <p:nvGrpSpPr>
          <p:cNvPr id="16" name="object 16"/>
          <p:cNvGrpSpPr/>
          <p:nvPr/>
        </p:nvGrpSpPr>
        <p:grpSpPr>
          <a:xfrm>
            <a:off x="1377715" y="4650911"/>
            <a:ext cx="854075" cy="838200"/>
            <a:chOff x="1377715" y="4650911"/>
            <a:chExt cx="854075" cy="838200"/>
          </a:xfrm>
        </p:grpSpPr>
        <p:sp>
          <p:nvSpPr>
            <p:cNvPr id="17" name="object 17"/>
            <p:cNvSpPr/>
            <p:nvPr/>
          </p:nvSpPr>
          <p:spPr>
            <a:xfrm>
              <a:off x="1377715" y="4650911"/>
              <a:ext cx="854075" cy="838200"/>
            </a:xfrm>
            <a:custGeom>
              <a:avLst/>
              <a:gdLst/>
              <a:ahLst/>
              <a:cxnLst/>
              <a:rect l="l" t="t" r="r" b="b"/>
              <a:pathLst>
                <a:path w="854075" h="838200">
                  <a:moveTo>
                    <a:pt x="772060" y="0"/>
                  </a:moveTo>
                  <a:lnTo>
                    <a:pt x="81934" y="0"/>
                  </a:lnTo>
                  <a:lnTo>
                    <a:pt x="50040" y="6406"/>
                  </a:lnTo>
                  <a:lnTo>
                    <a:pt x="23996" y="23878"/>
                  </a:lnTo>
                  <a:lnTo>
                    <a:pt x="6438" y="49792"/>
                  </a:lnTo>
                  <a:lnTo>
                    <a:pt x="0" y="81526"/>
                  </a:lnTo>
                  <a:lnTo>
                    <a:pt x="0" y="756144"/>
                  </a:lnTo>
                  <a:lnTo>
                    <a:pt x="6438" y="787877"/>
                  </a:lnTo>
                  <a:lnTo>
                    <a:pt x="23996" y="813791"/>
                  </a:lnTo>
                  <a:lnTo>
                    <a:pt x="50040" y="831263"/>
                  </a:lnTo>
                  <a:lnTo>
                    <a:pt x="81934" y="837670"/>
                  </a:lnTo>
                  <a:lnTo>
                    <a:pt x="772060" y="837670"/>
                  </a:lnTo>
                  <a:lnTo>
                    <a:pt x="803954" y="831263"/>
                  </a:lnTo>
                  <a:lnTo>
                    <a:pt x="829998" y="813791"/>
                  </a:lnTo>
                  <a:lnTo>
                    <a:pt x="847556" y="787877"/>
                  </a:lnTo>
                  <a:lnTo>
                    <a:pt x="853994" y="756144"/>
                  </a:lnTo>
                  <a:lnTo>
                    <a:pt x="853994" y="81526"/>
                  </a:lnTo>
                  <a:lnTo>
                    <a:pt x="847556" y="49792"/>
                  </a:lnTo>
                  <a:lnTo>
                    <a:pt x="829998" y="23878"/>
                  </a:lnTo>
                  <a:lnTo>
                    <a:pt x="803954" y="6406"/>
                  </a:lnTo>
                  <a:lnTo>
                    <a:pt x="772060" y="0"/>
                  </a:lnTo>
                  <a:close/>
                </a:path>
              </a:pathLst>
            </a:custGeom>
            <a:solidFill>
              <a:srgbClr val="F8941D"/>
            </a:solidFill>
          </p:spPr>
          <p:txBody>
            <a:bodyPr wrap="square" lIns="0" tIns="0" rIns="0" bIns="0" rtlCol="0"/>
            <a:lstStyle/>
            <a:p>
              <a:endParaRPr/>
            </a:p>
          </p:txBody>
        </p:sp>
        <p:sp>
          <p:nvSpPr>
            <p:cNvPr id="18" name="object 18"/>
            <p:cNvSpPr/>
            <p:nvPr/>
          </p:nvSpPr>
          <p:spPr>
            <a:xfrm>
              <a:off x="1489989" y="4715782"/>
              <a:ext cx="629920" cy="708025"/>
            </a:xfrm>
            <a:custGeom>
              <a:avLst/>
              <a:gdLst/>
              <a:ahLst/>
              <a:cxnLst/>
              <a:rect l="l" t="t" r="r" b="b"/>
              <a:pathLst>
                <a:path w="629919" h="708025">
                  <a:moveTo>
                    <a:pt x="576834" y="429158"/>
                  </a:moveTo>
                  <a:lnTo>
                    <a:pt x="573849" y="414401"/>
                  </a:lnTo>
                  <a:lnTo>
                    <a:pt x="565696" y="402361"/>
                  </a:lnTo>
                  <a:lnTo>
                    <a:pt x="553593" y="394246"/>
                  </a:lnTo>
                  <a:lnTo>
                    <a:pt x="538772" y="391274"/>
                  </a:lnTo>
                  <a:lnTo>
                    <a:pt x="523951" y="394246"/>
                  </a:lnTo>
                  <a:lnTo>
                    <a:pt x="511848" y="402361"/>
                  </a:lnTo>
                  <a:lnTo>
                    <a:pt x="503694" y="414401"/>
                  </a:lnTo>
                  <a:lnTo>
                    <a:pt x="500697" y="429158"/>
                  </a:lnTo>
                  <a:lnTo>
                    <a:pt x="500697" y="533895"/>
                  </a:lnTo>
                  <a:lnTo>
                    <a:pt x="121640" y="533895"/>
                  </a:lnTo>
                  <a:lnTo>
                    <a:pt x="147574" y="504228"/>
                  </a:lnTo>
                  <a:lnTo>
                    <a:pt x="155028" y="491147"/>
                  </a:lnTo>
                  <a:lnTo>
                    <a:pt x="156819" y="476745"/>
                  </a:lnTo>
                  <a:lnTo>
                    <a:pt x="153035" y="462711"/>
                  </a:lnTo>
                  <a:lnTo>
                    <a:pt x="118859" y="441502"/>
                  </a:lnTo>
                  <a:lnTo>
                    <a:pt x="110934" y="442328"/>
                  </a:lnTo>
                  <a:lnTo>
                    <a:pt x="7188" y="549389"/>
                  </a:lnTo>
                  <a:lnTo>
                    <a:pt x="3987" y="555218"/>
                  </a:lnTo>
                  <a:lnTo>
                    <a:pt x="3403" y="556158"/>
                  </a:lnTo>
                  <a:lnTo>
                    <a:pt x="3213" y="557009"/>
                  </a:lnTo>
                  <a:lnTo>
                    <a:pt x="2095" y="559638"/>
                  </a:lnTo>
                  <a:lnTo>
                    <a:pt x="1257" y="562305"/>
                  </a:lnTo>
                  <a:lnTo>
                    <a:pt x="0" y="569595"/>
                  </a:lnTo>
                  <a:lnTo>
                    <a:pt x="0" y="572731"/>
                  </a:lnTo>
                  <a:lnTo>
                    <a:pt x="91681" y="694512"/>
                  </a:lnTo>
                  <a:lnTo>
                    <a:pt x="117513" y="707936"/>
                  </a:lnTo>
                  <a:lnTo>
                    <a:pt x="132029" y="706437"/>
                  </a:lnTo>
                  <a:lnTo>
                    <a:pt x="145300" y="699262"/>
                  </a:lnTo>
                  <a:lnTo>
                    <a:pt x="154736" y="687514"/>
                  </a:lnTo>
                  <a:lnTo>
                    <a:pt x="158788" y="673557"/>
                  </a:lnTo>
                  <a:lnTo>
                    <a:pt x="157276" y="659117"/>
                  </a:lnTo>
                  <a:lnTo>
                    <a:pt x="150050" y="645896"/>
                  </a:lnTo>
                  <a:lnTo>
                    <a:pt x="119570" y="609650"/>
                  </a:lnTo>
                  <a:lnTo>
                    <a:pt x="538772" y="609650"/>
                  </a:lnTo>
                  <a:lnTo>
                    <a:pt x="553593" y="606679"/>
                  </a:lnTo>
                  <a:lnTo>
                    <a:pt x="565696" y="598563"/>
                  </a:lnTo>
                  <a:lnTo>
                    <a:pt x="573849" y="586524"/>
                  </a:lnTo>
                  <a:lnTo>
                    <a:pt x="576834" y="571779"/>
                  </a:lnTo>
                  <a:lnTo>
                    <a:pt x="576834" y="429158"/>
                  </a:lnTo>
                  <a:close/>
                </a:path>
                <a:path w="629919" h="708025">
                  <a:moveTo>
                    <a:pt x="629424" y="135216"/>
                  </a:moveTo>
                  <a:lnTo>
                    <a:pt x="537768" y="13423"/>
                  </a:lnTo>
                  <a:lnTo>
                    <a:pt x="511937" y="0"/>
                  </a:lnTo>
                  <a:lnTo>
                    <a:pt x="497420" y="1511"/>
                  </a:lnTo>
                  <a:lnTo>
                    <a:pt x="484149" y="8686"/>
                  </a:lnTo>
                  <a:lnTo>
                    <a:pt x="474700" y="20421"/>
                  </a:lnTo>
                  <a:lnTo>
                    <a:pt x="470649" y="34378"/>
                  </a:lnTo>
                  <a:lnTo>
                    <a:pt x="472160" y="48818"/>
                  </a:lnTo>
                  <a:lnTo>
                    <a:pt x="479374" y="62039"/>
                  </a:lnTo>
                  <a:lnTo>
                    <a:pt x="509854" y="98285"/>
                  </a:lnTo>
                  <a:lnTo>
                    <a:pt x="90665" y="98285"/>
                  </a:lnTo>
                  <a:lnTo>
                    <a:pt x="75844" y="101269"/>
                  </a:lnTo>
                  <a:lnTo>
                    <a:pt x="63741" y="109385"/>
                  </a:lnTo>
                  <a:lnTo>
                    <a:pt x="55587" y="121424"/>
                  </a:lnTo>
                  <a:lnTo>
                    <a:pt x="52590" y="136169"/>
                  </a:lnTo>
                  <a:lnTo>
                    <a:pt x="52590" y="278790"/>
                  </a:lnTo>
                  <a:lnTo>
                    <a:pt x="55587" y="293535"/>
                  </a:lnTo>
                  <a:lnTo>
                    <a:pt x="63741" y="305574"/>
                  </a:lnTo>
                  <a:lnTo>
                    <a:pt x="75844" y="313690"/>
                  </a:lnTo>
                  <a:lnTo>
                    <a:pt x="90665" y="316674"/>
                  </a:lnTo>
                  <a:lnTo>
                    <a:pt x="105486" y="313690"/>
                  </a:lnTo>
                  <a:lnTo>
                    <a:pt x="117589" y="305574"/>
                  </a:lnTo>
                  <a:lnTo>
                    <a:pt x="125742" y="293535"/>
                  </a:lnTo>
                  <a:lnTo>
                    <a:pt x="128727" y="278790"/>
                  </a:lnTo>
                  <a:lnTo>
                    <a:pt x="128727" y="174053"/>
                  </a:lnTo>
                  <a:lnTo>
                    <a:pt x="507784" y="174053"/>
                  </a:lnTo>
                  <a:lnTo>
                    <a:pt x="481863" y="203708"/>
                  </a:lnTo>
                  <a:lnTo>
                    <a:pt x="474395" y="216789"/>
                  </a:lnTo>
                  <a:lnTo>
                    <a:pt x="472617" y="231203"/>
                  </a:lnTo>
                  <a:lnTo>
                    <a:pt x="476389" y="245224"/>
                  </a:lnTo>
                  <a:lnTo>
                    <a:pt x="510578" y="266446"/>
                  </a:lnTo>
                  <a:lnTo>
                    <a:pt x="518502" y="265620"/>
                  </a:lnTo>
                  <a:lnTo>
                    <a:pt x="622249" y="158546"/>
                  </a:lnTo>
                  <a:lnTo>
                    <a:pt x="625449" y="152717"/>
                  </a:lnTo>
                  <a:lnTo>
                    <a:pt x="626021" y="151790"/>
                  </a:lnTo>
                  <a:lnTo>
                    <a:pt x="626224" y="150926"/>
                  </a:lnTo>
                  <a:lnTo>
                    <a:pt x="627341" y="148310"/>
                  </a:lnTo>
                  <a:lnTo>
                    <a:pt x="628180" y="145630"/>
                  </a:lnTo>
                  <a:lnTo>
                    <a:pt x="629424" y="138341"/>
                  </a:lnTo>
                  <a:lnTo>
                    <a:pt x="629424" y="135216"/>
                  </a:lnTo>
                  <a:close/>
                </a:path>
              </a:pathLst>
            </a:custGeom>
            <a:solidFill>
              <a:srgbClr val="FFFFFF"/>
            </a:solidFill>
          </p:spPr>
          <p:txBody>
            <a:bodyPr wrap="square" lIns="0" tIns="0" rIns="0" bIns="0" rtlCol="0"/>
            <a:lstStyle/>
            <a:p>
              <a:endParaRPr/>
            </a:p>
          </p:txBody>
        </p:sp>
      </p:grpSp>
      <p:grpSp>
        <p:nvGrpSpPr>
          <p:cNvPr id="23" name="object 23"/>
          <p:cNvGrpSpPr/>
          <p:nvPr/>
        </p:nvGrpSpPr>
        <p:grpSpPr>
          <a:xfrm>
            <a:off x="1377715" y="8690834"/>
            <a:ext cx="854075" cy="838200"/>
            <a:chOff x="1377715" y="8690834"/>
            <a:chExt cx="854075" cy="838200"/>
          </a:xfrm>
        </p:grpSpPr>
        <p:sp>
          <p:nvSpPr>
            <p:cNvPr id="24" name="object 24"/>
            <p:cNvSpPr/>
            <p:nvPr/>
          </p:nvSpPr>
          <p:spPr>
            <a:xfrm>
              <a:off x="1377715" y="8690834"/>
              <a:ext cx="854075" cy="838200"/>
            </a:xfrm>
            <a:custGeom>
              <a:avLst/>
              <a:gdLst/>
              <a:ahLst/>
              <a:cxnLst/>
              <a:rect l="l" t="t" r="r" b="b"/>
              <a:pathLst>
                <a:path w="854075" h="838200">
                  <a:moveTo>
                    <a:pt x="772060" y="0"/>
                  </a:moveTo>
                  <a:lnTo>
                    <a:pt x="81934" y="0"/>
                  </a:lnTo>
                  <a:lnTo>
                    <a:pt x="50040" y="6406"/>
                  </a:lnTo>
                  <a:lnTo>
                    <a:pt x="23996" y="23878"/>
                  </a:lnTo>
                  <a:lnTo>
                    <a:pt x="6438" y="49792"/>
                  </a:lnTo>
                  <a:lnTo>
                    <a:pt x="0" y="81526"/>
                  </a:lnTo>
                  <a:lnTo>
                    <a:pt x="0" y="756144"/>
                  </a:lnTo>
                  <a:lnTo>
                    <a:pt x="6438" y="787877"/>
                  </a:lnTo>
                  <a:lnTo>
                    <a:pt x="23996" y="813791"/>
                  </a:lnTo>
                  <a:lnTo>
                    <a:pt x="50040" y="831263"/>
                  </a:lnTo>
                  <a:lnTo>
                    <a:pt x="81934" y="837670"/>
                  </a:lnTo>
                  <a:lnTo>
                    <a:pt x="772060" y="837670"/>
                  </a:lnTo>
                  <a:lnTo>
                    <a:pt x="803954" y="831263"/>
                  </a:lnTo>
                  <a:lnTo>
                    <a:pt x="829998" y="813791"/>
                  </a:lnTo>
                  <a:lnTo>
                    <a:pt x="847556" y="787877"/>
                  </a:lnTo>
                  <a:lnTo>
                    <a:pt x="853994" y="756144"/>
                  </a:lnTo>
                  <a:lnTo>
                    <a:pt x="853994" y="81526"/>
                  </a:lnTo>
                  <a:lnTo>
                    <a:pt x="847556" y="49792"/>
                  </a:lnTo>
                  <a:lnTo>
                    <a:pt x="829998" y="23878"/>
                  </a:lnTo>
                  <a:lnTo>
                    <a:pt x="803954" y="6406"/>
                  </a:lnTo>
                  <a:lnTo>
                    <a:pt x="772060" y="0"/>
                  </a:lnTo>
                  <a:close/>
                </a:path>
              </a:pathLst>
            </a:custGeom>
            <a:solidFill>
              <a:srgbClr val="31B892"/>
            </a:solidFill>
          </p:spPr>
          <p:txBody>
            <a:bodyPr wrap="square" lIns="0" tIns="0" rIns="0" bIns="0" rtlCol="0"/>
            <a:lstStyle/>
            <a:p>
              <a:endParaRPr/>
            </a:p>
          </p:txBody>
        </p:sp>
        <p:sp>
          <p:nvSpPr>
            <p:cNvPr id="25" name="object 25"/>
            <p:cNvSpPr/>
            <p:nvPr/>
          </p:nvSpPr>
          <p:spPr>
            <a:xfrm>
              <a:off x="1555191" y="8921857"/>
              <a:ext cx="485140" cy="401320"/>
            </a:xfrm>
            <a:custGeom>
              <a:avLst/>
              <a:gdLst/>
              <a:ahLst/>
              <a:cxnLst/>
              <a:rect l="l" t="t" r="r" b="b"/>
              <a:pathLst>
                <a:path w="485139" h="401320">
                  <a:moveTo>
                    <a:pt x="200406" y="200406"/>
                  </a:moveTo>
                  <a:lnTo>
                    <a:pt x="0" y="12"/>
                  </a:lnTo>
                  <a:lnTo>
                    <a:pt x="0" y="400824"/>
                  </a:lnTo>
                  <a:lnTo>
                    <a:pt x="200406" y="200406"/>
                  </a:lnTo>
                  <a:close/>
                </a:path>
                <a:path w="485139" h="401320">
                  <a:moveTo>
                    <a:pt x="407835" y="200406"/>
                  </a:moveTo>
                  <a:lnTo>
                    <a:pt x="207429" y="12"/>
                  </a:lnTo>
                  <a:lnTo>
                    <a:pt x="207429" y="400824"/>
                  </a:lnTo>
                  <a:lnTo>
                    <a:pt x="407835" y="200406"/>
                  </a:lnTo>
                  <a:close/>
                </a:path>
                <a:path w="485139" h="401320">
                  <a:moveTo>
                    <a:pt x="484581" y="0"/>
                  </a:moveTo>
                  <a:lnTo>
                    <a:pt x="422770" y="0"/>
                  </a:lnTo>
                  <a:lnTo>
                    <a:pt x="422770" y="400812"/>
                  </a:lnTo>
                  <a:lnTo>
                    <a:pt x="484581" y="400812"/>
                  </a:lnTo>
                  <a:lnTo>
                    <a:pt x="484581" y="0"/>
                  </a:lnTo>
                  <a:close/>
                </a:path>
              </a:pathLst>
            </a:custGeom>
            <a:solidFill>
              <a:srgbClr val="FFFFFF"/>
            </a:solidFill>
          </p:spPr>
          <p:txBody>
            <a:bodyPr wrap="square" lIns="0" tIns="0" rIns="0" bIns="0" rtlCol="0"/>
            <a:lstStyle/>
            <a:p>
              <a:endParaRPr/>
            </a:p>
          </p:txBody>
        </p:sp>
      </p:grpSp>
      <p:sp>
        <p:nvSpPr>
          <p:cNvPr id="40" name="object 40"/>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2</a:t>
            </a:fld>
            <a:endParaRPr spc="-25" dirty="0"/>
          </a:p>
        </p:txBody>
      </p:sp>
      <p:sp>
        <p:nvSpPr>
          <p:cNvPr id="41" name="object 41"/>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pic>
        <p:nvPicPr>
          <p:cNvPr id="44" name="Picture 43" descr="A light bulb with a wire wrapped around it&#10;&#10;AI-generated content may be incorrect.">
            <a:extLst>
              <a:ext uri="{FF2B5EF4-FFF2-40B4-BE49-F238E27FC236}">
                <a16:creationId xmlns:a16="http://schemas.microsoft.com/office/drawing/2014/main" id="{936469EC-E589-E79A-77A6-882F259D68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9768" y="6000169"/>
            <a:ext cx="835581" cy="835581"/>
          </a:xfrm>
          <a:prstGeom prst="rect">
            <a:avLst/>
          </a:prstGeom>
        </p:spPr>
      </p:pic>
      <p:pic>
        <p:nvPicPr>
          <p:cNvPr id="47" name="Picture 46" descr="A red exclamation mark on a white background&#10;&#10;AI-generated content may be incorrect.">
            <a:extLst>
              <a:ext uri="{FF2B5EF4-FFF2-40B4-BE49-F238E27FC236}">
                <a16:creationId xmlns:a16="http://schemas.microsoft.com/office/drawing/2014/main" id="{E20B6594-0CAA-C835-1300-1B467B9F0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61193" y="7340407"/>
            <a:ext cx="884151" cy="884151"/>
          </a:xfrm>
          <a:prstGeom prst="rect">
            <a:avLst/>
          </a:prstGeom>
        </p:spPr>
      </p:pic>
      <mc:AlternateContent xmlns:mc="http://schemas.openxmlformats.org/markup-compatibility/2006" xmlns:p14="http://schemas.microsoft.com/office/powerpoint/2010/main">
        <mc:Choice Requires="p14">
          <p:contentPart p14:bwMode="auto" r:id="rId10">
            <p14:nvContentPartPr>
              <p14:cNvPr id="48" name="Ink 47">
                <a:extLst>
                  <a:ext uri="{FF2B5EF4-FFF2-40B4-BE49-F238E27FC236}">
                    <a16:creationId xmlns:a16="http://schemas.microsoft.com/office/drawing/2014/main" id="{49B51373-CF4D-8FB5-B0FA-A1ADF96868B4}"/>
                  </a:ext>
                </a:extLst>
              </p14:cNvPr>
              <p14:cNvContentPartPr/>
              <p14:nvPr/>
            </p14:nvContentPartPr>
            <p14:xfrm>
              <a:off x="449712" y="2303208"/>
              <a:ext cx="360" cy="360"/>
            </p14:xfrm>
          </p:contentPart>
        </mc:Choice>
        <mc:Fallback xmlns="">
          <p:pic>
            <p:nvPicPr>
              <p:cNvPr id="48" name="Ink 47">
                <a:extLst>
                  <a:ext uri="{FF2B5EF4-FFF2-40B4-BE49-F238E27FC236}">
                    <a16:creationId xmlns:a16="http://schemas.microsoft.com/office/drawing/2014/main" id="{49B51373-CF4D-8FB5-B0FA-A1ADF96868B4}"/>
                  </a:ext>
                </a:extLst>
              </p:cNvPr>
              <p:cNvPicPr/>
              <p:nvPr/>
            </p:nvPicPr>
            <p:blipFill>
              <a:blip r:embed="rId12"/>
              <a:stretch>
                <a:fillRect/>
              </a:stretch>
            </p:blipFill>
            <p:spPr>
              <a:xfrm>
                <a:off x="443592" y="2297088"/>
                <a:ext cx="12600" cy="12600"/>
              </a:xfrm>
              <a:prstGeom prst="rect">
                <a:avLst/>
              </a:prstGeom>
            </p:spPr>
          </p:pic>
        </mc:Fallback>
      </mc:AlternateContent>
      <p:cxnSp>
        <p:nvCxnSpPr>
          <p:cNvPr id="54" name="Straight Connector 53">
            <a:extLst>
              <a:ext uri="{FF2B5EF4-FFF2-40B4-BE49-F238E27FC236}">
                <a16:creationId xmlns:a16="http://schemas.microsoft.com/office/drawing/2014/main" id="{935DA87C-4352-9B58-8643-74198CADA621}"/>
              </a:ext>
            </a:extLst>
          </p:cNvPr>
          <p:cNvCxnSpPr>
            <a:cxnSpLocks/>
          </p:cNvCxnSpPr>
          <p:nvPr/>
        </p:nvCxnSpPr>
        <p:spPr>
          <a:xfrm>
            <a:off x="5784850" y="4816475"/>
            <a:ext cx="3867050" cy="0"/>
          </a:xfrm>
          <a:prstGeom prst="line">
            <a:avLst/>
          </a:prstGeom>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Left Bracket 66">
            <a:extLst>
              <a:ext uri="{FF2B5EF4-FFF2-40B4-BE49-F238E27FC236}">
                <a16:creationId xmlns:a16="http://schemas.microsoft.com/office/drawing/2014/main" id="{21AA62CF-FB0A-C78A-B097-5154445F2D4F}"/>
              </a:ext>
            </a:extLst>
          </p:cNvPr>
          <p:cNvSpPr/>
          <p:nvPr/>
        </p:nvSpPr>
        <p:spPr>
          <a:xfrm>
            <a:off x="9747250" y="3495695"/>
            <a:ext cx="390816" cy="4216380"/>
          </a:xfrm>
          <a:prstGeom prst="leftBracket">
            <a:avLst/>
          </a:prstGeom>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9" name="Rectangle 28">
            <a:hlinkClick r:id="rId13" action="ppaction://hlinksldjump"/>
            <a:extLst>
              <a:ext uri="{FF2B5EF4-FFF2-40B4-BE49-F238E27FC236}">
                <a16:creationId xmlns:a16="http://schemas.microsoft.com/office/drawing/2014/main" id="{51FECEC2-3314-03E6-D31F-BE474DF68D4A}"/>
              </a:ext>
            </a:extLst>
          </p:cNvPr>
          <p:cNvSpPr/>
          <p:nvPr/>
        </p:nvSpPr>
        <p:spPr>
          <a:xfrm>
            <a:off x="10166599" y="4391660"/>
            <a:ext cx="5219451" cy="849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14" action="ppaction://hlinksldjump"/>
            <a:extLst>
              <a:ext uri="{FF2B5EF4-FFF2-40B4-BE49-F238E27FC236}">
                <a16:creationId xmlns:a16="http://schemas.microsoft.com/office/drawing/2014/main" id="{957F20B8-A2E1-53B5-D4DD-0C1810350096}"/>
              </a:ext>
            </a:extLst>
          </p:cNvPr>
          <p:cNvSpPr/>
          <p:nvPr/>
        </p:nvSpPr>
        <p:spPr>
          <a:xfrm>
            <a:off x="10169701" y="5391461"/>
            <a:ext cx="4073349" cy="849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15" action="ppaction://hlinksldjump"/>
            <a:extLst>
              <a:ext uri="{FF2B5EF4-FFF2-40B4-BE49-F238E27FC236}">
                <a16:creationId xmlns:a16="http://schemas.microsoft.com/office/drawing/2014/main" id="{0F642E1E-C33B-B68A-55C1-0A728C16986B}"/>
              </a:ext>
            </a:extLst>
          </p:cNvPr>
          <p:cNvSpPr/>
          <p:nvPr/>
        </p:nvSpPr>
        <p:spPr>
          <a:xfrm>
            <a:off x="10183215" y="6493589"/>
            <a:ext cx="5355235" cy="849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16" action="ppaction://hlinksldjump"/>
            <a:extLst>
              <a:ext uri="{FF2B5EF4-FFF2-40B4-BE49-F238E27FC236}">
                <a16:creationId xmlns:a16="http://schemas.microsoft.com/office/drawing/2014/main" id="{FDEDDA30-0403-37DF-0FA2-570FB915E064}"/>
              </a:ext>
            </a:extLst>
          </p:cNvPr>
          <p:cNvSpPr/>
          <p:nvPr/>
        </p:nvSpPr>
        <p:spPr>
          <a:xfrm>
            <a:off x="10141876" y="7552750"/>
            <a:ext cx="5015575" cy="849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blue and white logo&#10;&#10;AI-generated content may be incorrect.">
            <a:extLst>
              <a:ext uri="{FF2B5EF4-FFF2-40B4-BE49-F238E27FC236}">
                <a16:creationId xmlns:a16="http://schemas.microsoft.com/office/drawing/2014/main" id="{54664051-D0F0-56D1-0216-3E5F4A7DF34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948664" y="102732"/>
            <a:ext cx="2539883" cy="836045"/>
          </a:xfrm>
          <a:prstGeom prst="round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
        <p:nvSpPr>
          <p:cNvPr id="3" name="object 3"/>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6" name="object 6"/>
          <p:cNvSpPr/>
          <p:nvPr/>
        </p:nvSpPr>
        <p:spPr>
          <a:xfrm>
            <a:off x="637267" y="2553443"/>
            <a:ext cx="3013075" cy="2254885"/>
          </a:xfrm>
          <a:custGeom>
            <a:avLst/>
            <a:gdLst/>
            <a:ahLst/>
            <a:cxnLst/>
            <a:rect l="l" t="t" r="r" b="b"/>
            <a:pathLst>
              <a:path w="3013075" h="2254885">
                <a:moveTo>
                  <a:pt x="144309" y="0"/>
                </a:moveTo>
                <a:lnTo>
                  <a:pt x="98699" y="7356"/>
                </a:lnTo>
                <a:lnTo>
                  <a:pt x="59084" y="27842"/>
                </a:lnTo>
                <a:lnTo>
                  <a:pt x="27845" y="59080"/>
                </a:lnTo>
                <a:lnTo>
                  <a:pt x="7357" y="98695"/>
                </a:lnTo>
                <a:lnTo>
                  <a:pt x="0" y="144309"/>
                </a:lnTo>
                <a:lnTo>
                  <a:pt x="0" y="2110469"/>
                </a:lnTo>
                <a:lnTo>
                  <a:pt x="7357" y="2156079"/>
                </a:lnTo>
                <a:lnTo>
                  <a:pt x="27845" y="2195690"/>
                </a:lnTo>
                <a:lnTo>
                  <a:pt x="59084" y="2226927"/>
                </a:lnTo>
                <a:lnTo>
                  <a:pt x="98699" y="2247412"/>
                </a:lnTo>
                <a:lnTo>
                  <a:pt x="144309" y="2254769"/>
                </a:lnTo>
                <a:lnTo>
                  <a:pt x="2868300" y="2254769"/>
                </a:lnTo>
                <a:lnTo>
                  <a:pt x="2913910" y="2247412"/>
                </a:lnTo>
                <a:lnTo>
                  <a:pt x="2953524" y="2226927"/>
                </a:lnTo>
                <a:lnTo>
                  <a:pt x="2984764" y="2195690"/>
                </a:lnTo>
                <a:lnTo>
                  <a:pt x="3005252" y="2156079"/>
                </a:lnTo>
                <a:lnTo>
                  <a:pt x="3012609" y="2110469"/>
                </a:lnTo>
                <a:lnTo>
                  <a:pt x="3012609" y="144309"/>
                </a:lnTo>
                <a:lnTo>
                  <a:pt x="3005252" y="98695"/>
                </a:lnTo>
                <a:lnTo>
                  <a:pt x="2984764" y="59080"/>
                </a:lnTo>
                <a:lnTo>
                  <a:pt x="2953524" y="27842"/>
                </a:lnTo>
                <a:lnTo>
                  <a:pt x="2913910" y="7356"/>
                </a:lnTo>
                <a:lnTo>
                  <a:pt x="2868300" y="0"/>
                </a:lnTo>
                <a:lnTo>
                  <a:pt x="144309"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w="18041">
            <a:solidFill>
              <a:srgbClr val="306CB5"/>
            </a:solidFill>
          </a:ln>
        </p:spPr>
        <p:txBody>
          <a:bodyPr wrap="square" lIns="0" tIns="0" rIns="0" bIns="0" rtlCol="0"/>
          <a:lstStyle/>
          <a:p>
            <a:endParaRPr/>
          </a:p>
        </p:txBody>
      </p:sp>
      <p:sp>
        <p:nvSpPr>
          <p:cNvPr id="7" name="object 7"/>
          <p:cNvSpPr txBox="1"/>
          <p:nvPr/>
        </p:nvSpPr>
        <p:spPr>
          <a:xfrm>
            <a:off x="615552" y="4835949"/>
            <a:ext cx="2883297" cy="139141"/>
          </a:xfrm>
          <a:prstGeom prst="rect">
            <a:avLst/>
          </a:prstGeom>
        </p:spPr>
        <p:txBody>
          <a:bodyPr vert="horz" wrap="square" lIns="0" tIns="15875" rIns="0" bIns="0" rtlCol="0">
            <a:spAutoFit/>
          </a:bodyPr>
          <a:lstStyle/>
          <a:p>
            <a:pPr marL="12700">
              <a:spcBef>
                <a:spcPts val="125"/>
              </a:spcBef>
            </a:pPr>
            <a:r>
              <a:rPr lang="en-US" sz="800" dirty="0">
                <a:latin typeface="Barlow"/>
              </a:rPr>
              <a:t>© sofiko14/</a:t>
            </a:r>
            <a:r>
              <a:rPr lang="en-US" sz="800" dirty="0" err="1">
                <a:latin typeface="Barlow"/>
              </a:rPr>
              <a:t>stock.adobe.com</a:t>
            </a:r>
            <a:endParaRPr sz="800" dirty="0">
              <a:latin typeface="Barlow"/>
            </a:endParaRPr>
          </a:p>
        </p:txBody>
      </p:sp>
      <p:sp>
        <p:nvSpPr>
          <p:cNvPr id="8" name="object 8"/>
          <p:cNvSpPr txBox="1"/>
          <p:nvPr/>
        </p:nvSpPr>
        <p:spPr>
          <a:xfrm>
            <a:off x="1788292" y="1187034"/>
            <a:ext cx="2701158" cy="545021"/>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Overview</a:t>
            </a:r>
            <a:endParaRPr sz="3450" dirty="0">
              <a:latin typeface="Barlow"/>
              <a:cs typeface="Barlow"/>
            </a:endParaRPr>
          </a:p>
        </p:txBody>
      </p:sp>
      <p:grpSp>
        <p:nvGrpSpPr>
          <p:cNvPr id="9" name="object 9"/>
          <p:cNvGrpSpPr/>
          <p:nvPr/>
        </p:nvGrpSpPr>
        <p:grpSpPr>
          <a:xfrm>
            <a:off x="628253" y="963321"/>
            <a:ext cx="1036955" cy="1036955"/>
            <a:chOff x="628253" y="963321"/>
            <a:chExt cx="1036955" cy="1036955"/>
          </a:xfrm>
        </p:grpSpPr>
        <p:sp>
          <p:nvSpPr>
            <p:cNvPr id="10" name="object 10"/>
            <p:cNvSpPr/>
            <p:nvPr/>
          </p:nvSpPr>
          <p:spPr>
            <a:xfrm>
              <a:off x="628253" y="963321"/>
              <a:ext cx="1036955" cy="1036955"/>
            </a:xfrm>
            <a:custGeom>
              <a:avLst/>
              <a:gdLst/>
              <a:ahLst/>
              <a:cxnLst/>
              <a:rect l="l" t="t" r="r" b="b"/>
              <a:pathLst>
                <a:path w="1036955" h="1036955">
                  <a:moveTo>
                    <a:pt x="844843" y="0"/>
                  </a:moveTo>
                  <a:lnTo>
                    <a:pt x="191774" y="0"/>
                  </a:lnTo>
                  <a:lnTo>
                    <a:pt x="147802" y="5064"/>
                  </a:lnTo>
                  <a:lnTo>
                    <a:pt x="107437" y="19492"/>
                  </a:lnTo>
                  <a:lnTo>
                    <a:pt x="71829" y="42130"/>
                  </a:lnTo>
                  <a:lnTo>
                    <a:pt x="42130" y="71829"/>
                  </a:lnTo>
                  <a:lnTo>
                    <a:pt x="19492" y="107437"/>
                  </a:lnTo>
                  <a:lnTo>
                    <a:pt x="5064" y="147802"/>
                  </a:lnTo>
                  <a:lnTo>
                    <a:pt x="0" y="191774"/>
                  </a:lnTo>
                  <a:lnTo>
                    <a:pt x="0" y="844843"/>
                  </a:lnTo>
                  <a:lnTo>
                    <a:pt x="5064" y="888815"/>
                  </a:lnTo>
                  <a:lnTo>
                    <a:pt x="19492" y="929180"/>
                  </a:lnTo>
                  <a:lnTo>
                    <a:pt x="42130" y="964787"/>
                  </a:lnTo>
                  <a:lnTo>
                    <a:pt x="71829" y="994486"/>
                  </a:lnTo>
                  <a:lnTo>
                    <a:pt x="107437" y="1017125"/>
                  </a:lnTo>
                  <a:lnTo>
                    <a:pt x="147802" y="1031552"/>
                  </a:lnTo>
                  <a:lnTo>
                    <a:pt x="191774" y="1036617"/>
                  </a:lnTo>
                  <a:lnTo>
                    <a:pt x="844843" y="1036617"/>
                  </a:lnTo>
                  <a:lnTo>
                    <a:pt x="888815" y="1031552"/>
                  </a:lnTo>
                  <a:lnTo>
                    <a:pt x="929180" y="1017125"/>
                  </a:lnTo>
                  <a:lnTo>
                    <a:pt x="964787" y="994486"/>
                  </a:lnTo>
                  <a:lnTo>
                    <a:pt x="994486" y="964787"/>
                  </a:lnTo>
                  <a:lnTo>
                    <a:pt x="1017125" y="929180"/>
                  </a:lnTo>
                  <a:lnTo>
                    <a:pt x="1031552" y="888815"/>
                  </a:lnTo>
                  <a:lnTo>
                    <a:pt x="1036617" y="844843"/>
                  </a:lnTo>
                  <a:lnTo>
                    <a:pt x="1036617" y="191774"/>
                  </a:lnTo>
                  <a:lnTo>
                    <a:pt x="1031552" y="147802"/>
                  </a:lnTo>
                  <a:lnTo>
                    <a:pt x="1017125" y="107437"/>
                  </a:lnTo>
                  <a:lnTo>
                    <a:pt x="994486" y="71829"/>
                  </a:lnTo>
                  <a:lnTo>
                    <a:pt x="964787" y="42130"/>
                  </a:lnTo>
                  <a:lnTo>
                    <a:pt x="929180" y="19492"/>
                  </a:lnTo>
                  <a:lnTo>
                    <a:pt x="888815" y="5064"/>
                  </a:lnTo>
                  <a:lnTo>
                    <a:pt x="844843" y="0"/>
                  </a:lnTo>
                  <a:close/>
                </a:path>
              </a:pathLst>
            </a:custGeom>
            <a:solidFill>
              <a:srgbClr val="306CB5"/>
            </a:solidFill>
          </p:spPr>
          <p:txBody>
            <a:bodyPr wrap="square" lIns="0" tIns="0" rIns="0" bIns="0" rtlCol="0"/>
            <a:lstStyle/>
            <a:p>
              <a:endParaRPr/>
            </a:p>
          </p:txBody>
        </p:sp>
        <p:sp>
          <p:nvSpPr>
            <p:cNvPr id="11" name="object 11"/>
            <p:cNvSpPr/>
            <p:nvPr/>
          </p:nvSpPr>
          <p:spPr>
            <a:xfrm>
              <a:off x="757830" y="1204151"/>
              <a:ext cx="777875" cy="653415"/>
            </a:xfrm>
            <a:custGeom>
              <a:avLst/>
              <a:gdLst/>
              <a:ahLst/>
              <a:cxnLst/>
              <a:rect l="l" t="t" r="r" b="b"/>
              <a:pathLst>
                <a:path w="777875" h="653414">
                  <a:moveTo>
                    <a:pt x="777463" y="0"/>
                  </a:moveTo>
                  <a:lnTo>
                    <a:pt x="0" y="0"/>
                  </a:lnTo>
                  <a:lnTo>
                    <a:pt x="0" y="653069"/>
                  </a:lnTo>
                  <a:lnTo>
                    <a:pt x="777463" y="653069"/>
                  </a:lnTo>
                  <a:lnTo>
                    <a:pt x="777463" y="0"/>
                  </a:lnTo>
                  <a:close/>
                </a:path>
              </a:pathLst>
            </a:custGeom>
            <a:solidFill>
              <a:srgbClr val="FFFFFF"/>
            </a:solidFill>
          </p:spPr>
          <p:txBody>
            <a:bodyPr wrap="square" lIns="0" tIns="0" rIns="0" bIns="0" rtlCol="0"/>
            <a:lstStyle/>
            <a:p>
              <a:endParaRPr/>
            </a:p>
          </p:txBody>
        </p:sp>
        <p:pic>
          <p:nvPicPr>
            <p:cNvPr id="12" name="object 12"/>
            <p:cNvPicPr/>
            <p:nvPr/>
          </p:nvPicPr>
          <p:blipFill>
            <a:blip r:embed="rId3" cstate="print"/>
            <a:stretch>
              <a:fillRect/>
            </a:stretch>
          </p:blipFill>
          <p:spPr>
            <a:xfrm>
              <a:off x="1058449" y="1428286"/>
              <a:ext cx="176225" cy="176225"/>
            </a:xfrm>
            <a:prstGeom prst="rect">
              <a:avLst/>
            </a:prstGeom>
          </p:spPr>
        </p:pic>
        <p:sp>
          <p:nvSpPr>
            <p:cNvPr id="13" name="object 13"/>
            <p:cNvSpPr/>
            <p:nvPr/>
          </p:nvSpPr>
          <p:spPr>
            <a:xfrm>
              <a:off x="799819" y="1299970"/>
              <a:ext cx="694055" cy="433070"/>
            </a:xfrm>
            <a:custGeom>
              <a:avLst/>
              <a:gdLst/>
              <a:ahLst/>
              <a:cxnLst/>
              <a:rect l="l" t="t" r="r" b="b"/>
              <a:pathLst>
                <a:path w="694055" h="433069">
                  <a:moveTo>
                    <a:pt x="346743" y="0"/>
                  </a:moveTo>
                  <a:lnTo>
                    <a:pt x="301190" y="3056"/>
                  </a:lnTo>
                  <a:lnTo>
                    <a:pt x="256904" y="12032"/>
                  </a:lnTo>
                  <a:lnTo>
                    <a:pt x="214095" y="26640"/>
                  </a:lnTo>
                  <a:lnTo>
                    <a:pt x="172973" y="46592"/>
                  </a:lnTo>
                  <a:lnTo>
                    <a:pt x="133747" y="71600"/>
                  </a:lnTo>
                  <a:lnTo>
                    <a:pt x="96628" y="101376"/>
                  </a:lnTo>
                  <a:lnTo>
                    <a:pt x="61823" y="135632"/>
                  </a:lnTo>
                  <a:lnTo>
                    <a:pt x="29544" y="174081"/>
                  </a:lnTo>
                  <a:lnTo>
                    <a:pt x="0" y="216433"/>
                  </a:lnTo>
                  <a:lnTo>
                    <a:pt x="29544" y="258782"/>
                  </a:lnTo>
                  <a:lnTo>
                    <a:pt x="61823" y="297227"/>
                  </a:lnTo>
                  <a:lnTo>
                    <a:pt x="96628" y="331482"/>
                  </a:lnTo>
                  <a:lnTo>
                    <a:pt x="133747" y="361257"/>
                  </a:lnTo>
                  <a:lnTo>
                    <a:pt x="172973" y="386264"/>
                  </a:lnTo>
                  <a:lnTo>
                    <a:pt x="214095" y="406216"/>
                  </a:lnTo>
                  <a:lnTo>
                    <a:pt x="256904" y="420823"/>
                  </a:lnTo>
                  <a:lnTo>
                    <a:pt x="301190" y="429799"/>
                  </a:lnTo>
                  <a:lnTo>
                    <a:pt x="346743" y="432855"/>
                  </a:lnTo>
                  <a:lnTo>
                    <a:pt x="392296" y="429799"/>
                  </a:lnTo>
                  <a:lnTo>
                    <a:pt x="436582" y="420823"/>
                  </a:lnTo>
                  <a:lnTo>
                    <a:pt x="479391" y="406216"/>
                  </a:lnTo>
                  <a:lnTo>
                    <a:pt x="520513" y="386264"/>
                  </a:lnTo>
                  <a:lnTo>
                    <a:pt x="559738" y="361257"/>
                  </a:lnTo>
                  <a:lnTo>
                    <a:pt x="572102" y="351340"/>
                  </a:lnTo>
                  <a:lnTo>
                    <a:pt x="346743" y="351340"/>
                  </a:lnTo>
                  <a:lnTo>
                    <a:pt x="308147" y="348464"/>
                  </a:lnTo>
                  <a:lnTo>
                    <a:pt x="270226" y="339863"/>
                  </a:lnTo>
                  <a:lnTo>
                    <a:pt x="233111" y="325577"/>
                  </a:lnTo>
                  <a:lnTo>
                    <a:pt x="196936" y="305645"/>
                  </a:lnTo>
                  <a:lnTo>
                    <a:pt x="146283" y="266414"/>
                  </a:lnTo>
                  <a:lnTo>
                    <a:pt x="99934" y="216433"/>
                  </a:lnTo>
                  <a:lnTo>
                    <a:pt x="122485" y="190182"/>
                  </a:lnTo>
                  <a:lnTo>
                    <a:pt x="171157" y="145392"/>
                  </a:lnTo>
                  <a:lnTo>
                    <a:pt x="233111" y="107278"/>
                  </a:lnTo>
                  <a:lnTo>
                    <a:pt x="270226" y="92991"/>
                  </a:lnTo>
                  <a:lnTo>
                    <a:pt x="308147" y="84391"/>
                  </a:lnTo>
                  <a:lnTo>
                    <a:pt x="346743" y="81515"/>
                  </a:lnTo>
                  <a:lnTo>
                    <a:pt x="572099" y="81515"/>
                  </a:lnTo>
                  <a:lnTo>
                    <a:pt x="559738" y="71600"/>
                  </a:lnTo>
                  <a:lnTo>
                    <a:pt x="520513" y="46592"/>
                  </a:lnTo>
                  <a:lnTo>
                    <a:pt x="479391" y="26640"/>
                  </a:lnTo>
                  <a:lnTo>
                    <a:pt x="436582" y="12032"/>
                  </a:lnTo>
                  <a:lnTo>
                    <a:pt x="392296" y="3056"/>
                  </a:lnTo>
                  <a:lnTo>
                    <a:pt x="346743" y="0"/>
                  </a:lnTo>
                  <a:close/>
                </a:path>
                <a:path w="694055" h="433069">
                  <a:moveTo>
                    <a:pt x="572099" y="81515"/>
                  </a:moveTo>
                  <a:lnTo>
                    <a:pt x="346743" y="81515"/>
                  </a:lnTo>
                  <a:lnTo>
                    <a:pt x="385339" y="84391"/>
                  </a:lnTo>
                  <a:lnTo>
                    <a:pt x="423260" y="92991"/>
                  </a:lnTo>
                  <a:lnTo>
                    <a:pt x="460375" y="107278"/>
                  </a:lnTo>
                  <a:lnTo>
                    <a:pt x="496550" y="127210"/>
                  </a:lnTo>
                  <a:lnTo>
                    <a:pt x="547199" y="166442"/>
                  </a:lnTo>
                  <a:lnTo>
                    <a:pt x="593552" y="216433"/>
                  </a:lnTo>
                  <a:lnTo>
                    <a:pt x="570999" y="242677"/>
                  </a:lnTo>
                  <a:lnTo>
                    <a:pt x="522324" y="287463"/>
                  </a:lnTo>
                  <a:lnTo>
                    <a:pt x="460375" y="325577"/>
                  </a:lnTo>
                  <a:lnTo>
                    <a:pt x="423260" y="339863"/>
                  </a:lnTo>
                  <a:lnTo>
                    <a:pt x="385339" y="348464"/>
                  </a:lnTo>
                  <a:lnTo>
                    <a:pt x="346743" y="351340"/>
                  </a:lnTo>
                  <a:lnTo>
                    <a:pt x="572102" y="351340"/>
                  </a:lnTo>
                  <a:lnTo>
                    <a:pt x="596858" y="331482"/>
                  </a:lnTo>
                  <a:lnTo>
                    <a:pt x="631662" y="297227"/>
                  </a:lnTo>
                  <a:lnTo>
                    <a:pt x="663942" y="258782"/>
                  </a:lnTo>
                  <a:lnTo>
                    <a:pt x="693486" y="216433"/>
                  </a:lnTo>
                  <a:lnTo>
                    <a:pt x="663942" y="174081"/>
                  </a:lnTo>
                  <a:lnTo>
                    <a:pt x="631662" y="135632"/>
                  </a:lnTo>
                  <a:lnTo>
                    <a:pt x="596858" y="101376"/>
                  </a:lnTo>
                  <a:lnTo>
                    <a:pt x="572099" y="81515"/>
                  </a:lnTo>
                  <a:close/>
                </a:path>
              </a:pathLst>
            </a:custGeom>
            <a:solidFill>
              <a:srgbClr val="306CB5"/>
            </a:solidFill>
          </p:spPr>
          <p:txBody>
            <a:bodyPr wrap="square" lIns="0" tIns="0" rIns="0" bIns="0" rtlCol="0"/>
            <a:lstStyle/>
            <a:p>
              <a:endParaRPr/>
            </a:p>
          </p:txBody>
        </p:sp>
      </p:grpSp>
      <p:sp>
        <p:nvSpPr>
          <p:cNvPr id="14" name="object 14"/>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3</a:t>
            </a:fld>
            <a:endParaRPr spc="-25" dirty="0"/>
          </a:p>
        </p:txBody>
      </p:sp>
      <p:sp>
        <p:nvSpPr>
          <p:cNvPr id="15" name="object 15"/>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17" name="TextBox 16">
            <a:extLst>
              <a:ext uri="{FF2B5EF4-FFF2-40B4-BE49-F238E27FC236}">
                <a16:creationId xmlns:a16="http://schemas.microsoft.com/office/drawing/2014/main" id="{6C771C15-415C-3ACE-5774-3D29CEB6D77B}"/>
              </a:ext>
            </a:extLst>
          </p:cNvPr>
          <p:cNvSpPr txBox="1"/>
          <p:nvPr/>
        </p:nvSpPr>
        <p:spPr>
          <a:xfrm>
            <a:off x="3956050" y="2149475"/>
            <a:ext cx="14859000" cy="3842077"/>
          </a:xfrm>
          <a:prstGeom prst="rect">
            <a:avLst/>
          </a:prstGeom>
          <a:noFill/>
        </p:spPr>
        <p:txBody>
          <a:bodyPr wrap="square">
            <a:spAutoFit/>
          </a:bodyPr>
          <a:lstStyle/>
          <a:p>
            <a:pPr marR="5080">
              <a:lnSpc>
                <a:spcPct val="157500"/>
              </a:lnSpc>
              <a:spcBef>
                <a:spcPts val="2050"/>
              </a:spcBef>
            </a:pPr>
            <a:r>
              <a:rPr lang="en-US" sz="4000" dirty="0">
                <a:latin typeface="Barlow"/>
              </a:rPr>
              <a:t>This Academic Toolkit outlines key strategies for deep reading and analysis, skills essential for academic success across disciplines. Following this guide will yield enhanced ability in comprehending, interpreting, and critically engaging with scholarly texts.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FDEAA88C-96DF-3492-C5DF-BA1C6628A195}"/>
              </a:ext>
            </a:extLst>
          </p:cNvPr>
          <p:cNvSpPr/>
          <p:nvPr/>
        </p:nvSpPr>
        <p:spPr>
          <a:xfrm>
            <a:off x="8114428" y="2487641"/>
            <a:ext cx="11318226" cy="7662833"/>
          </a:xfrm>
          <a:prstGeom prst="roundRect">
            <a:avLst>
              <a:gd name="adj" fmla="val 2117"/>
            </a:avLst>
          </a:prstGeom>
          <a:solidFill>
            <a:schemeClr val="accent5"/>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300000"/>
              </a:lnSpc>
            </a:pPr>
            <a:endParaRPr lang="en-US" dirty="0"/>
          </a:p>
        </p:txBody>
      </p:sp>
      <p:sp>
        <p:nvSpPr>
          <p:cNvPr id="20" name="Rounded Rectangle 19">
            <a:extLst>
              <a:ext uri="{FF2B5EF4-FFF2-40B4-BE49-F238E27FC236}">
                <a16:creationId xmlns:a16="http://schemas.microsoft.com/office/drawing/2014/main" id="{8E27BEDD-6859-1BA4-2E0F-EC4551D8934E}"/>
              </a:ext>
            </a:extLst>
          </p:cNvPr>
          <p:cNvSpPr/>
          <p:nvPr/>
        </p:nvSpPr>
        <p:spPr>
          <a:xfrm>
            <a:off x="635874" y="2481521"/>
            <a:ext cx="6977776" cy="7662833"/>
          </a:xfrm>
          <a:prstGeom prst="roundRect">
            <a:avLst>
              <a:gd name="adj" fmla="val 2117"/>
            </a:avLst>
          </a:prstGeom>
          <a:solidFill>
            <a:schemeClr val="accent5"/>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300000"/>
              </a:lnSpc>
            </a:pPr>
            <a:endParaRPr lang="en-US" dirty="0"/>
          </a:p>
        </p:txBody>
      </p:sp>
      <p:sp>
        <p:nvSpPr>
          <p:cNvPr id="3" name="object 3"/>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p:cNvSpPr/>
          <p:nvPr/>
        </p:nvSpPr>
        <p:spPr>
          <a:xfrm>
            <a:off x="671445" y="2487642"/>
            <a:ext cx="9149080" cy="6183630"/>
          </a:xfrm>
          <a:custGeom>
            <a:avLst/>
            <a:gdLst/>
            <a:ahLst/>
            <a:cxnLst/>
            <a:rect l="l" t="t" r="r" b="b"/>
            <a:pathLst>
              <a:path w="9149080" h="6183630">
                <a:moveTo>
                  <a:pt x="8981401" y="0"/>
                </a:moveTo>
                <a:lnTo>
                  <a:pt x="167534" y="0"/>
                </a:lnTo>
                <a:lnTo>
                  <a:pt x="122995" y="5984"/>
                </a:lnTo>
                <a:lnTo>
                  <a:pt x="82974" y="22872"/>
                </a:lnTo>
                <a:lnTo>
                  <a:pt x="49067" y="49067"/>
                </a:lnTo>
                <a:lnTo>
                  <a:pt x="22872" y="82974"/>
                </a:lnTo>
                <a:lnTo>
                  <a:pt x="5984" y="122995"/>
                </a:lnTo>
                <a:lnTo>
                  <a:pt x="0" y="167534"/>
                </a:lnTo>
                <a:lnTo>
                  <a:pt x="0" y="6015565"/>
                </a:lnTo>
                <a:lnTo>
                  <a:pt x="5984" y="6060104"/>
                </a:lnTo>
                <a:lnTo>
                  <a:pt x="22872" y="6100125"/>
                </a:lnTo>
                <a:lnTo>
                  <a:pt x="49067" y="6134031"/>
                </a:lnTo>
                <a:lnTo>
                  <a:pt x="82974" y="6160227"/>
                </a:lnTo>
                <a:lnTo>
                  <a:pt x="122995" y="6177115"/>
                </a:lnTo>
                <a:lnTo>
                  <a:pt x="167534" y="6183099"/>
                </a:lnTo>
                <a:lnTo>
                  <a:pt x="8981401" y="6183099"/>
                </a:lnTo>
                <a:lnTo>
                  <a:pt x="9025937" y="6177115"/>
                </a:lnTo>
                <a:lnTo>
                  <a:pt x="9065957" y="6160227"/>
                </a:lnTo>
                <a:lnTo>
                  <a:pt x="9099864" y="6134031"/>
                </a:lnTo>
                <a:lnTo>
                  <a:pt x="9126061" y="6100125"/>
                </a:lnTo>
                <a:lnTo>
                  <a:pt x="9142951" y="6060104"/>
                </a:lnTo>
                <a:lnTo>
                  <a:pt x="9148936" y="6015565"/>
                </a:lnTo>
                <a:lnTo>
                  <a:pt x="9148936" y="167534"/>
                </a:lnTo>
                <a:lnTo>
                  <a:pt x="9142951" y="122995"/>
                </a:lnTo>
                <a:lnTo>
                  <a:pt x="9126061" y="82974"/>
                </a:lnTo>
                <a:lnTo>
                  <a:pt x="9099864" y="49067"/>
                </a:lnTo>
                <a:lnTo>
                  <a:pt x="9065957" y="22872"/>
                </a:lnTo>
                <a:lnTo>
                  <a:pt x="9025937" y="5984"/>
                </a:lnTo>
                <a:lnTo>
                  <a:pt x="8981401" y="0"/>
                </a:lnTo>
                <a:close/>
              </a:path>
            </a:pathLst>
          </a:custGeom>
          <a:noFill/>
        </p:spPr>
        <p:txBody>
          <a:bodyPr wrap="square" lIns="0" tIns="0" rIns="0" bIns="0" rtlCol="0"/>
          <a:lstStyle/>
          <a:p>
            <a:endParaRPr/>
          </a:p>
        </p:txBody>
      </p:sp>
      <p:sp>
        <p:nvSpPr>
          <p:cNvPr id="5" name="object 5"/>
          <p:cNvSpPr txBox="1"/>
          <p:nvPr/>
        </p:nvSpPr>
        <p:spPr>
          <a:xfrm>
            <a:off x="984251" y="2515248"/>
            <a:ext cx="6781799" cy="6746655"/>
          </a:xfrm>
          <a:prstGeom prst="rect">
            <a:avLst/>
          </a:prstGeom>
        </p:spPr>
        <p:txBody>
          <a:bodyPr vert="horz" wrap="square" lIns="0" tIns="194310" rIns="0" bIns="0" rtlCol="0">
            <a:spAutoFit/>
          </a:bodyPr>
          <a:lstStyle/>
          <a:p>
            <a:pPr marL="28575" algn="l">
              <a:lnSpc>
                <a:spcPct val="100000"/>
              </a:lnSpc>
              <a:spcBef>
                <a:spcPts val="1530"/>
              </a:spcBef>
              <a:tabLst>
                <a:tab pos="966788" algn="l"/>
              </a:tabLst>
            </a:pPr>
            <a:r>
              <a:rPr lang="en-US" sz="5600" b="1" spc="-65" dirty="0">
                <a:latin typeface="Barlow"/>
                <a:cs typeface="Barlow"/>
              </a:rPr>
              <a:t>	</a:t>
            </a:r>
            <a:r>
              <a:rPr sz="5600" b="1" spc="-65" dirty="0">
                <a:latin typeface="Barlow"/>
                <a:cs typeface="Barlow"/>
              </a:rPr>
              <a:t>Key</a:t>
            </a:r>
            <a:r>
              <a:rPr sz="5600" b="1" spc="-204" dirty="0">
                <a:latin typeface="Barlow"/>
                <a:cs typeface="Barlow"/>
              </a:rPr>
              <a:t> </a:t>
            </a:r>
            <a:r>
              <a:rPr sz="5600" b="1" spc="-10" dirty="0">
                <a:latin typeface="Barlow"/>
                <a:cs typeface="Barlow"/>
              </a:rPr>
              <a:t>Concepts</a:t>
            </a:r>
            <a:endParaRPr sz="5600" dirty="0">
              <a:latin typeface="Barlow"/>
              <a:cs typeface="Barlow"/>
            </a:endParaRPr>
          </a:p>
          <a:p>
            <a:pPr marL="465138" marR="1391285" indent="-452438">
              <a:lnSpc>
                <a:spcPct val="117100"/>
              </a:lnSpc>
              <a:spcBef>
                <a:spcPts val="500"/>
              </a:spcBef>
              <a:buChar char="•"/>
            </a:pPr>
            <a:r>
              <a:rPr lang="en-US" sz="3050" dirty="0">
                <a:latin typeface="Barlow"/>
              </a:rPr>
              <a:t>Preparing and engaging for reading</a:t>
            </a:r>
          </a:p>
          <a:p>
            <a:pPr marL="465138" marR="1391285" indent="-452438">
              <a:lnSpc>
                <a:spcPct val="117100"/>
              </a:lnSpc>
              <a:spcBef>
                <a:spcPts val="500"/>
              </a:spcBef>
              <a:buChar char="•"/>
            </a:pPr>
            <a:r>
              <a:rPr lang="en-US" sz="3050" dirty="0">
                <a:latin typeface="Barlow"/>
              </a:rPr>
              <a:t>Documenting and analyzing with effective note-taking methods and tools</a:t>
            </a:r>
          </a:p>
          <a:p>
            <a:pPr marL="465138" marR="1391285" indent="-452438">
              <a:lnSpc>
                <a:spcPct val="117100"/>
              </a:lnSpc>
              <a:spcBef>
                <a:spcPts val="500"/>
              </a:spcBef>
              <a:buChar char="•"/>
            </a:pPr>
            <a:r>
              <a:rPr lang="en-US" sz="3050" dirty="0">
                <a:latin typeface="Barlow"/>
              </a:rPr>
              <a:t>Synthesizing and applying to connect ideas across texts and disciplines</a:t>
            </a:r>
          </a:p>
          <a:p>
            <a:pPr marL="465138" marR="1391285" indent="-452438">
              <a:lnSpc>
                <a:spcPct val="117100"/>
              </a:lnSpc>
              <a:spcBef>
                <a:spcPts val="500"/>
              </a:spcBef>
              <a:buChar char="•"/>
            </a:pPr>
            <a:r>
              <a:rPr lang="en-US" sz="3050" dirty="0">
                <a:latin typeface="Barlow"/>
              </a:rPr>
              <a:t>Using technology to enhance the reading process</a:t>
            </a:r>
          </a:p>
        </p:txBody>
      </p:sp>
      <p:sp>
        <p:nvSpPr>
          <p:cNvPr id="8" name="object 8"/>
          <p:cNvSpPr txBox="1"/>
          <p:nvPr/>
        </p:nvSpPr>
        <p:spPr>
          <a:xfrm>
            <a:off x="8528050" y="2504777"/>
            <a:ext cx="11576050" cy="7424020"/>
          </a:xfrm>
          <a:prstGeom prst="rect">
            <a:avLst/>
          </a:prstGeom>
          <a:noFill/>
        </p:spPr>
        <p:txBody>
          <a:bodyPr vert="horz" wrap="square" lIns="0" tIns="194310" rIns="0" bIns="0" rtlCol="0">
            <a:spAutoFit/>
          </a:bodyPr>
          <a:lstStyle/>
          <a:p>
            <a:pPr marL="346075" algn="l">
              <a:lnSpc>
                <a:spcPct val="100000"/>
              </a:lnSpc>
              <a:spcBef>
                <a:spcPts val="1530"/>
              </a:spcBef>
              <a:tabLst>
                <a:tab pos="3482975" algn="l"/>
              </a:tabLst>
            </a:pPr>
            <a:r>
              <a:rPr lang="en-US" sz="5600" b="1" spc="-10" dirty="0">
                <a:latin typeface="Barlow"/>
                <a:cs typeface="Barlow"/>
              </a:rPr>
              <a:t>	</a:t>
            </a:r>
            <a:r>
              <a:rPr sz="5600" b="1" spc="-10" dirty="0">
                <a:latin typeface="Barlow"/>
                <a:cs typeface="Barlow"/>
              </a:rPr>
              <a:t>Resources</a:t>
            </a:r>
            <a:endParaRPr sz="5600" dirty="0">
              <a:latin typeface="Barlow"/>
              <a:cs typeface="Barlow"/>
            </a:endParaRPr>
          </a:p>
          <a:p>
            <a:pPr marL="465138" marR="1391285" indent="-452438">
              <a:lnSpc>
                <a:spcPct val="117100"/>
              </a:lnSpc>
              <a:spcBef>
                <a:spcPts val="500"/>
              </a:spcBef>
              <a:buChar char="•"/>
            </a:pPr>
            <a:r>
              <a:rPr sz="3050" dirty="0">
                <a:latin typeface="Barlow"/>
              </a:rPr>
              <a:t>Use resources like </a:t>
            </a:r>
            <a:r>
              <a:rPr sz="3050" dirty="0">
                <a:solidFill>
                  <a:schemeClr val="accent1"/>
                </a:solidFill>
                <a:latin typeface="Barlow"/>
                <a:hlinkClick r:id="rId2">
                  <a:extLst>
                    <a:ext uri="{A12FA001-AC4F-418D-AE19-62706E023703}">
                      <ahyp:hlinkClr xmlns:ahyp="http://schemas.microsoft.com/office/drawing/2018/hyperlinkcolor" val="tx"/>
                    </a:ext>
                  </a:extLst>
                </a:hlinkClick>
              </a:rPr>
              <a:t>Britannica Academic</a:t>
            </a:r>
            <a:r>
              <a:rPr lang="en-US" sz="3050" dirty="0">
                <a:latin typeface="Barlow"/>
              </a:rPr>
              <a:t> a</a:t>
            </a:r>
            <a:r>
              <a:rPr sz="3050" dirty="0">
                <a:latin typeface="Barlow"/>
              </a:rPr>
              <a:t>nd faculty support.</a:t>
            </a:r>
          </a:p>
          <a:p>
            <a:pPr marL="465138" marR="1391285" indent="-452438">
              <a:lnSpc>
                <a:spcPct val="117100"/>
              </a:lnSpc>
              <a:spcBef>
                <a:spcPts val="500"/>
              </a:spcBef>
              <a:buChar char="•"/>
            </a:pPr>
            <a:r>
              <a:rPr lang="en-US" sz="3050" dirty="0">
                <a:latin typeface="Barlow"/>
              </a:rPr>
              <a:t>Consult your department’s writing center for discipline-specific reading strategies.</a:t>
            </a:r>
          </a:p>
          <a:p>
            <a:pPr marL="465138" marR="1391285" indent="-452438">
              <a:lnSpc>
                <a:spcPct val="117100"/>
              </a:lnSpc>
              <a:spcBef>
                <a:spcPts val="500"/>
              </a:spcBef>
              <a:buChar char="•"/>
            </a:pPr>
            <a:r>
              <a:rPr lang="en-US" sz="3050" dirty="0">
                <a:latin typeface="Barlow"/>
              </a:rPr>
              <a:t>Explore online tutorials on critical reading and analysis.</a:t>
            </a:r>
          </a:p>
          <a:p>
            <a:pPr marL="465138" marR="1391285" indent="-452438">
              <a:lnSpc>
                <a:spcPct val="117100"/>
              </a:lnSpc>
              <a:spcBef>
                <a:spcPts val="500"/>
              </a:spcBef>
              <a:buChar char="•"/>
            </a:pPr>
            <a:r>
              <a:rPr lang="en-US" sz="3050" dirty="0">
                <a:latin typeface="Barlow"/>
              </a:rPr>
              <a:t>Practice with peer study groups to discuss and analyze texts together.</a:t>
            </a:r>
          </a:p>
          <a:p>
            <a:pPr marL="465138" marR="1391285" indent="-452438">
              <a:lnSpc>
                <a:spcPct val="117100"/>
              </a:lnSpc>
              <a:spcBef>
                <a:spcPts val="500"/>
              </a:spcBef>
              <a:buChar char="•"/>
            </a:pPr>
            <a:r>
              <a:rPr lang="en-US" sz="3050" dirty="0">
                <a:latin typeface="Barlow"/>
              </a:rPr>
              <a:t>Attend workshops on advanced reading strategies offered by your university library.</a:t>
            </a:r>
          </a:p>
          <a:p>
            <a:pPr marL="465138" marR="1391285" indent="-452438">
              <a:lnSpc>
                <a:spcPct val="117100"/>
              </a:lnSpc>
              <a:spcBef>
                <a:spcPts val="500"/>
              </a:spcBef>
              <a:buChar char="•"/>
            </a:pPr>
            <a:r>
              <a:rPr lang="en-US" sz="3050" dirty="0">
                <a:latin typeface="Barlow"/>
              </a:rPr>
              <a:t>Utilize text-to-speech software to strengthen comprehension, especially for auditory learners.</a:t>
            </a:r>
          </a:p>
        </p:txBody>
      </p:sp>
      <p:grpSp>
        <p:nvGrpSpPr>
          <p:cNvPr id="10" name="object 10"/>
          <p:cNvGrpSpPr/>
          <p:nvPr/>
        </p:nvGrpSpPr>
        <p:grpSpPr>
          <a:xfrm>
            <a:off x="628253" y="963321"/>
            <a:ext cx="1036955" cy="1036955"/>
            <a:chOff x="628253" y="963321"/>
            <a:chExt cx="1036955" cy="1036955"/>
          </a:xfrm>
        </p:grpSpPr>
        <p:sp>
          <p:nvSpPr>
            <p:cNvPr id="11" name="object 11"/>
            <p:cNvSpPr/>
            <p:nvPr/>
          </p:nvSpPr>
          <p:spPr>
            <a:xfrm>
              <a:off x="628253" y="963321"/>
              <a:ext cx="1036955" cy="1036955"/>
            </a:xfrm>
            <a:custGeom>
              <a:avLst/>
              <a:gdLst/>
              <a:ahLst/>
              <a:cxnLst/>
              <a:rect l="l" t="t" r="r" b="b"/>
              <a:pathLst>
                <a:path w="1036955" h="1036955">
                  <a:moveTo>
                    <a:pt x="844843" y="0"/>
                  </a:moveTo>
                  <a:lnTo>
                    <a:pt x="191774" y="0"/>
                  </a:lnTo>
                  <a:lnTo>
                    <a:pt x="147802" y="5064"/>
                  </a:lnTo>
                  <a:lnTo>
                    <a:pt x="107437" y="19492"/>
                  </a:lnTo>
                  <a:lnTo>
                    <a:pt x="71829" y="42130"/>
                  </a:lnTo>
                  <a:lnTo>
                    <a:pt x="42130" y="71829"/>
                  </a:lnTo>
                  <a:lnTo>
                    <a:pt x="19492" y="107437"/>
                  </a:lnTo>
                  <a:lnTo>
                    <a:pt x="5064" y="147802"/>
                  </a:lnTo>
                  <a:lnTo>
                    <a:pt x="0" y="191774"/>
                  </a:lnTo>
                  <a:lnTo>
                    <a:pt x="0" y="844843"/>
                  </a:lnTo>
                  <a:lnTo>
                    <a:pt x="5064" y="888815"/>
                  </a:lnTo>
                  <a:lnTo>
                    <a:pt x="19492" y="929180"/>
                  </a:lnTo>
                  <a:lnTo>
                    <a:pt x="42130" y="964787"/>
                  </a:lnTo>
                  <a:lnTo>
                    <a:pt x="71829" y="994486"/>
                  </a:lnTo>
                  <a:lnTo>
                    <a:pt x="107437" y="1017125"/>
                  </a:lnTo>
                  <a:lnTo>
                    <a:pt x="147802" y="1031552"/>
                  </a:lnTo>
                  <a:lnTo>
                    <a:pt x="191774" y="1036617"/>
                  </a:lnTo>
                  <a:lnTo>
                    <a:pt x="844843" y="1036617"/>
                  </a:lnTo>
                  <a:lnTo>
                    <a:pt x="888815" y="1031552"/>
                  </a:lnTo>
                  <a:lnTo>
                    <a:pt x="929180" y="1017125"/>
                  </a:lnTo>
                  <a:lnTo>
                    <a:pt x="964787" y="994486"/>
                  </a:lnTo>
                  <a:lnTo>
                    <a:pt x="994486" y="964787"/>
                  </a:lnTo>
                  <a:lnTo>
                    <a:pt x="1017125" y="929180"/>
                  </a:lnTo>
                  <a:lnTo>
                    <a:pt x="1031552" y="888815"/>
                  </a:lnTo>
                  <a:lnTo>
                    <a:pt x="1036617" y="844843"/>
                  </a:lnTo>
                  <a:lnTo>
                    <a:pt x="1036617" y="191774"/>
                  </a:lnTo>
                  <a:lnTo>
                    <a:pt x="1031552" y="147802"/>
                  </a:lnTo>
                  <a:lnTo>
                    <a:pt x="1017125" y="107437"/>
                  </a:lnTo>
                  <a:lnTo>
                    <a:pt x="994486" y="71829"/>
                  </a:lnTo>
                  <a:lnTo>
                    <a:pt x="964787" y="42130"/>
                  </a:lnTo>
                  <a:lnTo>
                    <a:pt x="929180" y="19492"/>
                  </a:lnTo>
                  <a:lnTo>
                    <a:pt x="888815" y="5064"/>
                  </a:lnTo>
                  <a:lnTo>
                    <a:pt x="844843" y="0"/>
                  </a:lnTo>
                  <a:close/>
                </a:path>
              </a:pathLst>
            </a:custGeom>
            <a:solidFill>
              <a:srgbClr val="306CB5"/>
            </a:solidFill>
          </p:spPr>
          <p:txBody>
            <a:bodyPr wrap="square" lIns="0" tIns="0" rIns="0" bIns="0" rtlCol="0"/>
            <a:lstStyle/>
            <a:p>
              <a:endParaRPr/>
            </a:p>
          </p:txBody>
        </p:sp>
        <p:sp>
          <p:nvSpPr>
            <p:cNvPr id="12" name="object 12"/>
            <p:cNvSpPr/>
            <p:nvPr/>
          </p:nvSpPr>
          <p:spPr>
            <a:xfrm>
              <a:off x="757830" y="1204151"/>
              <a:ext cx="777875" cy="653415"/>
            </a:xfrm>
            <a:custGeom>
              <a:avLst/>
              <a:gdLst/>
              <a:ahLst/>
              <a:cxnLst/>
              <a:rect l="l" t="t" r="r" b="b"/>
              <a:pathLst>
                <a:path w="777875" h="653414">
                  <a:moveTo>
                    <a:pt x="777463" y="0"/>
                  </a:moveTo>
                  <a:lnTo>
                    <a:pt x="0" y="0"/>
                  </a:lnTo>
                  <a:lnTo>
                    <a:pt x="0" y="653069"/>
                  </a:lnTo>
                  <a:lnTo>
                    <a:pt x="777463" y="653069"/>
                  </a:lnTo>
                  <a:lnTo>
                    <a:pt x="777463" y="0"/>
                  </a:lnTo>
                  <a:close/>
                </a:path>
              </a:pathLst>
            </a:custGeom>
            <a:solidFill>
              <a:srgbClr val="FFFFFF"/>
            </a:solidFill>
          </p:spPr>
          <p:txBody>
            <a:bodyPr wrap="square" lIns="0" tIns="0" rIns="0" bIns="0" rtlCol="0"/>
            <a:lstStyle/>
            <a:p>
              <a:endParaRPr/>
            </a:p>
          </p:txBody>
        </p:sp>
        <p:pic>
          <p:nvPicPr>
            <p:cNvPr id="13" name="object 13"/>
            <p:cNvPicPr/>
            <p:nvPr/>
          </p:nvPicPr>
          <p:blipFill>
            <a:blip r:embed="rId3" cstate="print"/>
            <a:stretch>
              <a:fillRect/>
            </a:stretch>
          </p:blipFill>
          <p:spPr>
            <a:xfrm>
              <a:off x="1058449" y="1428286"/>
              <a:ext cx="176225" cy="176225"/>
            </a:xfrm>
            <a:prstGeom prst="rect">
              <a:avLst/>
            </a:prstGeom>
          </p:spPr>
        </p:pic>
        <p:sp>
          <p:nvSpPr>
            <p:cNvPr id="14" name="object 14"/>
            <p:cNvSpPr/>
            <p:nvPr/>
          </p:nvSpPr>
          <p:spPr>
            <a:xfrm>
              <a:off x="799819" y="1299970"/>
              <a:ext cx="694055" cy="433070"/>
            </a:xfrm>
            <a:custGeom>
              <a:avLst/>
              <a:gdLst/>
              <a:ahLst/>
              <a:cxnLst/>
              <a:rect l="l" t="t" r="r" b="b"/>
              <a:pathLst>
                <a:path w="694055" h="433069">
                  <a:moveTo>
                    <a:pt x="346743" y="0"/>
                  </a:moveTo>
                  <a:lnTo>
                    <a:pt x="301190" y="3056"/>
                  </a:lnTo>
                  <a:lnTo>
                    <a:pt x="256904" y="12032"/>
                  </a:lnTo>
                  <a:lnTo>
                    <a:pt x="214095" y="26640"/>
                  </a:lnTo>
                  <a:lnTo>
                    <a:pt x="172973" y="46592"/>
                  </a:lnTo>
                  <a:lnTo>
                    <a:pt x="133747" y="71600"/>
                  </a:lnTo>
                  <a:lnTo>
                    <a:pt x="96628" y="101376"/>
                  </a:lnTo>
                  <a:lnTo>
                    <a:pt x="61823" y="135632"/>
                  </a:lnTo>
                  <a:lnTo>
                    <a:pt x="29544" y="174081"/>
                  </a:lnTo>
                  <a:lnTo>
                    <a:pt x="0" y="216433"/>
                  </a:lnTo>
                  <a:lnTo>
                    <a:pt x="29544" y="258782"/>
                  </a:lnTo>
                  <a:lnTo>
                    <a:pt x="61823" y="297227"/>
                  </a:lnTo>
                  <a:lnTo>
                    <a:pt x="96628" y="331482"/>
                  </a:lnTo>
                  <a:lnTo>
                    <a:pt x="133747" y="361257"/>
                  </a:lnTo>
                  <a:lnTo>
                    <a:pt x="172973" y="386264"/>
                  </a:lnTo>
                  <a:lnTo>
                    <a:pt x="214095" y="406216"/>
                  </a:lnTo>
                  <a:lnTo>
                    <a:pt x="256904" y="420823"/>
                  </a:lnTo>
                  <a:lnTo>
                    <a:pt x="301190" y="429799"/>
                  </a:lnTo>
                  <a:lnTo>
                    <a:pt x="346743" y="432855"/>
                  </a:lnTo>
                  <a:lnTo>
                    <a:pt x="392296" y="429799"/>
                  </a:lnTo>
                  <a:lnTo>
                    <a:pt x="436582" y="420823"/>
                  </a:lnTo>
                  <a:lnTo>
                    <a:pt x="479391" y="406216"/>
                  </a:lnTo>
                  <a:lnTo>
                    <a:pt x="520513" y="386264"/>
                  </a:lnTo>
                  <a:lnTo>
                    <a:pt x="559738" y="361257"/>
                  </a:lnTo>
                  <a:lnTo>
                    <a:pt x="572102" y="351340"/>
                  </a:lnTo>
                  <a:lnTo>
                    <a:pt x="346743" y="351340"/>
                  </a:lnTo>
                  <a:lnTo>
                    <a:pt x="308147" y="348464"/>
                  </a:lnTo>
                  <a:lnTo>
                    <a:pt x="270226" y="339863"/>
                  </a:lnTo>
                  <a:lnTo>
                    <a:pt x="233111" y="325577"/>
                  </a:lnTo>
                  <a:lnTo>
                    <a:pt x="196936" y="305645"/>
                  </a:lnTo>
                  <a:lnTo>
                    <a:pt x="146283" y="266414"/>
                  </a:lnTo>
                  <a:lnTo>
                    <a:pt x="99934" y="216433"/>
                  </a:lnTo>
                  <a:lnTo>
                    <a:pt x="122485" y="190182"/>
                  </a:lnTo>
                  <a:lnTo>
                    <a:pt x="171157" y="145392"/>
                  </a:lnTo>
                  <a:lnTo>
                    <a:pt x="233111" y="107278"/>
                  </a:lnTo>
                  <a:lnTo>
                    <a:pt x="270226" y="92991"/>
                  </a:lnTo>
                  <a:lnTo>
                    <a:pt x="308147" y="84391"/>
                  </a:lnTo>
                  <a:lnTo>
                    <a:pt x="346743" y="81515"/>
                  </a:lnTo>
                  <a:lnTo>
                    <a:pt x="572099" y="81515"/>
                  </a:lnTo>
                  <a:lnTo>
                    <a:pt x="559738" y="71600"/>
                  </a:lnTo>
                  <a:lnTo>
                    <a:pt x="520513" y="46592"/>
                  </a:lnTo>
                  <a:lnTo>
                    <a:pt x="479391" y="26640"/>
                  </a:lnTo>
                  <a:lnTo>
                    <a:pt x="436582" y="12032"/>
                  </a:lnTo>
                  <a:lnTo>
                    <a:pt x="392296" y="3056"/>
                  </a:lnTo>
                  <a:lnTo>
                    <a:pt x="346743" y="0"/>
                  </a:lnTo>
                  <a:close/>
                </a:path>
                <a:path w="694055" h="433069">
                  <a:moveTo>
                    <a:pt x="572099" y="81515"/>
                  </a:moveTo>
                  <a:lnTo>
                    <a:pt x="346743" y="81515"/>
                  </a:lnTo>
                  <a:lnTo>
                    <a:pt x="385339" y="84391"/>
                  </a:lnTo>
                  <a:lnTo>
                    <a:pt x="423260" y="92991"/>
                  </a:lnTo>
                  <a:lnTo>
                    <a:pt x="460375" y="107278"/>
                  </a:lnTo>
                  <a:lnTo>
                    <a:pt x="496550" y="127210"/>
                  </a:lnTo>
                  <a:lnTo>
                    <a:pt x="547199" y="166442"/>
                  </a:lnTo>
                  <a:lnTo>
                    <a:pt x="593552" y="216433"/>
                  </a:lnTo>
                  <a:lnTo>
                    <a:pt x="570999" y="242677"/>
                  </a:lnTo>
                  <a:lnTo>
                    <a:pt x="522324" y="287463"/>
                  </a:lnTo>
                  <a:lnTo>
                    <a:pt x="460375" y="325577"/>
                  </a:lnTo>
                  <a:lnTo>
                    <a:pt x="423260" y="339863"/>
                  </a:lnTo>
                  <a:lnTo>
                    <a:pt x="385339" y="348464"/>
                  </a:lnTo>
                  <a:lnTo>
                    <a:pt x="346743" y="351340"/>
                  </a:lnTo>
                  <a:lnTo>
                    <a:pt x="572102" y="351340"/>
                  </a:lnTo>
                  <a:lnTo>
                    <a:pt x="596858" y="331482"/>
                  </a:lnTo>
                  <a:lnTo>
                    <a:pt x="631662" y="297227"/>
                  </a:lnTo>
                  <a:lnTo>
                    <a:pt x="663942" y="258782"/>
                  </a:lnTo>
                  <a:lnTo>
                    <a:pt x="693486" y="216433"/>
                  </a:lnTo>
                  <a:lnTo>
                    <a:pt x="663942" y="174081"/>
                  </a:lnTo>
                  <a:lnTo>
                    <a:pt x="631662" y="135632"/>
                  </a:lnTo>
                  <a:lnTo>
                    <a:pt x="596858" y="101376"/>
                  </a:lnTo>
                  <a:lnTo>
                    <a:pt x="572099" y="81515"/>
                  </a:lnTo>
                  <a:close/>
                </a:path>
              </a:pathLst>
            </a:custGeom>
            <a:solidFill>
              <a:srgbClr val="306CB5"/>
            </a:solidFill>
          </p:spPr>
          <p:txBody>
            <a:bodyPr wrap="square" lIns="0" tIns="0" rIns="0" bIns="0" rtlCol="0"/>
            <a:lstStyle/>
            <a:p>
              <a:endParaRPr/>
            </a:p>
          </p:txBody>
        </p:sp>
      </p:grpSp>
      <p:sp>
        <p:nvSpPr>
          <p:cNvPr id="15" name="object 15"/>
          <p:cNvSpPr txBox="1"/>
          <p:nvPr/>
        </p:nvSpPr>
        <p:spPr>
          <a:xfrm>
            <a:off x="1788292" y="1187034"/>
            <a:ext cx="1839595" cy="553720"/>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Overview</a:t>
            </a:r>
            <a:endParaRPr sz="3450">
              <a:latin typeface="Barlow"/>
              <a:cs typeface="Barlow"/>
            </a:endParaRPr>
          </a:p>
        </p:txBody>
      </p:sp>
      <p:sp>
        <p:nvSpPr>
          <p:cNvPr id="16" name="object 16"/>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4</a:t>
            </a:fld>
            <a:endParaRPr spc="-25" dirty="0"/>
          </a:p>
        </p:txBody>
      </p:sp>
      <p:sp>
        <p:nvSpPr>
          <p:cNvPr id="17" name="object 17"/>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2" name="object 2">
            <a:extLst>
              <a:ext uri="{FF2B5EF4-FFF2-40B4-BE49-F238E27FC236}">
                <a16:creationId xmlns:a16="http://schemas.microsoft.com/office/drawing/2014/main" id="{AC52197D-6F24-3BA9-1FD4-85D41FA92BFF}"/>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FA0D1D3-32EE-09A2-059E-990155C5062B}"/>
              </a:ext>
            </a:extLst>
          </p:cNvPr>
          <p:cNvSpPr txBox="1"/>
          <p:nvPr/>
        </p:nvSpPr>
        <p:spPr>
          <a:xfrm>
            <a:off x="615552" y="3853938"/>
            <a:ext cx="18732898" cy="4602350"/>
          </a:xfrm>
          <a:prstGeom prst="rect">
            <a:avLst/>
          </a:prstGeom>
          <a:noFill/>
        </p:spPr>
        <p:txBody>
          <a:bodyPr wrap="square">
            <a:spAutoFit/>
          </a:bodyPr>
          <a:lstStyle/>
          <a:p>
            <a:pPr marL="1352550" indent="10160" algn="l">
              <a:lnSpc>
                <a:spcPct val="130000"/>
              </a:lnSpc>
              <a:spcBef>
                <a:spcPts val="1800"/>
              </a:spcBef>
            </a:pPr>
            <a:r>
              <a:rPr lang="en-US" sz="3050" spc="-35" dirty="0">
                <a:latin typeface="Barlow"/>
              </a:rPr>
              <a:t>Skim the text (title, abstract, headings, and conclusion) to extract an overview or </a:t>
            </a:r>
            <a:br>
              <a:rPr lang="en-US" sz="3050" spc="-35" dirty="0">
                <a:latin typeface="Barlow"/>
              </a:rPr>
            </a:br>
            <a:r>
              <a:rPr lang="en-US" sz="3050" spc="-35" dirty="0">
                <a:latin typeface="Barlow"/>
              </a:rPr>
              <a:t>broad understanding.</a:t>
            </a:r>
          </a:p>
          <a:p>
            <a:pPr marL="1352550" indent="10160" algn="l">
              <a:lnSpc>
                <a:spcPct val="130000"/>
              </a:lnSpc>
              <a:spcBef>
                <a:spcPts val="1800"/>
              </a:spcBef>
            </a:pPr>
            <a:r>
              <a:rPr lang="en-US" sz="3050" spc="-35" dirty="0">
                <a:latin typeface="Barlow"/>
              </a:rPr>
              <a:t>Identify the author’s credentials and publication context.</a:t>
            </a:r>
          </a:p>
          <a:p>
            <a:pPr marL="1352550" indent="10160" algn="l">
              <a:lnSpc>
                <a:spcPct val="130000"/>
              </a:lnSpc>
              <a:spcBef>
                <a:spcPts val="1800"/>
              </a:spcBef>
            </a:pPr>
            <a:r>
              <a:rPr lang="en-US" sz="3050" spc="-35" dirty="0">
                <a:latin typeface="Barlow"/>
              </a:rPr>
              <a:t>Formulate questions you expect the text to answer.</a:t>
            </a:r>
          </a:p>
          <a:p>
            <a:pPr marL="1352550" indent="10160" algn="l">
              <a:lnSpc>
                <a:spcPct val="130000"/>
              </a:lnSpc>
              <a:spcBef>
                <a:spcPts val="1800"/>
              </a:spcBef>
            </a:pPr>
            <a:r>
              <a:rPr lang="en-US" sz="3050" spc="-35" dirty="0">
                <a:latin typeface="Barlow"/>
              </a:rPr>
              <a:t>Review any relevant background information or vocabulary.</a:t>
            </a:r>
          </a:p>
          <a:p>
            <a:pPr marL="1352550" indent="10160" algn="l">
              <a:lnSpc>
                <a:spcPct val="130000"/>
              </a:lnSpc>
              <a:spcBef>
                <a:spcPts val="1800"/>
              </a:spcBef>
            </a:pPr>
            <a:r>
              <a:rPr lang="en-US" sz="3050" spc="-35" dirty="0">
                <a:latin typeface="Barlow"/>
              </a:rPr>
              <a:t>Create a pre-reading mind map to visualize your prior knowledge of the topic.</a:t>
            </a:r>
          </a:p>
        </p:txBody>
      </p:sp>
      <p:sp>
        <p:nvSpPr>
          <p:cNvPr id="3" name="object 3"/>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p:cNvSpPr txBox="1"/>
          <p:nvPr/>
        </p:nvSpPr>
        <p:spPr>
          <a:xfrm>
            <a:off x="615553" y="2814438"/>
            <a:ext cx="19113897" cy="875240"/>
          </a:xfrm>
          <a:prstGeom prst="rect">
            <a:avLst/>
          </a:prstGeom>
        </p:spPr>
        <p:txBody>
          <a:bodyPr vert="horz" wrap="square" lIns="0" tIns="13335" rIns="0" bIns="0" rtlCol="0">
            <a:spAutoFit/>
          </a:bodyPr>
          <a:lstStyle/>
          <a:p>
            <a:pPr marL="12700">
              <a:lnSpc>
                <a:spcPct val="100000"/>
              </a:lnSpc>
              <a:spcBef>
                <a:spcPts val="105"/>
              </a:spcBef>
              <a:tabLst>
                <a:tab pos="766445" algn="l"/>
              </a:tabLst>
            </a:pPr>
            <a:r>
              <a:rPr sz="5600" b="1" dirty="0"/>
              <a:t>1.	</a:t>
            </a:r>
            <a:r>
              <a:rPr lang="en-US" sz="5600" b="1" dirty="0"/>
              <a:t>Pre-reading Strategies</a:t>
            </a:r>
          </a:p>
        </p:txBody>
      </p:sp>
      <p:sp>
        <p:nvSpPr>
          <p:cNvPr id="5" name="object 5"/>
          <p:cNvSpPr/>
          <p:nvPr/>
        </p:nvSpPr>
        <p:spPr>
          <a:xfrm>
            <a:off x="1418804" y="4006951"/>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0" name="object 10"/>
          <p:cNvSpPr txBox="1"/>
          <p:nvPr/>
        </p:nvSpPr>
        <p:spPr>
          <a:xfrm>
            <a:off x="1788292" y="1187034"/>
            <a:ext cx="3859529" cy="553720"/>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Step-</a:t>
            </a:r>
            <a:r>
              <a:rPr sz="3450" b="1" spc="-65" dirty="0">
                <a:latin typeface="Barlow"/>
                <a:cs typeface="Barlow"/>
              </a:rPr>
              <a:t>by-</a:t>
            </a:r>
            <a:r>
              <a:rPr sz="3450" b="1" dirty="0">
                <a:latin typeface="Barlow"/>
                <a:cs typeface="Barlow"/>
              </a:rPr>
              <a:t>Step</a:t>
            </a:r>
            <a:r>
              <a:rPr sz="3450" b="1" spc="-15" dirty="0">
                <a:latin typeface="Barlow"/>
                <a:cs typeface="Barlow"/>
              </a:rPr>
              <a:t> </a:t>
            </a:r>
            <a:r>
              <a:rPr sz="3450" b="1" spc="-10" dirty="0">
                <a:latin typeface="Barlow"/>
                <a:cs typeface="Barlow"/>
              </a:rPr>
              <a:t>Guide</a:t>
            </a:r>
            <a:endParaRPr sz="3450">
              <a:latin typeface="Barlow"/>
              <a:cs typeface="Barlow"/>
            </a:endParaRPr>
          </a:p>
        </p:txBody>
      </p:sp>
      <p:grpSp>
        <p:nvGrpSpPr>
          <p:cNvPr id="11" name="object 11"/>
          <p:cNvGrpSpPr/>
          <p:nvPr/>
        </p:nvGrpSpPr>
        <p:grpSpPr>
          <a:xfrm>
            <a:off x="628256" y="963321"/>
            <a:ext cx="1051560" cy="1036955"/>
            <a:chOff x="628256" y="963321"/>
            <a:chExt cx="1051560" cy="1036955"/>
          </a:xfrm>
        </p:grpSpPr>
        <p:sp>
          <p:nvSpPr>
            <p:cNvPr id="12" name="object 12"/>
            <p:cNvSpPr/>
            <p:nvPr/>
          </p:nvSpPr>
          <p:spPr>
            <a:xfrm>
              <a:off x="628256" y="963321"/>
              <a:ext cx="1051560" cy="1036955"/>
            </a:xfrm>
            <a:custGeom>
              <a:avLst/>
              <a:gdLst/>
              <a:ahLst/>
              <a:cxnLst/>
              <a:rect l="l" t="t" r="r" b="b"/>
              <a:pathLst>
                <a:path w="1051560" h="1036955">
                  <a:moveTo>
                    <a:pt x="950641" y="0"/>
                  </a:moveTo>
                  <a:lnTo>
                    <a:pt x="100886" y="0"/>
                  </a:lnTo>
                  <a:lnTo>
                    <a:pt x="61618" y="7928"/>
                  </a:lnTo>
                  <a:lnTo>
                    <a:pt x="29550" y="29550"/>
                  </a:lnTo>
                  <a:lnTo>
                    <a:pt x="7928" y="61618"/>
                  </a:lnTo>
                  <a:lnTo>
                    <a:pt x="0" y="100886"/>
                  </a:lnTo>
                  <a:lnTo>
                    <a:pt x="0" y="935730"/>
                  </a:lnTo>
                  <a:lnTo>
                    <a:pt x="7928" y="974999"/>
                  </a:lnTo>
                  <a:lnTo>
                    <a:pt x="29550" y="1007067"/>
                  </a:lnTo>
                  <a:lnTo>
                    <a:pt x="61618" y="1028689"/>
                  </a:lnTo>
                  <a:lnTo>
                    <a:pt x="100886" y="1036617"/>
                  </a:lnTo>
                  <a:lnTo>
                    <a:pt x="950641" y="1036617"/>
                  </a:lnTo>
                  <a:lnTo>
                    <a:pt x="989909" y="1028689"/>
                  </a:lnTo>
                  <a:lnTo>
                    <a:pt x="1021978" y="1007067"/>
                  </a:lnTo>
                  <a:lnTo>
                    <a:pt x="1043599" y="974999"/>
                  </a:lnTo>
                  <a:lnTo>
                    <a:pt x="1051528" y="935730"/>
                  </a:lnTo>
                  <a:lnTo>
                    <a:pt x="1051528" y="100886"/>
                  </a:lnTo>
                  <a:lnTo>
                    <a:pt x="1043599" y="61618"/>
                  </a:lnTo>
                  <a:lnTo>
                    <a:pt x="1021978" y="29550"/>
                  </a:lnTo>
                  <a:lnTo>
                    <a:pt x="989909" y="7928"/>
                  </a:lnTo>
                  <a:lnTo>
                    <a:pt x="950641" y="0"/>
                  </a:lnTo>
                  <a:close/>
                </a:path>
              </a:pathLst>
            </a:custGeom>
            <a:solidFill>
              <a:srgbClr val="F8941D"/>
            </a:solidFill>
          </p:spPr>
          <p:txBody>
            <a:bodyPr wrap="square" lIns="0" tIns="0" rIns="0" bIns="0" rtlCol="0"/>
            <a:lstStyle/>
            <a:p>
              <a:endParaRPr/>
            </a:p>
          </p:txBody>
        </p:sp>
        <p:sp>
          <p:nvSpPr>
            <p:cNvPr id="13" name="object 13"/>
            <p:cNvSpPr/>
            <p:nvPr/>
          </p:nvSpPr>
          <p:spPr>
            <a:xfrm>
              <a:off x="766508" y="1043602"/>
              <a:ext cx="775335" cy="876300"/>
            </a:xfrm>
            <a:custGeom>
              <a:avLst/>
              <a:gdLst/>
              <a:ahLst/>
              <a:cxnLst/>
              <a:rect l="l" t="t" r="r" b="b"/>
              <a:pathLst>
                <a:path w="775335" h="876300">
                  <a:moveTo>
                    <a:pt x="710260" y="531063"/>
                  </a:moveTo>
                  <a:lnTo>
                    <a:pt x="706577" y="512826"/>
                  </a:lnTo>
                  <a:lnTo>
                    <a:pt x="696531" y="497928"/>
                  </a:lnTo>
                  <a:lnTo>
                    <a:pt x="681634" y="487883"/>
                  </a:lnTo>
                  <a:lnTo>
                    <a:pt x="663384" y="484200"/>
                  </a:lnTo>
                  <a:lnTo>
                    <a:pt x="645134" y="487883"/>
                  </a:lnTo>
                  <a:lnTo>
                    <a:pt x="630237" y="497928"/>
                  </a:lnTo>
                  <a:lnTo>
                    <a:pt x="620191" y="512826"/>
                  </a:lnTo>
                  <a:lnTo>
                    <a:pt x="616508" y="531063"/>
                  </a:lnTo>
                  <a:lnTo>
                    <a:pt x="616508" y="660692"/>
                  </a:lnTo>
                  <a:lnTo>
                    <a:pt x="149771" y="660692"/>
                  </a:lnTo>
                  <a:lnTo>
                    <a:pt x="181698" y="623976"/>
                  </a:lnTo>
                  <a:lnTo>
                    <a:pt x="190881" y="607796"/>
                  </a:lnTo>
                  <a:lnTo>
                    <a:pt x="193078" y="589965"/>
                  </a:lnTo>
                  <a:lnTo>
                    <a:pt x="188429" y="572604"/>
                  </a:lnTo>
                  <a:lnTo>
                    <a:pt x="154495" y="547065"/>
                  </a:lnTo>
                  <a:lnTo>
                    <a:pt x="146342" y="546354"/>
                  </a:lnTo>
                  <a:lnTo>
                    <a:pt x="136588" y="547370"/>
                  </a:lnTo>
                  <a:lnTo>
                    <a:pt x="8839" y="679881"/>
                  </a:lnTo>
                  <a:lnTo>
                    <a:pt x="4902" y="687082"/>
                  </a:lnTo>
                  <a:lnTo>
                    <a:pt x="4191" y="688225"/>
                  </a:lnTo>
                  <a:lnTo>
                    <a:pt x="3949" y="689305"/>
                  </a:lnTo>
                  <a:lnTo>
                    <a:pt x="2578" y="692531"/>
                  </a:lnTo>
                  <a:lnTo>
                    <a:pt x="1549" y="695845"/>
                  </a:lnTo>
                  <a:lnTo>
                    <a:pt x="546" y="701001"/>
                  </a:lnTo>
                  <a:lnTo>
                    <a:pt x="0" y="704875"/>
                  </a:lnTo>
                  <a:lnTo>
                    <a:pt x="0" y="708748"/>
                  </a:lnTo>
                  <a:lnTo>
                    <a:pt x="112877" y="859459"/>
                  </a:lnTo>
                  <a:lnTo>
                    <a:pt x="144678" y="876071"/>
                  </a:lnTo>
                  <a:lnTo>
                    <a:pt x="162547" y="874217"/>
                  </a:lnTo>
                  <a:lnTo>
                    <a:pt x="178892" y="865339"/>
                  </a:lnTo>
                  <a:lnTo>
                    <a:pt x="190525" y="850798"/>
                  </a:lnTo>
                  <a:lnTo>
                    <a:pt x="195503" y="833526"/>
                  </a:lnTo>
                  <a:lnTo>
                    <a:pt x="193649" y="815657"/>
                  </a:lnTo>
                  <a:lnTo>
                    <a:pt x="184759" y="799299"/>
                  </a:lnTo>
                  <a:lnTo>
                    <a:pt x="147218" y="754443"/>
                  </a:lnTo>
                  <a:lnTo>
                    <a:pt x="663384" y="754443"/>
                  </a:lnTo>
                  <a:lnTo>
                    <a:pt x="681634" y="750760"/>
                  </a:lnTo>
                  <a:lnTo>
                    <a:pt x="696531" y="740714"/>
                  </a:lnTo>
                  <a:lnTo>
                    <a:pt x="706577" y="725817"/>
                  </a:lnTo>
                  <a:lnTo>
                    <a:pt x="710260" y="707567"/>
                  </a:lnTo>
                  <a:lnTo>
                    <a:pt x="710260" y="531063"/>
                  </a:lnTo>
                  <a:close/>
                </a:path>
                <a:path w="775335" h="876300">
                  <a:moveTo>
                    <a:pt x="775004" y="167322"/>
                  </a:moveTo>
                  <a:lnTo>
                    <a:pt x="662139" y="16598"/>
                  </a:lnTo>
                  <a:lnTo>
                    <a:pt x="630339" y="0"/>
                  </a:lnTo>
                  <a:lnTo>
                    <a:pt x="612457" y="1854"/>
                  </a:lnTo>
                  <a:lnTo>
                    <a:pt x="596112" y="10731"/>
                  </a:lnTo>
                  <a:lnTo>
                    <a:pt x="584479" y="25260"/>
                  </a:lnTo>
                  <a:lnTo>
                    <a:pt x="579501" y="42532"/>
                  </a:lnTo>
                  <a:lnTo>
                    <a:pt x="581367" y="60413"/>
                  </a:lnTo>
                  <a:lnTo>
                    <a:pt x="590245" y="76771"/>
                  </a:lnTo>
                  <a:lnTo>
                    <a:pt x="627786" y="121627"/>
                  </a:lnTo>
                  <a:lnTo>
                    <a:pt x="111620" y="121627"/>
                  </a:lnTo>
                  <a:lnTo>
                    <a:pt x="93383" y="125310"/>
                  </a:lnTo>
                  <a:lnTo>
                    <a:pt x="78473" y="135356"/>
                  </a:lnTo>
                  <a:lnTo>
                    <a:pt x="68427" y="150253"/>
                  </a:lnTo>
                  <a:lnTo>
                    <a:pt x="64744" y="168503"/>
                  </a:lnTo>
                  <a:lnTo>
                    <a:pt x="64744" y="345008"/>
                  </a:lnTo>
                  <a:lnTo>
                    <a:pt x="68427" y="363245"/>
                  </a:lnTo>
                  <a:lnTo>
                    <a:pt x="78473" y="378142"/>
                  </a:lnTo>
                  <a:lnTo>
                    <a:pt x="93383" y="388188"/>
                  </a:lnTo>
                  <a:lnTo>
                    <a:pt x="111620" y="391871"/>
                  </a:lnTo>
                  <a:lnTo>
                    <a:pt x="129870" y="388188"/>
                  </a:lnTo>
                  <a:lnTo>
                    <a:pt x="144780" y="378142"/>
                  </a:lnTo>
                  <a:lnTo>
                    <a:pt x="154825" y="363245"/>
                  </a:lnTo>
                  <a:lnTo>
                    <a:pt x="158508" y="345008"/>
                  </a:lnTo>
                  <a:lnTo>
                    <a:pt x="158508" y="215379"/>
                  </a:lnTo>
                  <a:lnTo>
                    <a:pt x="625233" y="215379"/>
                  </a:lnTo>
                  <a:lnTo>
                    <a:pt x="593305" y="252082"/>
                  </a:lnTo>
                  <a:lnTo>
                    <a:pt x="584123" y="268274"/>
                  </a:lnTo>
                  <a:lnTo>
                    <a:pt x="581926" y="286105"/>
                  </a:lnTo>
                  <a:lnTo>
                    <a:pt x="586574" y="303466"/>
                  </a:lnTo>
                  <a:lnTo>
                    <a:pt x="620509" y="329006"/>
                  </a:lnTo>
                  <a:lnTo>
                    <a:pt x="628662" y="329717"/>
                  </a:lnTo>
                  <a:lnTo>
                    <a:pt x="638416" y="328701"/>
                  </a:lnTo>
                  <a:lnTo>
                    <a:pt x="766165" y="196189"/>
                  </a:lnTo>
                  <a:lnTo>
                    <a:pt x="770102" y="188976"/>
                  </a:lnTo>
                  <a:lnTo>
                    <a:pt x="770826" y="187833"/>
                  </a:lnTo>
                  <a:lnTo>
                    <a:pt x="771055" y="186766"/>
                  </a:lnTo>
                  <a:lnTo>
                    <a:pt x="772439" y="183527"/>
                  </a:lnTo>
                  <a:lnTo>
                    <a:pt x="773468" y="180213"/>
                  </a:lnTo>
                  <a:lnTo>
                    <a:pt x="774458" y="175056"/>
                  </a:lnTo>
                  <a:lnTo>
                    <a:pt x="775004" y="171196"/>
                  </a:lnTo>
                  <a:lnTo>
                    <a:pt x="775004" y="167322"/>
                  </a:lnTo>
                  <a:close/>
                </a:path>
              </a:pathLst>
            </a:custGeom>
            <a:solidFill>
              <a:srgbClr val="FFFFFF"/>
            </a:solidFill>
          </p:spPr>
          <p:txBody>
            <a:bodyPr wrap="square" lIns="0" tIns="0" rIns="0" bIns="0" rtlCol="0"/>
            <a:lstStyle/>
            <a:p>
              <a:endParaRPr/>
            </a:p>
          </p:txBody>
        </p:sp>
      </p:grpSp>
      <p:sp>
        <p:nvSpPr>
          <p:cNvPr id="14" name="object 14"/>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5</a:t>
            </a:fld>
            <a:endParaRPr spc="-25" dirty="0"/>
          </a:p>
        </p:txBody>
      </p:sp>
      <p:sp>
        <p:nvSpPr>
          <p:cNvPr id="15" name="object 15"/>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2" name="object 5">
            <a:extLst>
              <a:ext uri="{FF2B5EF4-FFF2-40B4-BE49-F238E27FC236}">
                <a16:creationId xmlns:a16="http://schemas.microsoft.com/office/drawing/2014/main" id="{8DD28023-AAF8-BD53-536A-2AC93A1B4A7F}"/>
              </a:ext>
            </a:extLst>
          </p:cNvPr>
          <p:cNvSpPr/>
          <p:nvPr/>
        </p:nvSpPr>
        <p:spPr>
          <a:xfrm>
            <a:off x="1418804" y="5453353"/>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6" name="object 5">
            <a:extLst>
              <a:ext uri="{FF2B5EF4-FFF2-40B4-BE49-F238E27FC236}">
                <a16:creationId xmlns:a16="http://schemas.microsoft.com/office/drawing/2014/main" id="{0B9128FE-43A7-BEB2-FF27-BFD13F7654AE}"/>
              </a:ext>
            </a:extLst>
          </p:cNvPr>
          <p:cNvSpPr/>
          <p:nvPr/>
        </p:nvSpPr>
        <p:spPr>
          <a:xfrm>
            <a:off x="1418804" y="6276918"/>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8" name="object 5">
            <a:extLst>
              <a:ext uri="{FF2B5EF4-FFF2-40B4-BE49-F238E27FC236}">
                <a16:creationId xmlns:a16="http://schemas.microsoft.com/office/drawing/2014/main" id="{C272417A-2CBA-9931-E4EC-EF2521B75703}"/>
              </a:ext>
            </a:extLst>
          </p:cNvPr>
          <p:cNvSpPr/>
          <p:nvPr/>
        </p:nvSpPr>
        <p:spPr>
          <a:xfrm>
            <a:off x="1418804" y="7106539"/>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7" name="object 2">
            <a:extLst>
              <a:ext uri="{FF2B5EF4-FFF2-40B4-BE49-F238E27FC236}">
                <a16:creationId xmlns:a16="http://schemas.microsoft.com/office/drawing/2014/main" id="{1CA00280-570B-D2B8-0DAD-51DEF66A48BB}"/>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
        <p:nvSpPr>
          <p:cNvPr id="9" name="object 5">
            <a:extLst>
              <a:ext uri="{FF2B5EF4-FFF2-40B4-BE49-F238E27FC236}">
                <a16:creationId xmlns:a16="http://schemas.microsoft.com/office/drawing/2014/main" id="{DDCEF59E-FEAB-B98D-98B5-36B7FDC1326D}"/>
              </a:ext>
            </a:extLst>
          </p:cNvPr>
          <p:cNvSpPr/>
          <p:nvPr/>
        </p:nvSpPr>
        <p:spPr>
          <a:xfrm>
            <a:off x="1418804" y="7935595"/>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897E3-29DD-0028-ED0E-208E64CAFF49}"/>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8CD62D1B-DFE7-D521-B1EA-CCCADFCA94F0}"/>
              </a:ext>
            </a:extLst>
          </p:cNvPr>
          <p:cNvSpPr txBox="1"/>
          <p:nvPr/>
        </p:nvSpPr>
        <p:spPr>
          <a:xfrm>
            <a:off x="615552" y="3853938"/>
            <a:ext cx="18732898" cy="1469185"/>
          </a:xfrm>
          <a:prstGeom prst="rect">
            <a:avLst/>
          </a:prstGeom>
          <a:noFill/>
        </p:spPr>
        <p:txBody>
          <a:bodyPr wrap="square">
            <a:spAutoFit/>
          </a:bodyPr>
          <a:lstStyle/>
          <a:p>
            <a:pPr marL="1352550" indent="10160" algn="l">
              <a:lnSpc>
                <a:spcPct val="130000"/>
              </a:lnSpc>
              <a:spcBef>
                <a:spcPts val="1800"/>
              </a:spcBef>
            </a:pPr>
            <a:r>
              <a:rPr lang="en-US" sz="3050" spc="-35" dirty="0">
                <a:latin typeface="Barlow"/>
              </a:rPr>
              <a:t>Set a purpose for reading (e.g., to answer specific questions, to compare with other texts).</a:t>
            </a:r>
          </a:p>
          <a:p>
            <a:pPr marL="1352550" indent="10160" algn="l">
              <a:lnSpc>
                <a:spcPct val="130000"/>
              </a:lnSpc>
              <a:spcBef>
                <a:spcPts val="1800"/>
              </a:spcBef>
            </a:pPr>
            <a:r>
              <a:rPr lang="en-US" sz="3050" spc="-35" dirty="0">
                <a:latin typeface="Barlow"/>
              </a:rPr>
              <a:t>Estimate the time needed for thorough reading based on text complexity and length.</a:t>
            </a:r>
          </a:p>
        </p:txBody>
      </p:sp>
      <p:sp>
        <p:nvSpPr>
          <p:cNvPr id="3" name="object 3">
            <a:extLst>
              <a:ext uri="{FF2B5EF4-FFF2-40B4-BE49-F238E27FC236}">
                <a16:creationId xmlns:a16="http://schemas.microsoft.com/office/drawing/2014/main" id="{90A3A130-7AB0-92D3-735E-704468802680}"/>
              </a:ext>
            </a:extLst>
          </p:cNvPr>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a:extLst>
              <a:ext uri="{FF2B5EF4-FFF2-40B4-BE49-F238E27FC236}">
                <a16:creationId xmlns:a16="http://schemas.microsoft.com/office/drawing/2014/main" id="{4BFA9B74-0305-57E3-19A2-E881DEA1B0A8}"/>
              </a:ext>
            </a:extLst>
          </p:cNvPr>
          <p:cNvSpPr txBox="1"/>
          <p:nvPr/>
        </p:nvSpPr>
        <p:spPr>
          <a:xfrm>
            <a:off x="615553" y="2814438"/>
            <a:ext cx="19113897" cy="875240"/>
          </a:xfrm>
          <a:prstGeom prst="rect">
            <a:avLst/>
          </a:prstGeom>
        </p:spPr>
        <p:txBody>
          <a:bodyPr vert="horz" wrap="square" lIns="0" tIns="13335" rIns="0" bIns="0" rtlCol="0">
            <a:spAutoFit/>
          </a:bodyPr>
          <a:lstStyle/>
          <a:p>
            <a:pPr marL="12700">
              <a:lnSpc>
                <a:spcPct val="100000"/>
              </a:lnSpc>
              <a:spcBef>
                <a:spcPts val="105"/>
              </a:spcBef>
              <a:tabLst>
                <a:tab pos="766445" algn="l"/>
              </a:tabLst>
            </a:pPr>
            <a:r>
              <a:rPr sz="5600" b="1" dirty="0"/>
              <a:t>1.	</a:t>
            </a:r>
            <a:r>
              <a:rPr lang="en-US" sz="5600" b="1" dirty="0"/>
              <a:t>Pre-reading Strategies</a:t>
            </a:r>
            <a:r>
              <a:rPr lang="en-US" sz="3050" i="1" spc="-35" dirty="0">
                <a:latin typeface="Barlow"/>
              </a:rPr>
              <a:t> continued</a:t>
            </a:r>
          </a:p>
        </p:txBody>
      </p:sp>
      <p:sp>
        <p:nvSpPr>
          <p:cNvPr id="5" name="object 5">
            <a:extLst>
              <a:ext uri="{FF2B5EF4-FFF2-40B4-BE49-F238E27FC236}">
                <a16:creationId xmlns:a16="http://schemas.microsoft.com/office/drawing/2014/main" id="{677781FD-FA88-F1C9-4722-DCA9700F9DB4}"/>
              </a:ext>
            </a:extLst>
          </p:cNvPr>
          <p:cNvSpPr/>
          <p:nvPr/>
        </p:nvSpPr>
        <p:spPr>
          <a:xfrm>
            <a:off x="1418804" y="4006951"/>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0" name="object 10">
            <a:extLst>
              <a:ext uri="{FF2B5EF4-FFF2-40B4-BE49-F238E27FC236}">
                <a16:creationId xmlns:a16="http://schemas.microsoft.com/office/drawing/2014/main" id="{3B8ADF41-306F-9C53-50F4-D11D3B88216C}"/>
              </a:ext>
            </a:extLst>
          </p:cNvPr>
          <p:cNvSpPr txBox="1"/>
          <p:nvPr/>
        </p:nvSpPr>
        <p:spPr>
          <a:xfrm>
            <a:off x="1788292" y="1187034"/>
            <a:ext cx="3859529" cy="553720"/>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Step-</a:t>
            </a:r>
            <a:r>
              <a:rPr sz="3450" b="1" spc="-65" dirty="0">
                <a:latin typeface="Barlow"/>
                <a:cs typeface="Barlow"/>
              </a:rPr>
              <a:t>by-</a:t>
            </a:r>
            <a:r>
              <a:rPr sz="3450" b="1" dirty="0">
                <a:latin typeface="Barlow"/>
                <a:cs typeface="Barlow"/>
              </a:rPr>
              <a:t>Step</a:t>
            </a:r>
            <a:r>
              <a:rPr sz="3450" b="1" spc="-15" dirty="0">
                <a:latin typeface="Barlow"/>
                <a:cs typeface="Barlow"/>
              </a:rPr>
              <a:t> </a:t>
            </a:r>
            <a:r>
              <a:rPr sz="3450" b="1" spc="-10" dirty="0">
                <a:latin typeface="Barlow"/>
                <a:cs typeface="Barlow"/>
              </a:rPr>
              <a:t>Guide</a:t>
            </a:r>
            <a:endParaRPr sz="3450">
              <a:latin typeface="Barlow"/>
              <a:cs typeface="Barlow"/>
            </a:endParaRPr>
          </a:p>
        </p:txBody>
      </p:sp>
      <p:grpSp>
        <p:nvGrpSpPr>
          <p:cNvPr id="11" name="object 11">
            <a:extLst>
              <a:ext uri="{FF2B5EF4-FFF2-40B4-BE49-F238E27FC236}">
                <a16:creationId xmlns:a16="http://schemas.microsoft.com/office/drawing/2014/main" id="{B630CFA8-9DA4-46C4-3334-401A8CD15B3C}"/>
              </a:ext>
            </a:extLst>
          </p:cNvPr>
          <p:cNvGrpSpPr/>
          <p:nvPr/>
        </p:nvGrpSpPr>
        <p:grpSpPr>
          <a:xfrm>
            <a:off x="628256" y="963321"/>
            <a:ext cx="1051560" cy="1036955"/>
            <a:chOff x="628256" y="963321"/>
            <a:chExt cx="1051560" cy="1036955"/>
          </a:xfrm>
        </p:grpSpPr>
        <p:sp>
          <p:nvSpPr>
            <p:cNvPr id="12" name="object 12">
              <a:extLst>
                <a:ext uri="{FF2B5EF4-FFF2-40B4-BE49-F238E27FC236}">
                  <a16:creationId xmlns:a16="http://schemas.microsoft.com/office/drawing/2014/main" id="{BE0ECB05-28CA-85CF-9CC7-EB34F3F7C201}"/>
                </a:ext>
              </a:extLst>
            </p:cNvPr>
            <p:cNvSpPr/>
            <p:nvPr/>
          </p:nvSpPr>
          <p:spPr>
            <a:xfrm>
              <a:off x="628256" y="963321"/>
              <a:ext cx="1051560" cy="1036955"/>
            </a:xfrm>
            <a:custGeom>
              <a:avLst/>
              <a:gdLst/>
              <a:ahLst/>
              <a:cxnLst/>
              <a:rect l="l" t="t" r="r" b="b"/>
              <a:pathLst>
                <a:path w="1051560" h="1036955">
                  <a:moveTo>
                    <a:pt x="950641" y="0"/>
                  </a:moveTo>
                  <a:lnTo>
                    <a:pt x="100886" y="0"/>
                  </a:lnTo>
                  <a:lnTo>
                    <a:pt x="61618" y="7928"/>
                  </a:lnTo>
                  <a:lnTo>
                    <a:pt x="29550" y="29550"/>
                  </a:lnTo>
                  <a:lnTo>
                    <a:pt x="7928" y="61618"/>
                  </a:lnTo>
                  <a:lnTo>
                    <a:pt x="0" y="100886"/>
                  </a:lnTo>
                  <a:lnTo>
                    <a:pt x="0" y="935730"/>
                  </a:lnTo>
                  <a:lnTo>
                    <a:pt x="7928" y="974999"/>
                  </a:lnTo>
                  <a:lnTo>
                    <a:pt x="29550" y="1007067"/>
                  </a:lnTo>
                  <a:lnTo>
                    <a:pt x="61618" y="1028689"/>
                  </a:lnTo>
                  <a:lnTo>
                    <a:pt x="100886" y="1036617"/>
                  </a:lnTo>
                  <a:lnTo>
                    <a:pt x="950641" y="1036617"/>
                  </a:lnTo>
                  <a:lnTo>
                    <a:pt x="989909" y="1028689"/>
                  </a:lnTo>
                  <a:lnTo>
                    <a:pt x="1021978" y="1007067"/>
                  </a:lnTo>
                  <a:lnTo>
                    <a:pt x="1043599" y="974999"/>
                  </a:lnTo>
                  <a:lnTo>
                    <a:pt x="1051528" y="935730"/>
                  </a:lnTo>
                  <a:lnTo>
                    <a:pt x="1051528" y="100886"/>
                  </a:lnTo>
                  <a:lnTo>
                    <a:pt x="1043599" y="61618"/>
                  </a:lnTo>
                  <a:lnTo>
                    <a:pt x="1021978" y="29550"/>
                  </a:lnTo>
                  <a:lnTo>
                    <a:pt x="989909" y="7928"/>
                  </a:lnTo>
                  <a:lnTo>
                    <a:pt x="950641" y="0"/>
                  </a:lnTo>
                  <a:close/>
                </a:path>
              </a:pathLst>
            </a:custGeom>
            <a:solidFill>
              <a:srgbClr val="F8941D"/>
            </a:solidFill>
          </p:spPr>
          <p:txBody>
            <a:bodyPr wrap="square" lIns="0" tIns="0" rIns="0" bIns="0" rtlCol="0"/>
            <a:lstStyle/>
            <a:p>
              <a:endParaRPr/>
            </a:p>
          </p:txBody>
        </p:sp>
        <p:sp>
          <p:nvSpPr>
            <p:cNvPr id="13" name="object 13">
              <a:extLst>
                <a:ext uri="{FF2B5EF4-FFF2-40B4-BE49-F238E27FC236}">
                  <a16:creationId xmlns:a16="http://schemas.microsoft.com/office/drawing/2014/main" id="{190CB7C6-3C4C-9652-ED14-19531CFF2C40}"/>
                </a:ext>
              </a:extLst>
            </p:cNvPr>
            <p:cNvSpPr/>
            <p:nvPr/>
          </p:nvSpPr>
          <p:spPr>
            <a:xfrm>
              <a:off x="766508" y="1043602"/>
              <a:ext cx="775335" cy="876300"/>
            </a:xfrm>
            <a:custGeom>
              <a:avLst/>
              <a:gdLst/>
              <a:ahLst/>
              <a:cxnLst/>
              <a:rect l="l" t="t" r="r" b="b"/>
              <a:pathLst>
                <a:path w="775335" h="876300">
                  <a:moveTo>
                    <a:pt x="710260" y="531063"/>
                  </a:moveTo>
                  <a:lnTo>
                    <a:pt x="706577" y="512826"/>
                  </a:lnTo>
                  <a:lnTo>
                    <a:pt x="696531" y="497928"/>
                  </a:lnTo>
                  <a:lnTo>
                    <a:pt x="681634" y="487883"/>
                  </a:lnTo>
                  <a:lnTo>
                    <a:pt x="663384" y="484200"/>
                  </a:lnTo>
                  <a:lnTo>
                    <a:pt x="645134" y="487883"/>
                  </a:lnTo>
                  <a:lnTo>
                    <a:pt x="630237" y="497928"/>
                  </a:lnTo>
                  <a:lnTo>
                    <a:pt x="620191" y="512826"/>
                  </a:lnTo>
                  <a:lnTo>
                    <a:pt x="616508" y="531063"/>
                  </a:lnTo>
                  <a:lnTo>
                    <a:pt x="616508" y="660692"/>
                  </a:lnTo>
                  <a:lnTo>
                    <a:pt x="149771" y="660692"/>
                  </a:lnTo>
                  <a:lnTo>
                    <a:pt x="181698" y="623976"/>
                  </a:lnTo>
                  <a:lnTo>
                    <a:pt x="190881" y="607796"/>
                  </a:lnTo>
                  <a:lnTo>
                    <a:pt x="193078" y="589965"/>
                  </a:lnTo>
                  <a:lnTo>
                    <a:pt x="188429" y="572604"/>
                  </a:lnTo>
                  <a:lnTo>
                    <a:pt x="154495" y="547065"/>
                  </a:lnTo>
                  <a:lnTo>
                    <a:pt x="146342" y="546354"/>
                  </a:lnTo>
                  <a:lnTo>
                    <a:pt x="136588" y="547370"/>
                  </a:lnTo>
                  <a:lnTo>
                    <a:pt x="8839" y="679881"/>
                  </a:lnTo>
                  <a:lnTo>
                    <a:pt x="4902" y="687082"/>
                  </a:lnTo>
                  <a:lnTo>
                    <a:pt x="4191" y="688225"/>
                  </a:lnTo>
                  <a:lnTo>
                    <a:pt x="3949" y="689305"/>
                  </a:lnTo>
                  <a:lnTo>
                    <a:pt x="2578" y="692531"/>
                  </a:lnTo>
                  <a:lnTo>
                    <a:pt x="1549" y="695845"/>
                  </a:lnTo>
                  <a:lnTo>
                    <a:pt x="546" y="701001"/>
                  </a:lnTo>
                  <a:lnTo>
                    <a:pt x="0" y="704875"/>
                  </a:lnTo>
                  <a:lnTo>
                    <a:pt x="0" y="708748"/>
                  </a:lnTo>
                  <a:lnTo>
                    <a:pt x="112877" y="859459"/>
                  </a:lnTo>
                  <a:lnTo>
                    <a:pt x="144678" y="876071"/>
                  </a:lnTo>
                  <a:lnTo>
                    <a:pt x="162547" y="874217"/>
                  </a:lnTo>
                  <a:lnTo>
                    <a:pt x="178892" y="865339"/>
                  </a:lnTo>
                  <a:lnTo>
                    <a:pt x="190525" y="850798"/>
                  </a:lnTo>
                  <a:lnTo>
                    <a:pt x="195503" y="833526"/>
                  </a:lnTo>
                  <a:lnTo>
                    <a:pt x="193649" y="815657"/>
                  </a:lnTo>
                  <a:lnTo>
                    <a:pt x="184759" y="799299"/>
                  </a:lnTo>
                  <a:lnTo>
                    <a:pt x="147218" y="754443"/>
                  </a:lnTo>
                  <a:lnTo>
                    <a:pt x="663384" y="754443"/>
                  </a:lnTo>
                  <a:lnTo>
                    <a:pt x="681634" y="750760"/>
                  </a:lnTo>
                  <a:lnTo>
                    <a:pt x="696531" y="740714"/>
                  </a:lnTo>
                  <a:lnTo>
                    <a:pt x="706577" y="725817"/>
                  </a:lnTo>
                  <a:lnTo>
                    <a:pt x="710260" y="707567"/>
                  </a:lnTo>
                  <a:lnTo>
                    <a:pt x="710260" y="531063"/>
                  </a:lnTo>
                  <a:close/>
                </a:path>
                <a:path w="775335" h="876300">
                  <a:moveTo>
                    <a:pt x="775004" y="167322"/>
                  </a:moveTo>
                  <a:lnTo>
                    <a:pt x="662139" y="16598"/>
                  </a:lnTo>
                  <a:lnTo>
                    <a:pt x="630339" y="0"/>
                  </a:lnTo>
                  <a:lnTo>
                    <a:pt x="612457" y="1854"/>
                  </a:lnTo>
                  <a:lnTo>
                    <a:pt x="596112" y="10731"/>
                  </a:lnTo>
                  <a:lnTo>
                    <a:pt x="584479" y="25260"/>
                  </a:lnTo>
                  <a:lnTo>
                    <a:pt x="579501" y="42532"/>
                  </a:lnTo>
                  <a:lnTo>
                    <a:pt x="581367" y="60413"/>
                  </a:lnTo>
                  <a:lnTo>
                    <a:pt x="590245" y="76771"/>
                  </a:lnTo>
                  <a:lnTo>
                    <a:pt x="627786" y="121627"/>
                  </a:lnTo>
                  <a:lnTo>
                    <a:pt x="111620" y="121627"/>
                  </a:lnTo>
                  <a:lnTo>
                    <a:pt x="93383" y="125310"/>
                  </a:lnTo>
                  <a:lnTo>
                    <a:pt x="78473" y="135356"/>
                  </a:lnTo>
                  <a:lnTo>
                    <a:pt x="68427" y="150253"/>
                  </a:lnTo>
                  <a:lnTo>
                    <a:pt x="64744" y="168503"/>
                  </a:lnTo>
                  <a:lnTo>
                    <a:pt x="64744" y="345008"/>
                  </a:lnTo>
                  <a:lnTo>
                    <a:pt x="68427" y="363245"/>
                  </a:lnTo>
                  <a:lnTo>
                    <a:pt x="78473" y="378142"/>
                  </a:lnTo>
                  <a:lnTo>
                    <a:pt x="93383" y="388188"/>
                  </a:lnTo>
                  <a:lnTo>
                    <a:pt x="111620" y="391871"/>
                  </a:lnTo>
                  <a:lnTo>
                    <a:pt x="129870" y="388188"/>
                  </a:lnTo>
                  <a:lnTo>
                    <a:pt x="144780" y="378142"/>
                  </a:lnTo>
                  <a:lnTo>
                    <a:pt x="154825" y="363245"/>
                  </a:lnTo>
                  <a:lnTo>
                    <a:pt x="158508" y="345008"/>
                  </a:lnTo>
                  <a:lnTo>
                    <a:pt x="158508" y="215379"/>
                  </a:lnTo>
                  <a:lnTo>
                    <a:pt x="625233" y="215379"/>
                  </a:lnTo>
                  <a:lnTo>
                    <a:pt x="593305" y="252082"/>
                  </a:lnTo>
                  <a:lnTo>
                    <a:pt x="584123" y="268274"/>
                  </a:lnTo>
                  <a:lnTo>
                    <a:pt x="581926" y="286105"/>
                  </a:lnTo>
                  <a:lnTo>
                    <a:pt x="586574" y="303466"/>
                  </a:lnTo>
                  <a:lnTo>
                    <a:pt x="620509" y="329006"/>
                  </a:lnTo>
                  <a:lnTo>
                    <a:pt x="628662" y="329717"/>
                  </a:lnTo>
                  <a:lnTo>
                    <a:pt x="638416" y="328701"/>
                  </a:lnTo>
                  <a:lnTo>
                    <a:pt x="766165" y="196189"/>
                  </a:lnTo>
                  <a:lnTo>
                    <a:pt x="770102" y="188976"/>
                  </a:lnTo>
                  <a:lnTo>
                    <a:pt x="770826" y="187833"/>
                  </a:lnTo>
                  <a:lnTo>
                    <a:pt x="771055" y="186766"/>
                  </a:lnTo>
                  <a:lnTo>
                    <a:pt x="772439" y="183527"/>
                  </a:lnTo>
                  <a:lnTo>
                    <a:pt x="773468" y="180213"/>
                  </a:lnTo>
                  <a:lnTo>
                    <a:pt x="774458" y="175056"/>
                  </a:lnTo>
                  <a:lnTo>
                    <a:pt x="775004" y="171196"/>
                  </a:lnTo>
                  <a:lnTo>
                    <a:pt x="775004" y="167322"/>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D32987D9-B569-0902-DEA8-1B526C30B317}"/>
              </a:ext>
            </a:extLst>
          </p:cNvPr>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6</a:t>
            </a:fld>
            <a:endParaRPr spc="-25" dirty="0"/>
          </a:p>
        </p:txBody>
      </p:sp>
      <p:sp>
        <p:nvSpPr>
          <p:cNvPr id="15" name="object 15">
            <a:extLst>
              <a:ext uri="{FF2B5EF4-FFF2-40B4-BE49-F238E27FC236}">
                <a16:creationId xmlns:a16="http://schemas.microsoft.com/office/drawing/2014/main" id="{5C816ECD-1BC4-BC01-7863-2BA63023CDD1}"/>
              </a:ext>
            </a:extLst>
          </p:cNvPr>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2" name="object 5">
            <a:extLst>
              <a:ext uri="{FF2B5EF4-FFF2-40B4-BE49-F238E27FC236}">
                <a16:creationId xmlns:a16="http://schemas.microsoft.com/office/drawing/2014/main" id="{B6830A1A-0398-04F9-3F1D-CB5E8EDA3C7A}"/>
              </a:ext>
            </a:extLst>
          </p:cNvPr>
          <p:cNvSpPr/>
          <p:nvPr/>
        </p:nvSpPr>
        <p:spPr>
          <a:xfrm>
            <a:off x="1418804" y="4839392"/>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7" name="object 2">
            <a:extLst>
              <a:ext uri="{FF2B5EF4-FFF2-40B4-BE49-F238E27FC236}">
                <a16:creationId xmlns:a16="http://schemas.microsoft.com/office/drawing/2014/main" id="{10039872-CA4A-CD8C-A6E3-AA8F385B0D27}"/>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
        <p:nvSpPr>
          <p:cNvPr id="16" name="Rounded Rectangle 15">
            <a:extLst>
              <a:ext uri="{FF2B5EF4-FFF2-40B4-BE49-F238E27FC236}">
                <a16:creationId xmlns:a16="http://schemas.microsoft.com/office/drawing/2014/main" id="{928FDF7E-0E28-4C42-8E98-8046D8260797}"/>
              </a:ext>
            </a:extLst>
          </p:cNvPr>
          <p:cNvSpPr/>
          <p:nvPr/>
        </p:nvSpPr>
        <p:spPr>
          <a:xfrm>
            <a:off x="1418804" y="5911291"/>
            <a:ext cx="17624846" cy="2372117"/>
          </a:xfrm>
          <a:prstGeom prst="roundRect">
            <a:avLst>
              <a:gd name="adj" fmla="val 9846"/>
            </a:avLst>
          </a:prstGeom>
          <a:solidFill>
            <a:schemeClr val="bg2"/>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300000"/>
              </a:lnSpc>
            </a:pPr>
            <a:endParaRPr lang="en-US" dirty="0"/>
          </a:p>
        </p:txBody>
      </p:sp>
      <p:sp>
        <p:nvSpPr>
          <p:cNvPr id="17" name="object 8">
            <a:extLst>
              <a:ext uri="{FF2B5EF4-FFF2-40B4-BE49-F238E27FC236}">
                <a16:creationId xmlns:a16="http://schemas.microsoft.com/office/drawing/2014/main" id="{73FEE47E-BD0F-9FEC-9A0D-A8A12BACFBB5}"/>
              </a:ext>
            </a:extLst>
          </p:cNvPr>
          <p:cNvSpPr txBox="1"/>
          <p:nvPr/>
        </p:nvSpPr>
        <p:spPr>
          <a:xfrm>
            <a:off x="1715105" y="6073608"/>
            <a:ext cx="16985858" cy="1897443"/>
          </a:xfrm>
          <a:prstGeom prst="rect">
            <a:avLst/>
          </a:prstGeom>
        </p:spPr>
        <p:txBody>
          <a:bodyPr vert="horz" wrap="square" lIns="0" tIns="12065" rIns="0" bIns="0" rtlCol="0">
            <a:spAutoFit/>
          </a:bodyPr>
          <a:lstStyle/>
          <a:p>
            <a:pPr>
              <a:lnSpc>
                <a:spcPct val="140000"/>
              </a:lnSpc>
              <a:spcBef>
                <a:spcPts val="400"/>
              </a:spcBef>
            </a:pPr>
            <a:r>
              <a:rPr lang="en-US" sz="3050" b="1" spc="-25" dirty="0">
                <a:latin typeface="Barlow"/>
              </a:rPr>
              <a:t>Example:</a:t>
            </a:r>
            <a:r>
              <a:rPr lang="en-US" sz="3050" spc="-25" dirty="0">
                <a:latin typeface="Barlow"/>
              </a:rPr>
              <a:t> Before reading a scientific paper on climate change, skim the abstract and conclusion, note the author’s affiliations, and review basic terminology and concepts related to climatology. Additionally, jot down what you already know about climate change and any questions you have.</a:t>
            </a:r>
          </a:p>
        </p:txBody>
      </p:sp>
    </p:spTree>
    <p:extLst>
      <p:ext uri="{BB962C8B-B14F-4D97-AF65-F5344CB8AC3E}">
        <p14:creationId xmlns:p14="http://schemas.microsoft.com/office/powerpoint/2010/main" val="404371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97DFC-621B-F612-27BA-7C80981C57DE}"/>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2662E46F-F74F-4CB3-0DED-9A192E7DDBD3}"/>
              </a:ext>
            </a:extLst>
          </p:cNvPr>
          <p:cNvSpPr txBox="1"/>
          <p:nvPr/>
        </p:nvSpPr>
        <p:spPr>
          <a:xfrm>
            <a:off x="615552" y="3853938"/>
            <a:ext cx="18732898" cy="7125349"/>
          </a:xfrm>
          <a:prstGeom prst="rect">
            <a:avLst/>
          </a:prstGeom>
          <a:noFill/>
        </p:spPr>
        <p:txBody>
          <a:bodyPr wrap="square">
            <a:spAutoFit/>
          </a:bodyPr>
          <a:lstStyle/>
          <a:p>
            <a:pPr marL="1352550" indent="10160" algn="l">
              <a:lnSpc>
                <a:spcPct val="130000"/>
              </a:lnSpc>
              <a:spcBef>
                <a:spcPts val="1800"/>
              </a:spcBef>
            </a:pPr>
            <a:r>
              <a:rPr lang="en-US" sz="3050" spc="-35" dirty="0">
                <a:latin typeface="Barlow"/>
              </a:rPr>
              <a:t>Read in multiple passes, each time with a different focus.</a:t>
            </a:r>
          </a:p>
          <a:p>
            <a:pPr marL="1352550" indent="10160" algn="l">
              <a:lnSpc>
                <a:spcPct val="130000"/>
              </a:lnSpc>
              <a:spcBef>
                <a:spcPts val="1800"/>
              </a:spcBef>
            </a:pPr>
            <a:r>
              <a:rPr lang="en-US" sz="3050" spc="-35" dirty="0">
                <a:latin typeface="Barlow"/>
              </a:rPr>
              <a:t>Highlight key points, and underline supporting evidence.</a:t>
            </a:r>
          </a:p>
          <a:p>
            <a:pPr marL="1352550" indent="10160" algn="l">
              <a:lnSpc>
                <a:spcPct val="130000"/>
              </a:lnSpc>
              <a:spcBef>
                <a:spcPts val="1800"/>
              </a:spcBef>
            </a:pPr>
            <a:r>
              <a:rPr lang="en-US" sz="3050" spc="-35" dirty="0">
                <a:latin typeface="Barlow"/>
              </a:rPr>
              <a:t>Use marginal notes to summarize, question, or connect ideas.</a:t>
            </a:r>
          </a:p>
          <a:p>
            <a:pPr marL="1352550" indent="10160" algn="l">
              <a:lnSpc>
                <a:spcPct val="130000"/>
              </a:lnSpc>
              <a:spcBef>
                <a:spcPts val="1800"/>
              </a:spcBef>
            </a:pPr>
            <a:r>
              <a:rPr lang="en-US" sz="3050" spc="-35" dirty="0">
                <a:latin typeface="Barlow"/>
              </a:rPr>
              <a:t>Create a “dialogue” with the text by noting your reactions and questions.</a:t>
            </a:r>
          </a:p>
          <a:p>
            <a:pPr marL="1352550" indent="10160" algn="l">
              <a:lnSpc>
                <a:spcPct val="130000"/>
              </a:lnSpc>
              <a:spcBef>
                <a:spcPts val="1800"/>
              </a:spcBef>
            </a:pPr>
            <a:r>
              <a:rPr lang="en-US" sz="3050" spc="-35" dirty="0">
                <a:latin typeface="Barlow"/>
              </a:rPr>
              <a:t>Use the SQ3R method: survey, question, read, recite, review.</a:t>
            </a:r>
          </a:p>
          <a:p>
            <a:pPr marL="1352550" indent="10160" algn="l">
              <a:lnSpc>
                <a:spcPct val="130000"/>
              </a:lnSpc>
              <a:spcBef>
                <a:spcPts val="1800"/>
              </a:spcBef>
            </a:pPr>
            <a:r>
              <a:rPr lang="en-US" sz="3050" spc="-35" dirty="0">
                <a:latin typeface="Barlow"/>
              </a:rPr>
              <a:t>Use annotation tools for digital texts.</a:t>
            </a:r>
          </a:p>
          <a:p>
            <a:pPr marL="1352550" indent="10160" algn="l">
              <a:lnSpc>
                <a:spcPct val="130000"/>
              </a:lnSpc>
              <a:spcBef>
                <a:spcPts val="1800"/>
              </a:spcBef>
            </a:pPr>
            <a:r>
              <a:rPr lang="en-US" sz="3050" spc="-35" dirty="0">
                <a:latin typeface="Barlow"/>
              </a:rPr>
              <a:t>Break down complex sentences or paragraphs by identifying main clauses and supporting details.</a:t>
            </a:r>
          </a:p>
          <a:p>
            <a:pPr marL="1352550" indent="10160" algn="l">
              <a:lnSpc>
                <a:spcPct val="130000"/>
              </a:lnSpc>
              <a:spcBef>
                <a:spcPts val="1800"/>
              </a:spcBef>
            </a:pPr>
            <a:br>
              <a:rPr lang="en-US" sz="3050" spc="-35" dirty="0">
                <a:latin typeface="Barlow"/>
              </a:rPr>
            </a:br>
            <a:endParaRPr lang="en-US" sz="3050" spc="-35" dirty="0">
              <a:latin typeface="Barlow"/>
            </a:endParaRPr>
          </a:p>
        </p:txBody>
      </p:sp>
      <p:sp>
        <p:nvSpPr>
          <p:cNvPr id="3" name="object 3">
            <a:extLst>
              <a:ext uri="{FF2B5EF4-FFF2-40B4-BE49-F238E27FC236}">
                <a16:creationId xmlns:a16="http://schemas.microsoft.com/office/drawing/2014/main" id="{3EE76BEE-D65D-5745-04DF-C1597294FA2C}"/>
              </a:ext>
            </a:extLst>
          </p:cNvPr>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a:extLst>
              <a:ext uri="{FF2B5EF4-FFF2-40B4-BE49-F238E27FC236}">
                <a16:creationId xmlns:a16="http://schemas.microsoft.com/office/drawing/2014/main" id="{392D5B2D-5E9D-307E-1779-5108E26308EA}"/>
              </a:ext>
            </a:extLst>
          </p:cNvPr>
          <p:cNvSpPr txBox="1"/>
          <p:nvPr/>
        </p:nvSpPr>
        <p:spPr>
          <a:xfrm>
            <a:off x="615553" y="2814438"/>
            <a:ext cx="19113897" cy="875240"/>
          </a:xfrm>
          <a:prstGeom prst="rect">
            <a:avLst/>
          </a:prstGeom>
        </p:spPr>
        <p:txBody>
          <a:bodyPr vert="horz" wrap="square" lIns="0" tIns="13335" rIns="0" bIns="0" rtlCol="0">
            <a:spAutoFit/>
          </a:bodyPr>
          <a:lstStyle/>
          <a:p>
            <a:pPr marL="12700">
              <a:lnSpc>
                <a:spcPct val="100000"/>
              </a:lnSpc>
              <a:spcBef>
                <a:spcPts val="105"/>
              </a:spcBef>
              <a:tabLst>
                <a:tab pos="766445" algn="l"/>
              </a:tabLst>
            </a:pPr>
            <a:r>
              <a:rPr lang="en-US" sz="5600" b="1" dirty="0"/>
              <a:t>2</a:t>
            </a:r>
            <a:r>
              <a:rPr sz="5600" b="1" dirty="0"/>
              <a:t>.	</a:t>
            </a:r>
            <a:r>
              <a:rPr lang="en-US" sz="5600" b="1" dirty="0"/>
              <a:t>Active Reading Techniques</a:t>
            </a:r>
          </a:p>
        </p:txBody>
      </p:sp>
      <p:sp>
        <p:nvSpPr>
          <p:cNvPr id="5" name="object 5">
            <a:extLst>
              <a:ext uri="{FF2B5EF4-FFF2-40B4-BE49-F238E27FC236}">
                <a16:creationId xmlns:a16="http://schemas.microsoft.com/office/drawing/2014/main" id="{B59DBF01-A376-1E0A-1A91-EBD663475450}"/>
              </a:ext>
            </a:extLst>
          </p:cNvPr>
          <p:cNvSpPr/>
          <p:nvPr/>
        </p:nvSpPr>
        <p:spPr>
          <a:xfrm>
            <a:off x="1418804" y="4006951"/>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0" name="object 10">
            <a:extLst>
              <a:ext uri="{FF2B5EF4-FFF2-40B4-BE49-F238E27FC236}">
                <a16:creationId xmlns:a16="http://schemas.microsoft.com/office/drawing/2014/main" id="{82EE8643-EFC0-C895-189F-96FAE4A9BA42}"/>
              </a:ext>
            </a:extLst>
          </p:cNvPr>
          <p:cNvSpPr txBox="1"/>
          <p:nvPr/>
        </p:nvSpPr>
        <p:spPr>
          <a:xfrm>
            <a:off x="1788292" y="1187034"/>
            <a:ext cx="3859529" cy="553720"/>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Step-</a:t>
            </a:r>
            <a:r>
              <a:rPr sz="3450" b="1" spc="-65" dirty="0">
                <a:latin typeface="Barlow"/>
                <a:cs typeface="Barlow"/>
              </a:rPr>
              <a:t>by-</a:t>
            </a:r>
            <a:r>
              <a:rPr sz="3450" b="1" dirty="0">
                <a:latin typeface="Barlow"/>
                <a:cs typeface="Barlow"/>
              </a:rPr>
              <a:t>Step</a:t>
            </a:r>
            <a:r>
              <a:rPr sz="3450" b="1" spc="-15" dirty="0">
                <a:latin typeface="Barlow"/>
                <a:cs typeface="Barlow"/>
              </a:rPr>
              <a:t> </a:t>
            </a:r>
            <a:r>
              <a:rPr sz="3450" b="1" spc="-10" dirty="0">
                <a:latin typeface="Barlow"/>
                <a:cs typeface="Barlow"/>
              </a:rPr>
              <a:t>Guide</a:t>
            </a:r>
            <a:endParaRPr sz="3450">
              <a:latin typeface="Barlow"/>
              <a:cs typeface="Barlow"/>
            </a:endParaRPr>
          </a:p>
        </p:txBody>
      </p:sp>
      <p:grpSp>
        <p:nvGrpSpPr>
          <p:cNvPr id="11" name="object 11">
            <a:extLst>
              <a:ext uri="{FF2B5EF4-FFF2-40B4-BE49-F238E27FC236}">
                <a16:creationId xmlns:a16="http://schemas.microsoft.com/office/drawing/2014/main" id="{5E4832A3-48C9-015B-571A-F3E39682EF90}"/>
              </a:ext>
            </a:extLst>
          </p:cNvPr>
          <p:cNvGrpSpPr/>
          <p:nvPr/>
        </p:nvGrpSpPr>
        <p:grpSpPr>
          <a:xfrm>
            <a:off x="628256" y="963321"/>
            <a:ext cx="1051560" cy="1036955"/>
            <a:chOff x="628256" y="963321"/>
            <a:chExt cx="1051560" cy="1036955"/>
          </a:xfrm>
        </p:grpSpPr>
        <p:sp>
          <p:nvSpPr>
            <p:cNvPr id="12" name="object 12">
              <a:extLst>
                <a:ext uri="{FF2B5EF4-FFF2-40B4-BE49-F238E27FC236}">
                  <a16:creationId xmlns:a16="http://schemas.microsoft.com/office/drawing/2014/main" id="{EA21C5B5-388E-C613-52FC-69DED4732B46}"/>
                </a:ext>
              </a:extLst>
            </p:cNvPr>
            <p:cNvSpPr/>
            <p:nvPr/>
          </p:nvSpPr>
          <p:spPr>
            <a:xfrm>
              <a:off x="628256" y="963321"/>
              <a:ext cx="1051560" cy="1036955"/>
            </a:xfrm>
            <a:custGeom>
              <a:avLst/>
              <a:gdLst/>
              <a:ahLst/>
              <a:cxnLst/>
              <a:rect l="l" t="t" r="r" b="b"/>
              <a:pathLst>
                <a:path w="1051560" h="1036955">
                  <a:moveTo>
                    <a:pt x="950641" y="0"/>
                  </a:moveTo>
                  <a:lnTo>
                    <a:pt x="100886" y="0"/>
                  </a:lnTo>
                  <a:lnTo>
                    <a:pt x="61618" y="7928"/>
                  </a:lnTo>
                  <a:lnTo>
                    <a:pt x="29550" y="29550"/>
                  </a:lnTo>
                  <a:lnTo>
                    <a:pt x="7928" y="61618"/>
                  </a:lnTo>
                  <a:lnTo>
                    <a:pt x="0" y="100886"/>
                  </a:lnTo>
                  <a:lnTo>
                    <a:pt x="0" y="935730"/>
                  </a:lnTo>
                  <a:lnTo>
                    <a:pt x="7928" y="974999"/>
                  </a:lnTo>
                  <a:lnTo>
                    <a:pt x="29550" y="1007067"/>
                  </a:lnTo>
                  <a:lnTo>
                    <a:pt x="61618" y="1028689"/>
                  </a:lnTo>
                  <a:lnTo>
                    <a:pt x="100886" y="1036617"/>
                  </a:lnTo>
                  <a:lnTo>
                    <a:pt x="950641" y="1036617"/>
                  </a:lnTo>
                  <a:lnTo>
                    <a:pt x="989909" y="1028689"/>
                  </a:lnTo>
                  <a:lnTo>
                    <a:pt x="1021978" y="1007067"/>
                  </a:lnTo>
                  <a:lnTo>
                    <a:pt x="1043599" y="974999"/>
                  </a:lnTo>
                  <a:lnTo>
                    <a:pt x="1051528" y="935730"/>
                  </a:lnTo>
                  <a:lnTo>
                    <a:pt x="1051528" y="100886"/>
                  </a:lnTo>
                  <a:lnTo>
                    <a:pt x="1043599" y="61618"/>
                  </a:lnTo>
                  <a:lnTo>
                    <a:pt x="1021978" y="29550"/>
                  </a:lnTo>
                  <a:lnTo>
                    <a:pt x="989909" y="7928"/>
                  </a:lnTo>
                  <a:lnTo>
                    <a:pt x="950641" y="0"/>
                  </a:lnTo>
                  <a:close/>
                </a:path>
              </a:pathLst>
            </a:custGeom>
            <a:solidFill>
              <a:srgbClr val="F8941D"/>
            </a:solidFill>
          </p:spPr>
          <p:txBody>
            <a:bodyPr wrap="square" lIns="0" tIns="0" rIns="0" bIns="0" rtlCol="0"/>
            <a:lstStyle/>
            <a:p>
              <a:endParaRPr/>
            </a:p>
          </p:txBody>
        </p:sp>
        <p:sp>
          <p:nvSpPr>
            <p:cNvPr id="13" name="object 13">
              <a:extLst>
                <a:ext uri="{FF2B5EF4-FFF2-40B4-BE49-F238E27FC236}">
                  <a16:creationId xmlns:a16="http://schemas.microsoft.com/office/drawing/2014/main" id="{2AD33EE1-D307-33A7-1C28-B0D9D9D7E847}"/>
                </a:ext>
              </a:extLst>
            </p:cNvPr>
            <p:cNvSpPr/>
            <p:nvPr/>
          </p:nvSpPr>
          <p:spPr>
            <a:xfrm>
              <a:off x="766508" y="1043602"/>
              <a:ext cx="775335" cy="876300"/>
            </a:xfrm>
            <a:custGeom>
              <a:avLst/>
              <a:gdLst/>
              <a:ahLst/>
              <a:cxnLst/>
              <a:rect l="l" t="t" r="r" b="b"/>
              <a:pathLst>
                <a:path w="775335" h="876300">
                  <a:moveTo>
                    <a:pt x="710260" y="531063"/>
                  </a:moveTo>
                  <a:lnTo>
                    <a:pt x="706577" y="512826"/>
                  </a:lnTo>
                  <a:lnTo>
                    <a:pt x="696531" y="497928"/>
                  </a:lnTo>
                  <a:lnTo>
                    <a:pt x="681634" y="487883"/>
                  </a:lnTo>
                  <a:lnTo>
                    <a:pt x="663384" y="484200"/>
                  </a:lnTo>
                  <a:lnTo>
                    <a:pt x="645134" y="487883"/>
                  </a:lnTo>
                  <a:lnTo>
                    <a:pt x="630237" y="497928"/>
                  </a:lnTo>
                  <a:lnTo>
                    <a:pt x="620191" y="512826"/>
                  </a:lnTo>
                  <a:lnTo>
                    <a:pt x="616508" y="531063"/>
                  </a:lnTo>
                  <a:lnTo>
                    <a:pt x="616508" y="660692"/>
                  </a:lnTo>
                  <a:lnTo>
                    <a:pt x="149771" y="660692"/>
                  </a:lnTo>
                  <a:lnTo>
                    <a:pt x="181698" y="623976"/>
                  </a:lnTo>
                  <a:lnTo>
                    <a:pt x="190881" y="607796"/>
                  </a:lnTo>
                  <a:lnTo>
                    <a:pt x="193078" y="589965"/>
                  </a:lnTo>
                  <a:lnTo>
                    <a:pt x="188429" y="572604"/>
                  </a:lnTo>
                  <a:lnTo>
                    <a:pt x="154495" y="547065"/>
                  </a:lnTo>
                  <a:lnTo>
                    <a:pt x="146342" y="546354"/>
                  </a:lnTo>
                  <a:lnTo>
                    <a:pt x="136588" y="547370"/>
                  </a:lnTo>
                  <a:lnTo>
                    <a:pt x="8839" y="679881"/>
                  </a:lnTo>
                  <a:lnTo>
                    <a:pt x="4902" y="687082"/>
                  </a:lnTo>
                  <a:lnTo>
                    <a:pt x="4191" y="688225"/>
                  </a:lnTo>
                  <a:lnTo>
                    <a:pt x="3949" y="689305"/>
                  </a:lnTo>
                  <a:lnTo>
                    <a:pt x="2578" y="692531"/>
                  </a:lnTo>
                  <a:lnTo>
                    <a:pt x="1549" y="695845"/>
                  </a:lnTo>
                  <a:lnTo>
                    <a:pt x="546" y="701001"/>
                  </a:lnTo>
                  <a:lnTo>
                    <a:pt x="0" y="704875"/>
                  </a:lnTo>
                  <a:lnTo>
                    <a:pt x="0" y="708748"/>
                  </a:lnTo>
                  <a:lnTo>
                    <a:pt x="112877" y="859459"/>
                  </a:lnTo>
                  <a:lnTo>
                    <a:pt x="144678" y="876071"/>
                  </a:lnTo>
                  <a:lnTo>
                    <a:pt x="162547" y="874217"/>
                  </a:lnTo>
                  <a:lnTo>
                    <a:pt x="178892" y="865339"/>
                  </a:lnTo>
                  <a:lnTo>
                    <a:pt x="190525" y="850798"/>
                  </a:lnTo>
                  <a:lnTo>
                    <a:pt x="195503" y="833526"/>
                  </a:lnTo>
                  <a:lnTo>
                    <a:pt x="193649" y="815657"/>
                  </a:lnTo>
                  <a:lnTo>
                    <a:pt x="184759" y="799299"/>
                  </a:lnTo>
                  <a:lnTo>
                    <a:pt x="147218" y="754443"/>
                  </a:lnTo>
                  <a:lnTo>
                    <a:pt x="663384" y="754443"/>
                  </a:lnTo>
                  <a:lnTo>
                    <a:pt x="681634" y="750760"/>
                  </a:lnTo>
                  <a:lnTo>
                    <a:pt x="696531" y="740714"/>
                  </a:lnTo>
                  <a:lnTo>
                    <a:pt x="706577" y="725817"/>
                  </a:lnTo>
                  <a:lnTo>
                    <a:pt x="710260" y="707567"/>
                  </a:lnTo>
                  <a:lnTo>
                    <a:pt x="710260" y="531063"/>
                  </a:lnTo>
                  <a:close/>
                </a:path>
                <a:path w="775335" h="876300">
                  <a:moveTo>
                    <a:pt x="775004" y="167322"/>
                  </a:moveTo>
                  <a:lnTo>
                    <a:pt x="662139" y="16598"/>
                  </a:lnTo>
                  <a:lnTo>
                    <a:pt x="630339" y="0"/>
                  </a:lnTo>
                  <a:lnTo>
                    <a:pt x="612457" y="1854"/>
                  </a:lnTo>
                  <a:lnTo>
                    <a:pt x="596112" y="10731"/>
                  </a:lnTo>
                  <a:lnTo>
                    <a:pt x="584479" y="25260"/>
                  </a:lnTo>
                  <a:lnTo>
                    <a:pt x="579501" y="42532"/>
                  </a:lnTo>
                  <a:lnTo>
                    <a:pt x="581367" y="60413"/>
                  </a:lnTo>
                  <a:lnTo>
                    <a:pt x="590245" y="76771"/>
                  </a:lnTo>
                  <a:lnTo>
                    <a:pt x="627786" y="121627"/>
                  </a:lnTo>
                  <a:lnTo>
                    <a:pt x="111620" y="121627"/>
                  </a:lnTo>
                  <a:lnTo>
                    <a:pt x="93383" y="125310"/>
                  </a:lnTo>
                  <a:lnTo>
                    <a:pt x="78473" y="135356"/>
                  </a:lnTo>
                  <a:lnTo>
                    <a:pt x="68427" y="150253"/>
                  </a:lnTo>
                  <a:lnTo>
                    <a:pt x="64744" y="168503"/>
                  </a:lnTo>
                  <a:lnTo>
                    <a:pt x="64744" y="345008"/>
                  </a:lnTo>
                  <a:lnTo>
                    <a:pt x="68427" y="363245"/>
                  </a:lnTo>
                  <a:lnTo>
                    <a:pt x="78473" y="378142"/>
                  </a:lnTo>
                  <a:lnTo>
                    <a:pt x="93383" y="388188"/>
                  </a:lnTo>
                  <a:lnTo>
                    <a:pt x="111620" y="391871"/>
                  </a:lnTo>
                  <a:lnTo>
                    <a:pt x="129870" y="388188"/>
                  </a:lnTo>
                  <a:lnTo>
                    <a:pt x="144780" y="378142"/>
                  </a:lnTo>
                  <a:lnTo>
                    <a:pt x="154825" y="363245"/>
                  </a:lnTo>
                  <a:lnTo>
                    <a:pt x="158508" y="345008"/>
                  </a:lnTo>
                  <a:lnTo>
                    <a:pt x="158508" y="215379"/>
                  </a:lnTo>
                  <a:lnTo>
                    <a:pt x="625233" y="215379"/>
                  </a:lnTo>
                  <a:lnTo>
                    <a:pt x="593305" y="252082"/>
                  </a:lnTo>
                  <a:lnTo>
                    <a:pt x="584123" y="268274"/>
                  </a:lnTo>
                  <a:lnTo>
                    <a:pt x="581926" y="286105"/>
                  </a:lnTo>
                  <a:lnTo>
                    <a:pt x="586574" y="303466"/>
                  </a:lnTo>
                  <a:lnTo>
                    <a:pt x="620509" y="329006"/>
                  </a:lnTo>
                  <a:lnTo>
                    <a:pt x="628662" y="329717"/>
                  </a:lnTo>
                  <a:lnTo>
                    <a:pt x="638416" y="328701"/>
                  </a:lnTo>
                  <a:lnTo>
                    <a:pt x="766165" y="196189"/>
                  </a:lnTo>
                  <a:lnTo>
                    <a:pt x="770102" y="188976"/>
                  </a:lnTo>
                  <a:lnTo>
                    <a:pt x="770826" y="187833"/>
                  </a:lnTo>
                  <a:lnTo>
                    <a:pt x="771055" y="186766"/>
                  </a:lnTo>
                  <a:lnTo>
                    <a:pt x="772439" y="183527"/>
                  </a:lnTo>
                  <a:lnTo>
                    <a:pt x="773468" y="180213"/>
                  </a:lnTo>
                  <a:lnTo>
                    <a:pt x="774458" y="175056"/>
                  </a:lnTo>
                  <a:lnTo>
                    <a:pt x="775004" y="171196"/>
                  </a:lnTo>
                  <a:lnTo>
                    <a:pt x="775004" y="167322"/>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C236BA00-C480-CA17-67CC-53D7DDCD3633}"/>
              </a:ext>
            </a:extLst>
          </p:cNvPr>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7</a:t>
            </a:fld>
            <a:endParaRPr spc="-25" dirty="0"/>
          </a:p>
        </p:txBody>
      </p:sp>
      <p:sp>
        <p:nvSpPr>
          <p:cNvPr id="15" name="object 15">
            <a:extLst>
              <a:ext uri="{FF2B5EF4-FFF2-40B4-BE49-F238E27FC236}">
                <a16:creationId xmlns:a16="http://schemas.microsoft.com/office/drawing/2014/main" id="{4FB9B5EB-8863-5A95-C91F-5C8C7C11E538}"/>
              </a:ext>
            </a:extLst>
          </p:cNvPr>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2" name="object 5">
            <a:extLst>
              <a:ext uri="{FF2B5EF4-FFF2-40B4-BE49-F238E27FC236}">
                <a16:creationId xmlns:a16="http://schemas.microsoft.com/office/drawing/2014/main" id="{50486F1C-0C6B-2DA5-9D69-6931118DF30E}"/>
              </a:ext>
            </a:extLst>
          </p:cNvPr>
          <p:cNvSpPr/>
          <p:nvPr/>
        </p:nvSpPr>
        <p:spPr>
          <a:xfrm>
            <a:off x="1418804" y="4839392"/>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7" name="object 2">
            <a:extLst>
              <a:ext uri="{FF2B5EF4-FFF2-40B4-BE49-F238E27FC236}">
                <a16:creationId xmlns:a16="http://schemas.microsoft.com/office/drawing/2014/main" id="{D0164738-64FF-673A-95A8-B4ECA71F8A15}"/>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
        <p:nvSpPr>
          <p:cNvPr id="8" name="object 5">
            <a:extLst>
              <a:ext uri="{FF2B5EF4-FFF2-40B4-BE49-F238E27FC236}">
                <a16:creationId xmlns:a16="http://schemas.microsoft.com/office/drawing/2014/main" id="{951C637A-35BC-8947-578E-0F8F42CCB582}"/>
              </a:ext>
            </a:extLst>
          </p:cNvPr>
          <p:cNvSpPr/>
          <p:nvPr/>
        </p:nvSpPr>
        <p:spPr>
          <a:xfrm>
            <a:off x="1418804" y="5668732"/>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9" name="object 5">
            <a:extLst>
              <a:ext uri="{FF2B5EF4-FFF2-40B4-BE49-F238E27FC236}">
                <a16:creationId xmlns:a16="http://schemas.microsoft.com/office/drawing/2014/main" id="{56600E62-3612-BC47-F01A-B960078C9D69}"/>
              </a:ext>
            </a:extLst>
          </p:cNvPr>
          <p:cNvSpPr/>
          <p:nvPr/>
        </p:nvSpPr>
        <p:spPr>
          <a:xfrm>
            <a:off x="1418804" y="6483895"/>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8" name="object 5">
            <a:extLst>
              <a:ext uri="{FF2B5EF4-FFF2-40B4-BE49-F238E27FC236}">
                <a16:creationId xmlns:a16="http://schemas.microsoft.com/office/drawing/2014/main" id="{55D627BB-F80A-6870-8B02-FADB496C65F9}"/>
              </a:ext>
            </a:extLst>
          </p:cNvPr>
          <p:cNvSpPr/>
          <p:nvPr/>
        </p:nvSpPr>
        <p:spPr>
          <a:xfrm>
            <a:off x="1418804" y="7313235"/>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9" name="object 5">
            <a:extLst>
              <a:ext uri="{FF2B5EF4-FFF2-40B4-BE49-F238E27FC236}">
                <a16:creationId xmlns:a16="http://schemas.microsoft.com/office/drawing/2014/main" id="{86991E6D-F234-3C14-1613-778D73398259}"/>
              </a:ext>
            </a:extLst>
          </p:cNvPr>
          <p:cNvSpPr/>
          <p:nvPr/>
        </p:nvSpPr>
        <p:spPr>
          <a:xfrm>
            <a:off x="1418804" y="8142574"/>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20" name="object 5">
            <a:extLst>
              <a:ext uri="{FF2B5EF4-FFF2-40B4-BE49-F238E27FC236}">
                <a16:creationId xmlns:a16="http://schemas.microsoft.com/office/drawing/2014/main" id="{16D8D241-0C50-9ABF-55E1-311FA193B73C}"/>
              </a:ext>
            </a:extLst>
          </p:cNvPr>
          <p:cNvSpPr/>
          <p:nvPr/>
        </p:nvSpPr>
        <p:spPr>
          <a:xfrm>
            <a:off x="1418804" y="9007355"/>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90702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9447-D38F-4841-2B00-9BFE4630AD46}"/>
            </a:ext>
          </a:extLst>
        </p:cNvPr>
        <p:cNvGrpSpPr/>
        <p:nvPr/>
      </p:nvGrpSpPr>
      <p:grpSpPr>
        <a:xfrm>
          <a:off x="0" y="0"/>
          <a:ext cx="0" cy="0"/>
          <a:chOff x="0" y="0"/>
          <a:chExt cx="0" cy="0"/>
        </a:xfrm>
      </p:grpSpPr>
      <p:sp>
        <p:nvSpPr>
          <p:cNvPr id="9" name="Round Same Side Corner Rectangle 8">
            <a:extLst>
              <a:ext uri="{FF2B5EF4-FFF2-40B4-BE49-F238E27FC236}">
                <a16:creationId xmlns:a16="http://schemas.microsoft.com/office/drawing/2014/main" id="{11E8B04A-F1F9-4CF5-74D2-57F072184719}"/>
              </a:ext>
            </a:extLst>
          </p:cNvPr>
          <p:cNvSpPr/>
          <p:nvPr/>
        </p:nvSpPr>
        <p:spPr>
          <a:xfrm>
            <a:off x="628256" y="3361495"/>
            <a:ext cx="18822182" cy="769180"/>
          </a:xfrm>
          <a:prstGeom prst="round2SameRect">
            <a:avLst>
              <a:gd name="adj1" fmla="val 50000"/>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Table 15">
            <a:extLst>
              <a:ext uri="{FF2B5EF4-FFF2-40B4-BE49-F238E27FC236}">
                <a16:creationId xmlns:a16="http://schemas.microsoft.com/office/drawing/2014/main" id="{3AE6243F-F651-EA5E-A183-181285C77BC0}"/>
              </a:ext>
            </a:extLst>
          </p:cNvPr>
          <p:cNvGraphicFramePr>
            <a:graphicFrameLocks noGrp="1"/>
          </p:cNvGraphicFramePr>
          <p:nvPr>
            <p:extLst>
              <p:ext uri="{D42A27DB-BD31-4B8C-83A1-F6EECF244321}">
                <p14:modId xmlns:p14="http://schemas.microsoft.com/office/powerpoint/2010/main" val="2064718609"/>
              </p:ext>
            </p:extLst>
          </p:nvPr>
        </p:nvGraphicFramePr>
        <p:xfrm>
          <a:off x="628256" y="3334994"/>
          <a:ext cx="18847588" cy="6983925"/>
        </p:xfrm>
        <a:graphic>
          <a:graphicData uri="http://schemas.openxmlformats.org/drawingml/2006/table">
            <a:tbl>
              <a:tblPr firstRow="1" bandRow="1">
                <a:tableStyleId>{5940675A-B579-460E-94D1-54222C63F5DA}</a:tableStyleId>
              </a:tblPr>
              <a:tblGrid>
                <a:gridCol w="3099194">
                  <a:extLst>
                    <a:ext uri="{9D8B030D-6E8A-4147-A177-3AD203B41FA5}">
                      <a16:colId xmlns:a16="http://schemas.microsoft.com/office/drawing/2014/main" val="2603913858"/>
                    </a:ext>
                  </a:extLst>
                </a:gridCol>
                <a:gridCol w="6324600">
                  <a:extLst>
                    <a:ext uri="{9D8B030D-6E8A-4147-A177-3AD203B41FA5}">
                      <a16:colId xmlns:a16="http://schemas.microsoft.com/office/drawing/2014/main" val="91328610"/>
                    </a:ext>
                  </a:extLst>
                </a:gridCol>
                <a:gridCol w="9423794">
                  <a:extLst>
                    <a:ext uri="{9D8B030D-6E8A-4147-A177-3AD203B41FA5}">
                      <a16:colId xmlns:a16="http://schemas.microsoft.com/office/drawing/2014/main" val="154650849"/>
                    </a:ext>
                  </a:extLst>
                </a:gridCol>
              </a:tblGrid>
              <a:tr h="811079">
                <a:tc>
                  <a:txBody>
                    <a:bodyPr/>
                    <a:lstStyle/>
                    <a:p>
                      <a:pPr marL="109728" algn="l" fontAlgn="t">
                        <a:buNone/>
                      </a:pPr>
                      <a:r>
                        <a:rPr lang="en-US" sz="2400" b="1" i="0" dirty="0">
                          <a:solidFill>
                            <a:schemeClr val="tx1"/>
                          </a:solidFill>
                          <a:effectLst/>
                          <a:latin typeface="Barlow" pitchFamily="2" charset="77"/>
                          <a:ea typeface="+mn-ea"/>
                          <a:cs typeface="+mn-cs"/>
                        </a:rPr>
                        <a:t>Pass</a:t>
                      </a:r>
                    </a:p>
                  </a:txBody>
                  <a:tcPr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9728" algn="l" fontAlgn="t">
                        <a:buNone/>
                      </a:pPr>
                      <a:r>
                        <a:rPr lang="en-US" sz="2400" b="1" i="0" dirty="0">
                          <a:solidFill>
                            <a:schemeClr val="tx1"/>
                          </a:solidFill>
                          <a:effectLst/>
                          <a:latin typeface="Barlow" pitchFamily="2" charset="77"/>
                          <a:ea typeface="+mn-ea"/>
                          <a:cs typeface="+mn-cs"/>
                        </a:rPr>
                        <a:t>Focus</a:t>
                      </a:r>
                    </a:p>
                  </a:txBody>
                  <a:tcPr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9728" algn="l" fontAlgn="t">
                        <a:buNone/>
                      </a:pPr>
                      <a:r>
                        <a:rPr lang="en-US" sz="2400" b="1" i="0" dirty="0">
                          <a:solidFill>
                            <a:schemeClr val="tx1"/>
                          </a:solidFill>
                          <a:effectLst/>
                          <a:latin typeface="Barlow" pitchFamily="2" charset="77"/>
                          <a:ea typeface="+mn-ea"/>
                          <a:cs typeface="+mn-cs"/>
                        </a:rPr>
                        <a:t>Action</a:t>
                      </a:r>
                    </a:p>
                  </a:txBody>
                  <a:tcPr anchor="ctr">
                    <a:lnL w="285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7301161"/>
                  </a:ext>
                </a:extLst>
              </a:tr>
              <a:tr h="1751158">
                <a:tc>
                  <a:txBody>
                    <a:bodyPr/>
                    <a:lstStyle/>
                    <a:p>
                      <a:pPr marL="109728" algn="l" fontAlgn="t">
                        <a:lnSpc>
                          <a:spcPct val="140000"/>
                        </a:lnSpc>
                        <a:buNone/>
                      </a:pPr>
                      <a:r>
                        <a:rPr lang="en-US" sz="2400" b="0" i="0" dirty="0">
                          <a:solidFill>
                            <a:schemeClr val="tx1"/>
                          </a:solidFill>
                          <a:effectLst/>
                          <a:latin typeface="Barlow" pitchFamily="2" charset="77"/>
                          <a:ea typeface="+mn-ea"/>
                          <a:cs typeface="+mn-cs"/>
                        </a:rPr>
                        <a:t>1st</a:t>
                      </a:r>
                    </a:p>
                  </a:txBody>
                  <a:tcPr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9728" algn="l" fontAlgn="t">
                        <a:lnSpc>
                          <a:spcPct val="140000"/>
                        </a:lnSpc>
                        <a:buNone/>
                      </a:pPr>
                      <a:r>
                        <a:rPr lang="en-US" sz="2400" b="0" i="0" dirty="0">
                          <a:solidFill>
                            <a:schemeClr val="tx1"/>
                          </a:solidFill>
                          <a:effectLst/>
                          <a:latin typeface="Barlow" pitchFamily="2" charset="77"/>
                          <a:ea typeface="+mn-ea"/>
                          <a:cs typeface="+mn-cs"/>
                        </a:rPr>
                        <a:t>Main Ideas</a:t>
                      </a:r>
                    </a:p>
                  </a:txBody>
                  <a:tcPr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9728" algn="l" fontAlgn="t">
                        <a:lnSpc>
                          <a:spcPct val="140000"/>
                        </a:lnSpc>
                        <a:buNone/>
                      </a:pPr>
                      <a:r>
                        <a:rPr lang="en-US" sz="2400" b="0" i="0" dirty="0">
                          <a:solidFill>
                            <a:schemeClr val="tx1"/>
                          </a:solidFill>
                          <a:effectLst/>
                          <a:latin typeface="Barlow" pitchFamily="2" charset="77"/>
                          <a:ea typeface="+mn-ea"/>
                          <a:cs typeface="+mn-cs"/>
                        </a:rPr>
                        <a:t>Skim for text structure and key points.</a:t>
                      </a:r>
                    </a:p>
                  </a:txBody>
                  <a:tcPr anchor="ctr">
                    <a:lnL w="285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3895504"/>
                  </a:ext>
                </a:extLst>
              </a:tr>
              <a:tr h="1470972">
                <a:tc>
                  <a:txBody>
                    <a:bodyPr/>
                    <a:lstStyle/>
                    <a:p>
                      <a:pPr marL="109728" algn="l" fontAlgn="t">
                        <a:lnSpc>
                          <a:spcPct val="140000"/>
                        </a:lnSpc>
                        <a:buNone/>
                      </a:pPr>
                      <a:r>
                        <a:rPr lang="en-US" sz="2400" b="0" i="0">
                          <a:solidFill>
                            <a:schemeClr val="tx1"/>
                          </a:solidFill>
                          <a:effectLst/>
                          <a:latin typeface="Barlow" pitchFamily="2" charset="77"/>
                          <a:ea typeface="+mn-ea"/>
                          <a:cs typeface="+mn-cs"/>
                        </a:rPr>
                        <a:t>2nd</a:t>
                      </a:r>
                    </a:p>
                  </a:txBody>
                  <a:tcPr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9728" algn="l" fontAlgn="t">
                        <a:lnSpc>
                          <a:spcPct val="140000"/>
                        </a:lnSpc>
                        <a:buNone/>
                      </a:pPr>
                      <a:r>
                        <a:rPr lang="en-US" sz="2400" b="0" i="0" dirty="0">
                          <a:solidFill>
                            <a:schemeClr val="tx1"/>
                          </a:solidFill>
                          <a:effectLst/>
                          <a:latin typeface="Barlow" pitchFamily="2" charset="77"/>
                          <a:ea typeface="+mn-ea"/>
                          <a:cs typeface="+mn-cs"/>
                        </a:rPr>
                        <a:t>Detailed Comprehension</a:t>
                      </a:r>
                    </a:p>
                  </a:txBody>
                  <a:tcPr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9728" algn="l" fontAlgn="t">
                        <a:lnSpc>
                          <a:spcPct val="140000"/>
                        </a:lnSpc>
                        <a:buNone/>
                      </a:pPr>
                      <a:r>
                        <a:rPr lang="en-US" sz="2400" b="0" i="0" dirty="0">
                          <a:solidFill>
                            <a:schemeClr val="tx1"/>
                          </a:solidFill>
                          <a:effectLst/>
                          <a:latin typeface="Barlow" pitchFamily="2" charset="77"/>
                          <a:ea typeface="+mn-ea"/>
                          <a:cs typeface="+mn-cs"/>
                        </a:rPr>
                        <a:t>Engage in slow, careful reading accompanied by note-taking.</a:t>
                      </a:r>
                    </a:p>
                  </a:txBody>
                  <a:tcPr anchor="ctr">
                    <a:lnL w="285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7986868"/>
                  </a:ext>
                </a:extLst>
              </a:tr>
              <a:tr h="1475358">
                <a:tc>
                  <a:txBody>
                    <a:bodyPr/>
                    <a:lstStyle/>
                    <a:p>
                      <a:pPr marL="109728" algn="l" fontAlgn="t">
                        <a:lnSpc>
                          <a:spcPct val="140000"/>
                        </a:lnSpc>
                        <a:buNone/>
                      </a:pPr>
                      <a:r>
                        <a:rPr lang="en-US" sz="2400" b="0" i="0">
                          <a:solidFill>
                            <a:schemeClr val="tx1"/>
                          </a:solidFill>
                          <a:effectLst/>
                          <a:latin typeface="Barlow" pitchFamily="2" charset="77"/>
                          <a:ea typeface="+mn-ea"/>
                          <a:cs typeface="+mn-cs"/>
                        </a:rPr>
                        <a:t>3rd</a:t>
                      </a:r>
                    </a:p>
                  </a:txBody>
                  <a:tcPr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9728" algn="l" fontAlgn="t">
                        <a:lnSpc>
                          <a:spcPct val="140000"/>
                        </a:lnSpc>
                        <a:buNone/>
                      </a:pPr>
                      <a:r>
                        <a:rPr lang="en-US" sz="2400" b="0" i="0" dirty="0">
                          <a:solidFill>
                            <a:schemeClr val="tx1"/>
                          </a:solidFill>
                          <a:effectLst/>
                          <a:latin typeface="Barlow" pitchFamily="2" charset="77"/>
                          <a:ea typeface="+mn-ea"/>
                          <a:cs typeface="+mn-cs"/>
                        </a:rPr>
                        <a:t>Critical Analysis</a:t>
                      </a:r>
                    </a:p>
                  </a:txBody>
                  <a:tcPr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9728" algn="l" fontAlgn="t">
                        <a:lnSpc>
                          <a:spcPct val="140000"/>
                        </a:lnSpc>
                        <a:buNone/>
                      </a:pPr>
                      <a:r>
                        <a:rPr lang="en-US" sz="2400" b="0" i="0" dirty="0">
                          <a:solidFill>
                            <a:schemeClr val="tx1"/>
                          </a:solidFill>
                          <a:effectLst/>
                          <a:latin typeface="Barlow" pitchFamily="2" charset="77"/>
                          <a:ea typeface="+mn-ea"/>
                          <a:cs typeface="+mn-cs"/>
                        </a:rPr>
                        <a:t>Evaluate arguments, and extrapolate supporting evidence.</a:t>
                      </a:r>
                    </a:p>
                  </a:txBody>
                  <a:tcPr anchor="ctr">
                    <a:lnL w="285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2023183"/>
                  </a:ext>
                </a:extLst>
              </a:tr>
              <a:tr h="1475358">
                <a:tc>
                  <a:txBody>
                    <a:bodyPr/>
                    <a:lstStyle/>
                    <a:p>
                      <a:pPr marL="109728" algn="l" fontAlgn="t">
                        <a:lnSpc>
                          <a:spcPct val="140000"/>
                        </a:lnSpc>
                        <a:buNone/>
                      </a:pPr>
                      <a:r>
                        <a:rPr lang="en-US" sz="2400" b="0" i="0">
                          <a:solidFill>
                            <a:schemeClr val="tx1"/>
                          </a:solidFill>
                          <a:effectLst/>
                          <a:latin typeface="Barlow" pitchFamily="2" charset="77"/>
                          <a:ea typeface="+mn-ea"/>
                          <a:cs typeface="+mn-cs"/>
                        </a:rPr>
                        <a:t>4th</a:t>
                      </a:r>
                    </a:p>
                  </a:txBody>
                  <a:tcPr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9728" algn="l" fontAlgn="t">
                        <a:lnSpc>
                          <a:spcPct val="140000"/>
                        </a:lnSpc>
                        <a:buNone/>
                      </a:pPr>
                      <a:r>
                        <a:rPr lang="en-US" sz="2400" b="0" i="0">
                          <a:solidFill>
                            <a:schemeClr val="tx1"/>
                          </a:solidFill>
                          <a:effectLst/>
                          <a:latin typeface="Barlow" pitchFamily="2" charset="77"/>
                          <a:ea typeface="+mn-ea"/>
                          <a:cs typeface="+mn-cs"/>
                        </a:rPr>
                        <a:t>Synthesis</a:t>
                      </a:r>
                    </a:p>
                  </a:txBody>
                  <a:tcPr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9728" algn="l" fontAlgn="t">
                        <a:lnSpc>
                          <a:spcPct val="140000"/>
                        </a:lnSpc>
                        <a:buNone/>
                      </a:pPr>
                      <a:r>
                        <a:rPr lang="en-US" sz="2400" b="0" i="0" dirty="0">
                          <a:solidFill>
                            <a:schemeClr val="tx1"/>
                          </a:solidFill>
                          <a:effectLst/>
                          <a:latin typeface="Barlow" pitchFamily="2" charset="77"/>
                          <a:ea typeface="+mn-ea"/>
                          <a:cs typeface="+mn-cs"/>
                        </a:rPr>
                        <a:t>Connect ideas across sections, and establish bridges to </a:t>
                      </a:r>
                      <a:br>
                        <a:rPr lang="en-US" sz="2400" b="0" i="0" dirty="0">
                          <a:solidFill>
                            <a:schemeClr val="tx1"/>
                          </a:solidFill>
                          <a:effectLst/>
                          <a:latin typeface="Barlow" pitchFamily="2" charset="77"/>
                          <a:ea typeface="+mn-ea"/>
                          <a:cs typeface="+mn-cs"/>
                        </a:rPr>
                      </a:br>
                      <a:r>
                        <a:rPr lang="en-US" sz="2400" b="0" i="0" dirty="0">
                          <a:solidFill>
                            <a:schemeClr val="tx1"/>
                          </a:solidFill>
                          <a:effectLst/>
                          <a:latin typeface="Barlow" pitchFamily="2" charset="77"/>
                          <a:ea typeface="+mn-ea"/>
                          <a:cs typeface="+mn-cs"/>
                        </a:rPr>
                        <a:t>external sources.</a:t>
                      </a:r>
                    </a:p>
                  </a:txBody>
                  <a:tcPr anchor="ctr">
                    <a:lnL w="285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9070491"/>
                  </a:ext>
                </a:extLst>
              </a:tr>
            </a:tbl>
          </a:graphicData>
        </a:graphic>
      </p:graphicFrame>
      <p:sp>
        <p:nvSpPr>
          <p:cNvPr id="19" name="Rounded Rectangle 18">
            <a:extLst>
              <a:ext uri="{FF2B5EF4-FFF2-40B4-BE49-F238E27FC236}">
                <a16:creationId xmlns:a16="http://schemas.microsoft.com/office/drawing/2014/main" id="{6A3AB3DA-227A-B6F8-55B8-61DEC0DB4263}"/>
              </a:ext>
            </a:extLst>
          </p:cNvPr>
          <p:cNvSpPr/>
          <p:nvPr/>
        </p:nvSpPr>
        <p:spPr>
          <a:xfrm>
            <a:off x="628256" y="3349431"/>
            <a:ext cx="18847588" cy="6983924"/>
          </a:xfrm>
          <a:prstGeom prst="roundRect">
            <a:avLst>
              <a:gd name="adj" fmla="val 4398"/>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a:extLst>
              <a:ext uri="{FF2B5EF4-FFF2-40B4-BE49-F238E27FC236}">
                <a16:creationId xmlns:a16="http://schemas.microsoft.com/office/drawing/2014/main" id="{FE3DD6CF-1174-F394-3D04-F49372D956F2}"/>
              </a:ext>
            </a:extLst>
          </p:cNvPr>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10" name="object 10">
            <a:extLst>
              <a:ext uri="{FF2B5EF4-FFF2-40B4-BE49-F238E27FC236}">
                <a16:creationId xmlns:a16="http://schemas.microsoft.com/office/drawing/2014/main" id="{A3ADBEFB-0B1B-2DAE-C487-80B581D9A396}"/>
              </a:ext>
            </a:extLst>
          </p:cNvPr>
          <p:cNvSpPr txBox="1"/>
          <p:nvPr/>
        </p:nvSpPr>
        <p:spPr>
          <a:xfrm>
            <a:off x="1788292" y="1187034"/>
            <a:ext cx="3859529" cy="553720"/>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Step-</a:t>
            </a:r>
            <a:r>
              <a:rPr sz="3450" b="1" spc="-65" dirty="0">
                <a:latin typeface="Barlow"/>
                <a:cs typeface="Barlow"/>
              </a:rPr>
              <a:t>by-</a:t>
            </a:r>
            <a:r>
              <a:rPr sz="3450" b="1" dirty="0">
                <a:latin typeface="Barlow"/>
                <a:cs typeface="Barlow"/>
              </a:rPr>
              <a:t>Step</a:t>
            </a:r>
            <a:r>
              <a:rPr sz="3450" b="1" spc="-15" dirty="0">
                <a:latin typeface="Barlow"/>
                <a:cs typeface="Barlow"/>
              </a:rPr>
              <a:t> </a:t>
            </a:r>
            <a:r>
              <a:rPr sz="3450" b="1" spc="-10" dirty="0">
                <a:latin typeface="Barlow"/>
                <a:cs typeface="Barlow"/>
              </a:rPr>
              <a:t>Guide</a:t>
            </a:r>
            <a:endParaRPr sz="3450">
              <a:latin typeface="Barlow"/>
              <a:cs typeface="Barlow"/>
            </a:endParaRPr>
          </a:p>
        </p:txBody>
      </p:sp>
      <p:grpSp>
        <p:nvGrpSpPr>
          <p:cNvPr id="11" name="object 11">
            <a:extLst>
              <a:ext uri="{FF2B5EF4-FFF2-40B4-BE49-F238E27FC236}">
                <a16:creationId xmlns:a16="http://schemas.microsoft.com/office/drawing/2014/main" id="{4D9B60FD-90B5-6A98-14FF-8278D620B265}"/>
              </a:ext>
            </a:extLst>
          </p:cNvPr>
          <p:cNvGrpSpPr/>
          <p:nvPr/>
        </p:nvGrpSpPr>
        <p:grpSpPr>
          <a:xfrm>
            <a:off x="628256" y="963321"/>
            <a:ext cx="1051560" cy="1036955"/>
            <a:chOff x="628256" y="963321"/>
            <a:chExt cx="1051560" cy="1036955"/>
          </a:xfrm>
        </p:grpSpPr>
        <p:sp>
          <p:nvSpPr>
            <p:cNvPr id="12" name="object 12">
              <a:extLst>
                <a:ext uri="{FF2B5EF4-FFF2-40B4-BE49-F238E27FC236}">
                  <a16:creationId xmlns:a16="http://schemas.microsoft.com/office/drawing/2014/main" id="{32142A14-07FA-72C9-FDAC-29A95FCD09FC}"/>
                </a:ext>
              </a:extLst>
            </p:cNvPr>
            <p:cNvSpPr/>
            <p:nvPr/>
          </p:nvSpPr>
          <p:spPr>
            <a:xfrm>
              <a:off x="628256" y="963321"/>
              <a:ext cx="1051560" cy="1036955"/>
            </a:xfrm>
            <a:custGeom>
              <a:avLst/>
              <a:gdLst/>
              <a:ahLst/>
              <a:cxnLst/>
              <a:rect l="l" t="t" r="r" b="b"/>
              <a:pathLst>
                <a:path w="1051560" h="1036955">
                  <a:moveTo>
                    <a:pt x="950641" y="0"/>
                  </a:moveTo>
                  <a:lnTo>
                    <a:pt x="100886" y="0"/>
                  </a:lnTo>
                  <a:lnTo>
                    <a:pt x="61618" y="7928"/>
                  </a:lnTo>
                  <a:lnTo>
                    <a:pt x="29550" y="29550"/>
                  </a:lnTo>
                  <a:lnTo>
                    <a:pt x="7928" y="61618"/>
                  </a:lnTo>
                  <a:lnTo>
                    <a:pt x="0" y="100886"/>
                  </a:lnTo>
                  <a:lnTo>
                    <a:pt x="0" y="935730"/>
                  </a:lnTo>
                  <a:lnTo>
                    <a:pt x="7928" y="974999"/>
                  </a:lnTo>
                  <a:lnTo>
                    <a:pt x="29550" y="1007067"/>
                  </a:lnTo>
                  <a:lnTo>
                    <a:pt x="61618" y="1028689"/>
                  </a:lnTo>
                  <a:lnTo>
                    <a:pt x="100886" y="1036617"/>
                  </a:lnTo>
                  <a:lnTo>
                    <a:pt x="950641" y="1036617"/>
                  </a:lnTo>
                  <a:lnTo>
                    <a:pt x="989909" y="1028689"/>
                  </a:lnTo>
                  <a:lnTo>
                    <a:pt x="1021978" y="1007067"/>
                  </a:lnTo>
                  <a:lnTo>
                    <a:pt x="1043599" y="974999"/>
                  </a:lnTo>
                  <a:lnTo>
                    <a:pt x="1051528" y="935730"/>
                  </a:lnTo>
                  <a:lnTo>
                    <a:pt x="1051528" y="100886"/>
                  </a:lnTo>
                  <a:lnTo>
                    <a:pt x="1043599" y="61618"/>
                  </a:lnTo>
                  <a:lnTo>
                    <a:pt x="1021978" y="29550"/>
                  </a:lnTo>
                  <a:lnTo>
                    <a:pt x="989909" y="7928"/>
                  </a:lnTo>
                  <a:lnTo>
                    <a:pt x="950641" y="0"/>
                  </a:lnTo>
                  <a:close/>
                </a:path>
              </a:pathLst>
            </a:custGeom>
            <a:solidFill>
              <a:srgbClr val="F8941D"/>
            </a:solidFill>
          </p:spPr>
          <p:txBody>
            <a:bodyPr wrap="square" lIns="0" tIns="0" rIns="0" bIns="0" rtlCol="0"/>
            <a:lstStyle/>
            <a:p>
              <a:endParaRPr/>
            </a:p>
          </p:txBody>
        </p:sp>
        <p:sp>
          <p:nvSpPr>
            <p:cNvPr id="13" name="object 13">
              <a:extLst>
                <a:ext uri="{FF2B5EF4-FFF2-40B4-BE49-F238E27FC236}">
                  <a16:creationId xmlns:a16="http://schemas.microsoft.com/office/drawing/2014/main" id="{ACC35384-1368-5881-FD56-5BCDDF6148B3}"/>
                </a:ext>
              </a:extLst>
            </p:cNvPr>
            <p:cNvSpPr/>
            <p:nvPr/>
          </p:nvSpPr>
          <p:spPr>
            <a:xfrm>
              <a:off x="766508" y="1043602"/>
              <a:ext cx="775335" cy="876300"/>
            </a:xfrm>
            <a:custGeom>
              <a:avLst/>
              <a:gdLst/>
              <a:ahLst/>
              <a:cxnLst/>
              <a:rect l="l" t="t" r="r" b="b"/>
              <a:pathLst>
                <a:path w="775335" h="876300">
                  <a:moveTo>
                    <a:pt x="710260" y="531063"/>
                  </a:moveTo>
                  <a:lnTo>
                    <a:pt x="706577" y="512826"/>
                  </a:lnTo>
                  <a:lnTo>
                    <a:pt x="696531" y="497928"/>
                  </a:lnTo>
                  <a:lnTo>
                    <a:pt x="681634" y="487883"/>
                  </a:lnTo>
                  <a:lnTo>
                    <a:pt x="663384" y="484200"/>
                  </a:lnTo>
                  <a:lnTo>
                    <a:pt x="645134" y="487883"/>
                  </a:lnTo>
                  <a:lnTo>
                    <a:pt x="630237" y="497928"/>
                  </a:lnTo>
                  <a:lnTo>
                    <a:pt x="620191" y="512826"/>
                  </a:lnTo>
                  <a:lnTo>
                    <a:pt x="616508" y="531063"/>
                  </a:lnTo>
                  <a:lnTo>
                    <a:pt x="616508" y="660692"/>
                  </a:lnTo>
                  <a:lnTo>
                    <a:pt x="149771" y="660692"/>
                  </a:lnTo>
                  <a:lnTo>
                    <a:pt x="181698" y="623976"/>
                  </a:lnTo>
                  <a:lnTo>
                    <a:pt x="190881" y="607796"/>
                  </a:lnTo>
                  <a:lnTo>
                    <a:pt x="193078" y="589965"/>
                  </a:lnTo>
                  <a:lnTo>
                    <a:pt x="188429" y="572604"/>
                  </a:lnTo>
                  <a:lnTo>
                    <a:pt x="154495" y="547065"/>
                  </a:lnTo>
                  <a:lnTo>
                    <a:pt x="146342" y="546354"/>
                  </a:lnTo>
                  <a:lnTo>
                    <a:pt x="136588" y="547370"/>
                  </a:lnTo>
                  <a:lnTo>
                    <a:pt x="8839" y="679881"/>
                  </a:lnTo>
                  <a:lnTo>
                    <a:pt x="4902" y="687082"/>
                  </a:lnTo>
                  <a:lnTo>
                    <a:pt x="4191" y="688225"/>
                  </a:lnTo>
                  <a:lnTo>
                    <a:pt x="3949" y="689305"/>
                  </a:lnTo>
                  <a:lnTo>
                    <a:pt x="2578" y="692531"/>
                  </a:lnTo>
                  <a:lnTo>
                    <a:pt x="1549" y="695845"/>
                  </a:lnTo>
                  <a:lnTo>
                    <a:pt x="546" y="701001"/>
                  </a:lnTo>
                  <a:lnTo>
                    <a:pt x="0" y="704875"/>
                  </a:lnTo>
                  <a:lnTo>
                    <a:pt x="0" y="708748"/>
                  </a:lnTo>
                  <a:lnTo>
                    <a:pt x="112877" y="859459"/>
                  </a:lnTo>
                  <a:lnTo>
                    <a:pt x="144678" y="876071"/>
                  </a:lnTo>
                  <a:lnTo>
                    <a:pt x="162547" y="874217"/>
                  </a:lnTo>
                  <a:lnTo>
                    <a:pt x="178892" y="865339"/>
                  </a:lnTo>
                  <a:lnTo>
                    <a:pt x="190525" y="850798"/>
                  </a:lnTo>
                  <a:lnTo>
                    <a:pt x="195503" y="833526"/>
                  </a:lnTo>
                  <a:lnTo>
                    <a:pt x="193649" y="815657"/>
                  </a:lnTo>
                  <a:lnTo>
                    <a:pt x="184759" y="799299"/>
                  </a:lnTo>
                  <a:lnTo>
                    <a:pt x="147218" y="754443"/>
                  </a:lnTo>
                  <a:lnTo>
                    <a:pt x="663384" y="754443"/>
                  </a:lnTo>
                  <a:lnTo>
                    <a:pt x="681634" y="750760"/>
                  </a:lnTo>
                  <a:lnTo>
                    <a:pt x="696531" y="740714"/>
                  </a:lnTo>
                  <a:lnTo>
                    <a:pt x="706577" y="725817"/>
                  </a:lnTo>
                  <a:lnTo>
                    <a:pt x="710260" y="707567"/>
                  </a:lnTo>
                  <a:lnTo>
                    <a:pt x="710260" y="531063"/>
                  </a:lnTo>
                  <a:close/>
                </a:path>
                <a:path w="775335" h="876300">
                  <a:moveTo>
                    <a:pt x="775004" y="167322"/>
                  </a:moveTo>
                  <a:lnTo>
                    <a:pt x="662139" y="16598"/>
                  </a:lnTo>
                  <a:lnTo>
                    <a:pt x="630339" y="0"/>
                  </a:lnTo>
                  <a:lnTo>
                    <a:pt x="612457" y="1854"/>
                  </a:lnTo>
                  <a:lnTo>
                    <a:pt x="596112" y="10731"/>
                  </a:lnTo>
                  <a:lnTo>
                    <a:pt x="584479" y="25260"/>
                  </a:lnTo>
                  <a:lnTo>
                    <a:pt x="579501" y="42532"/>
                  </a:lnTo>
                  <a:lnTo>
                    <a:pt x="581367" y="60413"/>
                  </a:lnTo>
                  <a:lnTo>
                    <a:pt x="590245" y="76771"/>
                  </a:lnTo>
                  <a:lnTo>
                    <a:pt x="627786" y="121627"/>
                  </a:lnTo>
                  <a:lnTo>
                    <a:pt x="111620" y="121627"/>
                  </a:lnTo>
                  <a:lnTo>
                    <a:pt x="93383" y="125310"/>
                  </a:lnTo>
                  <a:lnTo>
                    <a:pt x="78473" y="135356"/>
                  </a:lnTo>
                  <a:lnTo>
                    <a:pt x="68427" y="150253"/>
                  </a:lnTo>
                  <a:lnTo>
                    <a:pt x="64744" y="168503"/>
                  </a:lnTo>
                  <a:lnTo>
                    <a:pt x="64744" y="345008"/>
                  </a:lnTo>
                  <a:lnTo>
                    <a:pt x="68427" y="363245"/>
                  </a:lnTo>
                  <a:lnTo>
                    <a:pt x="78473" y="378142"/>
                  </a:lnTo>
                  <a:lnTo>
                    <a:pt x="93383" y="388188"/>
                  </a:lnTo>
                  <a:lnTo>
                    <a:pt x="111620" y="391871"/>
                  </a:lnTo>
                  <a:lnTo>
                    <a:pt x="129870" y="388188"/>
                  </a:lnTo>
                  <a:lnTo>
                    <a:pt x="144780" y="378142"/>
                  </a:lnTo>
                  <a:lnTo>
                    <a:pt x="154825" y="363245"/>
                  </a:lnTo>
                  <a:lnTo>
                    <a:pt x="158508" y="345008"/>
                  </a:lnTo>
                  <a:lnTo>
                    <a:pt x="158508" y="215379"/>
                  </a:lnTo>
                  <a:lnTo>
                    <a:pt x="625233" y="215379"/>
                  </a:lnTo>
                  <a:lnTo>
                    <a:pt x="593305" y="252082"/>
                  </a:lnTo>
                  <a:lnTo>
                    <a:pt x="584123" y="268274"/>
                  </a:lnTo>
                  <a:lnTo>
                    <a:pt x="581926" y="286105"/>
                  </a:lnTo>
                  <a:lnTo>
                    <a:pt x="586574" y="303466"/>
                  </a:lnTo>
                  <a:lnTo>
                    <a:pt x="620509" y="329006"/>
                  </a:lnTo>
                  <a:lnTo>
                    <a:pt x="628662" y="329717"/>
                  </a:lnTo>
                  <a:lnTo>
                    <a:pt x="638416" y="328701"/>
                  </a:lnTo>
                  <a:lnTo>
                    <a:pt x="766165" y="196189"/>
                  </a:lnTo>
                  <a:lnTo>
                    <a:pt x="770102" y="188976"/>
                  </a:lnTo>
                  <a:lnTo>
                    <a:pt x="770826" y="187833"/>
                  </a:lnTo>
                  <a:lnTo>
                    <a:pt x="771055" y="186766"/>
                  </a:lnTo>
                  <a:lnTo>
                    <a:pt x="772439" y="183527"/>
                  </a:lnTo>
                  <a:lnTo>
                    <a:pt x="773468" y="180213"/>
                  </a:lnTo>
                  <a:lnTo>
                    <a:pt x="774458" y="175056"/>
                  </a:lnTo>
                  <a:lnTo>
                    <a:pt x="775004" y="171196"/>
                  </a:lnTo>
                  <a:lnTo>
                    <a:pt x="775004" y="167322"/>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9110E10E-E083-2520-8DD7-E06273ED2A74}"/>
              </a:ext>
            </a:extLst>
          </p:cNvPr>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8</a:t>
            </a:fld>
            <a:endParaRPr spc="-25" dirty="0"/>
          </a:p>
        </p:txBody>
      </p:sp>
      <p:sp>
        <p:nvSpPr>
          <p:cNvPr id="15" name="object 15">
            <a:extLst>
              <a:ext uri="{FF2B5EF4-FFF2-40B4-BE49-F238E27FC236}">
                <a16:creationId xmlns:a16="http://schemas.microsoft.com/office/drawing/2014/main" id="{5C1998C8-F3DE-5448-CFAF-B0E44EC9A884}"/>
              </a:ext>
            </a:extLst>
          </p:cNvPr>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20" name="object 15">
            <a:extLst>
              <a:ext uri="{FF2B5EF4-FFF2-40B4-BE49-F238E27FC236}">
                <a16:creationId xmlns:a16="http://schemas.microsoft.com/office/drawing/2014/main" id="{6DFE7269-8509-F18A-7A56-C615836D503B}"/>
              </a:ext>
            </a:extLst>
          </p:cNvPr>
          <p:cNvSpPr txBox="1"/>
          <p:nvPr/>
        </p:nvSpPr>
        <p:spPr>
          <a:xfrm>
            <a:off x="4946650" y="2448860"/>
            <a:ext cx="10210800" cy="752770"/>
          </a:xfrm>
          <a:prstGeom prst="rect">
            <a:avLst/>
          </a:prstGeom>
        </p:spPr>
        <p:txBody>
          <a:bodyPr vert="horz" wrap="square" lIns="0" tIns="13970" rIns="0" bIns="0" rtlCol="0">
            <a:spAutoFit/>
          </a:bodyPr>
          <a:lstStyle/>
          <a:p>
            <a:pPr marL="12700" algn="ctr">
              <a:spcBef>
                <a:spcPts val="110"/>
              </a:spcBef>
            </a:pPr>
            <a:r>
              <a:rPr lang="en-US" sz="4800" b="1" spc="-10" dirty="0">
                <a:solidFill>
                  <a:schemeClr val="accent1"/>
                </a:solidFill>
                <a:latin typeface="Barlow SemiBold" pitchFamily="2" charset="77"/>
              </a:rPr>
              <a:t>Comparison of Reading Passes</a:t>
            </a:r>
          </a:p>
        </p:txBody>
      </p:sp>
      <p:sp>
        <p:nvSpPr>
          <p:cNvPr id="2" name="object 2">
            <a:extLst>
              <a:ext uri="{FF2B5EF4-FFF2-40B4-BE49-F238E27FC236}">
                <a16:creationId xmlns:a16="http://schemas.microsoft.com/office/drawing/2014/main" id="{01C80C17-CF72-775C-FD5E-5D44F3D4C99F}"/>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Tree>
    <p:extLst>
      <p:ext uri="{BB962C8B-B14F-4D97-AF65-F5344CB8AC3E}">
        <p14:creationId xmlns:p14="http://schemas.microsoft.com/office/powerpoint/2010/main" val="133899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5BD25-EA73-234B-D737-F5D28161448C}"/>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7202C8C6-825E-9968-8C60-9F86D026E7C8}"/>
              </a:ext>
            </a:extLst>
          </p:cNvPr>
          <p:cNvSpPr txBox="1"/>
          <p:nvPr/>
        </p:nvSpPr>
        <p:spPr>
          <a:xfrm>
            <a:off x="615553" y="219571"/>
            <a:ext cx="1490980" cy="226695"/>
          </a:xfrm>
          <a:prstGeom prst="rect">
            <a:avLst/>
          </a:prstGeom>
        </p:spPr>
        <p:txBody>
          <a:bodyPr vert="horz" wrap="square" lIns="0" tIns="15240" rIns="0" bIns="0" rtlCol="0">
            <a:spAutoFit/>
          </a:bodyPr>
          <a:lstStyle/>
          <a:p>
            <a:pPr marL="12700">
              <a:lnSpc>
                <a:spcPct val="100000"/>
              </a:lnSpc>
              <a:spcBef>
                <a:spcPts val="120"/>
              </a:spcBef>
            </a:pPr>
            <a:r>
              <a:rPr sz="1300" b="1" dirty="0">
                <a:solidFill>
                  <a:srgbClr val="FFFFFF"/>
                </a:solidFill>
                <a:latin typeface="Barlow"/>
                <a:cs typeface="Barlow"/>
              </a:rPr>
              <a:t>ACADEMIC</a:t>
            </a:r>
            <a:r>
              <a:rPr sz="1300" b="1" spc="5" dirty="0">
                <a:solidFill>
                  <a:srgbClr val="FFFFFF"/>
                </a:solidFill>
                <a:latin typeface="Barlow"/>
                <a:cs typeface="Barlow"/>
              </a:rPr>
              <a:t> </a:t>
            </a:r>
            <a:r>
              <a:rPr sz="1300" b="1" spc="-10" dirty="0">
                <a:solidFill>
                  <a:srgbClr val="FFFFFF"/>
                </a:solidFill>
                <a:latin typeface="Barlow"/>
                <a:cs typeface="Barlow"/>
              </a:rPr>
              <a:t>TOOLKIT</a:t>
            </a:r>
            <a:endParaRPr sz="1300">
              <a:latin typeface="Barlow"/>
              <a:cs typeface="Barlow"/>
            </a:endParaRPr>
          </a:p>
        </p:txBody>
      </p:sp>
      <p:sp>
        <p:nvSpPr>
          <p:cNvPr id="4" name="object 4">
            <a:extLst>
              <a:ext uri="{FF2B5EF4-FFF2-40B4-BE49-F238E27FC236}">
                <a16:creationId xmlns:a16="http://schemas.microsoft.com/office/drawing/2014/main" id="{073921C3-C01B-C9CA-549D-EC892CA3EF13}"/>
              </a:ext>
            </a:extLst>
          </p:cNvPr>
          <p:cNvSpPr txBox="1"/>
          <p:nvPr/>
        </p:nvSpPr>
        <p:spPr>
          <a:xfrm>
            <a:off x="615553" y="2814438"/>
            <a:ext cx="18911339" cy="5005922"/>
          </a:xfrm>
          <a:prstGeom prst="rect">
            <a:avLst/>
          </a:prstGeom>
        </p:spPr>
        <p:txBody>
          <a:bodyPr vert="horz" wrap="square" lIns="0" tIns="13335" rIns="0" bIns="0" rtlCol="0">
            <a:spAutoFit/>
          </a:bodyPr>
          <a:lstStyle/>
          <a:p>
            <a:pPr marL="12700">
              <a:spcBef>
                <a:spcPts val="105"/>
              </a:spcBef>
              <a:tabLst>
                <a:tab pos="766445" algn="l"/>
              </a:tabLst>
            </a:pPr>
            <a:r>
              <a:rPr lang="en-US" sz="5600" b="1" dirty="0"/>
              <a:t>3.	Note-Taking Methods</a:t>
            </a:r>
          </a:p>
          <a:p>
            <a:pPr marL="1352550" indent="10160" algn="l">
              <a:lnSpc>
                <a:spcPct val="130000"/>
              </a:lnSpc>
              <a:spcBef>
                <a:spcPts val="1800"/>
              </a:spcBef>
            </a:pPr>
            <a:r>
              <a:rPr lang="en-US" sz="3050" spc="-35" dirty="0">
                <a:latin typeface="Barlow"/>
              </a:rPr>
              <a:t>Use the Cornell method: divide your page into sections for notes, cues, and summary.</a:t>
            </a:r>
          </a:p>
          <a:p>
            <a:pPr marL="1352550" indent="10160" algn="l">
              <a:lnSpc>
                <a:spcPct val="130000"/>
              </a:lnSpc>
              <a:spcBef>
                <a:spcPts val="1800"/>
              </a:spcBef>
            </a:pPr>
            <a:r>
              <a:rPr lang="en-US" sz="3050" spc="-35" dirty="0">
                <a:latin typeface="Barlow"/>
              </a:rPr>
              <a:t>Create mind maps to visualize connections between ideas.</a:t>
            </a:r>
          </a:p>
          <a:p>
            <a:pPr marL="1352550" indent="10160" algn="l">
              <a:lnSpc>
                <a:spcPct val="130000"/>
              </a:lnSpc>
              <a:spcBef>
                <a:spcPts val="1800"/>
              </a:spcBef>
            </a:pPr>
            <a:r>
              <a:rPr lang="en-US" sz="3050" spc="-35" dirty="0">
                <a:latin typeface="Barlow"/>
              </a:rPr>
              <a:t>Employ color-coding to categorize information (e.g., blue for main ideas, green for supporting evidence).</a:t>
            </a:r>
          </a:p>
          <a:p>
            <a:pPr marL="1352550" indent="10160" algn="l">
              <a:lnSpc>
                <a:spcPct val="130000"/>
              </a:lnSpc>
              <a:spcBef>
                <a:spcPts val="1800"/>
              </a:spcBef>
            </a:pPr>
            <a:r>
              <a:rPr lang="en-US" sz="3050" spc="-35" dirty="0">
                <a:latin typeface="Barlow"/>
              </a:rPr>
              <a:t>Write brief summaries after each major section.</a:t>
            </a:r>
          </a:p>
          <a:p>
            <a:pPr marL="1352550" indent="10160" algn="l">
              <a:lnSpc>
                <a:spcPct val="130000"/>
              </a:lnSpc>
              <a:spcBef>
                <a:spcPts val="1800"/>
              </a:spcBef>
            </a:pPr>
            <a:r>
              <a:rPr lang="en-US" sz="3050" spc="-35" dirty="0">
                <a:latin typeface="Barlow"/>
              </a:rPr>
              <a:t>Use digital note-taking apps that allow for easy organization and notes location and retrieval.</a:t>
            </a:r>
          </a:p>
        </p:txBody>
      </p:sp>
      <p:sp>
        <p:nvSpPr>
          <p:cNvPr id="5" name="object 5">
            <a:extLst>
              <a:ext uri="{FF2B5EF4-FFF2-40B4-BE49-F238E27FC236}">
                <a16:creationId xmlns:a16="http://schemas.microsoft.com/office/drawing/2014/main" id="{7D9FFD1C-7672-1A8E-7A96-AAA9DD178A65}"/>
              </a:ext>
            </a:extLst>
          </p:cNvPr>
          <p:cNvSpPr/>
          <p:nvPr/>
        </p:nvSpPr>
        <p:spPr>
          <a:xfrm>
            <a:off x="1418804" y="4049395"/>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0" name="object 10">
            <a:extLst>
              <a:ext uri="{FF2B5EF4-FFF2-40B4-BE49-F238E27FC236}">
                <a16:creationId xmlns:a16="http://schemas.microsoft.com/office/drawing/2014/main" id="{A898371F-A44D-3008-8AE3-3734C323FE1F}"/>
              </a:ext>
            </a:extLst>
          </p:cNvPr>
          <p:cNvSpPr txBox="1"/>
          <p:nvPr/>
        </p:nvSpPr>
        <p:spPr>
          <a:xfrm>
            <a:off x="1788292" y="1187034"/>
            <a:ext cx="3859529" cy="553720"/>
          </a:xfrm>
          <a:prstGeom prst="rect">
            <a:avLst/>
          </a:prstGeom>
        </p:spPr>
        <p:txBody>
          <a:bodyPr vert="horz" wrap="square" lIns="0" tIns="13970" rIns="0" bIns="0" rtlCol="0">
            <a:spAutoFit/>
          </a:bodyPr>
          <a:lstStyle/>
          <a:p>
            <a:pPr marL="12700">
              <a:lnSpc>
                <a:spcPct val="100000"/>
              </a:lnSpc>
              <a:spcBef>
                <a:spcPts val="110"/>
              </a:spcBef>
            </a:pPr>
            <a:r>
              <a:rPr sz="3450" b="1" spc="-10" dirty="0">
                <a:latin typeface="Barlow"/>
                <a:cs typeface="Barlow"/>
              </a:rPr>
              <a:t>Step-</a:t>
            </a:r>
            <a:r>
              <a:rPr sz="3450" b="1" spc="-65" dirty="0">
                <a:latin typeface="Barlow"/>
                <a:cs typeface="Barlow"/>
              </a:rPr>
              <a:t>by-</a:t>
            </a:r>
            <a:r>
              <a:rPr sz="3450" b="1" dirty="0">
                <a:latin typeface="Barlow"/>
                <a:cs typeface="Barlow"/>
              </a:rPr>
              <a:t>Step</a:t>
            </a:r>
            <a:r>
              <a:rPr sz="3450" b="1" spc="-15" dirty="0">
                <a:latin typeface="Barlow"/>
                <a:cs typeface="Barlow"/>
              </a:rPr>
              <a:t> </a:t>
            </a:r>
            <a:r>
              <a:rPr sz="3450" b="1" spc="-10" dirty="0">
                <a:latin typeface="Barlow"/>
                <a:cs typeface="Barlow"/>
              </a:rPr>
              <a:t>Guide</a:t>
            </a:r>
            <a:endParaRPr sz="3450">
              <a:latin typeface="Barlow"/>
              <a:cs typeface="Barlow"/>
            </a:endParaRPr>
          </a:p>
        </p:txBody>
      </p:sp>
      <p:grpSp>
        <p:nvGrpSpPr>
          <p:cNvPr id="11" name="object 11">
            <a:extLst>
              <a:ext uri="{FF2B5EF4-FFF2-40B4-BE49-F238E27FC236}">
                <a16:creationId xmlns:a16="http://schemas.microsoft.com/office/drawing/2014/main" id="{1308637A-B015-BB46-9C19-7475753A0BCF}"/>
              </a:ext>
            </a:extLst>
          </p:cNvPr>
          <p:cNvGrpSpPr/>
          <p:nvPr/>
        </p:nvGrpSpPr>
        <p:grpSpPr>
          <a:xfrm>
            <a:off x="628256" y="963321"/>
            <a:ext cx="1051560" cy="1036955"/>
            <a:chOff x="628256" y="963321"/>
            <a:chExt cx="1051560" cy="1036955"/>
          </a:xfrm>
        </p:grpSpPr>
        <p:sp>
          <p:nvSpPr>
            <p:cNvPr id="12" name="object 12">
              <a:extLst>
                <a:ext uri="{FF2B5EF4-FFF2-40B4-BE49-F238E27FC236}">
                  <a16:creationId xmlns:a16="http://schemas.microsoft.com/office/drawing/2014/main" id="{9D8E6C8E-7572-B4A6-E322-11F5779FF270}"/>
                </a:ext>
              </a:extLst>
            </p:cNvPr>
            <p:cNvSpPr/>
            <p:nvPr/>
          </p:nvSpPr>
          <p:spPr>
            <a:xfrm>
              <a:off x="628256" y="963321"/>
              <a:ext cx="1051560" cy="1036955"/>
            </a:xfrm>
            <a:custGeom>
              <a:avLst/>
              <a:gdLst/>
              <a:ahLst/>
              <a:cxnLst/>
              <a:rect l="l" t="t" r="r" b="b"/>
              <a:pathLst>
                <a:path w="1051560" h="1036955">
                  <a:moveTo>
                    <a:pt x="950641" y="0"/>
                  </a:moveTo>
                  <a:lnTo>
                    <a:pt x="100886" y="0"/>
                  </a:lnTo>
                  <a:lnTo>
                    <a:pt x="61618" y="7928"/>
                  </a:lnTo>
                  <a:lnTo>
                    <a:pt x="29550" y="29550"/>
                  </a:lnTo>
                  <a:lnTo>
                    <a:pt x="7928" y="61618"/>
                  </a:lnTo>
                  <a:lnTo>
                    <a:pt x="0" y="100886"/>
                  </a:lnTo>
                  <a:lnTo>
                    <a:pt x="0" y="935730"/>
                  </a:lnTo>
                  <a:lnTo>
                    <a:pt x="7928" y="974999"/>
                  </a:lnTo>
                  <a:lnTo>
                    <a:pt x="29550" y="1007067"/>
                  </a:lnTo>
                  <a:lnTo>
                    <a:pt x="61618" y="1028689"/>
                  </a:lnTo>
                  <a:lnTo>
                    <a:pt x="100886" y="1036617"/>
                  </a:lnTo>
                  <a:lnTo>
                    <a:pt x="950641" y="1036617"/>
                  </a:lnTo>
                  <a:lnTo>
                    <a:pt x="989909" y="1028689"/>
                  </a:lnTo>
                  <a:lnTo>
                    <a:pt x="1021978" y="1007067"/>
                  </a:lnTo>
                  <a:lnTo>
                    <a:pt x="1043599" y="974999"/>
                  </a:lnTo>
                  <a:lnTo>
                    <a:pt x="1051528" y="935730"/>
                  </a:lnTo>
                  <a:lnTo>
                    <a:pt x="1051528" y="100886"/>
                  </a:lnTo>
                  <a:lnTo>
                    <a:pt x="1043599" y="61618"/>
                  </a:lnTo>
                  <a:lnTo>
                    <a:pt x="1021978" y="29550"/>
                  </a:lnTo>
                  <a:lnTo>
                    <a:pt x="989909" y="7928"/>
                  </a:lnTo>
                  <a:lnTo>
                    <a:pt x="950641" y="0"/>
                  </a:lnTo>
                  <a:close/>
                </a:path>
              </a:pathLst>
            </a:custGeom>
            <a:solidFill>
              <a:srgbClr val="F8941D"/>
            </a:solidFill>
          </p:spPr>
          <p:txBody>
            <a:bodyPr wrap="square" lIns="0" tIns="0" rIns="0" bIns="0" rtlCol="0"/>
            <a:lstStyle/>
            <a:p>
              <a:endParaRPr/>
            </a:p>
          </p:txBody>
        </p:sp>
        <p:sp>
          <p:nvSpPr>
            <p:cNvPr id="13" name="object 13">
              <a:extLst>
                <a:ext uri="{FF2B5EF4-FFF2-40B4-BE49-F238E27FC236}">
                  <a16:creationId xmlns:a16="http://schemas.microsoft.com/office/drawing/2014/main" id="{7AE0A31E-63B0-7237-184A-99BC4AF9306A}"/>
                </a:ext>
              </a:extLst>
            </p:cNvPr>
            <p:cNvSpPr/>
            <p:nvPr/>
          </p:nvSpPr>
          <p:spPr>
            <a:xfrm>
              <a:off x="766508" y="1043602"/>
              <a:ext cx="775335" cy="876300"/>
            </a:xfrm>
            <a:custGeom>
              <a:avLst/>
              <a:gdLst/>
              <a:ahLst/>
              <a:cxnLst/>
              <a:rect l="l" t="t" r="r" b="b"/>
              <a:pathLst>
                <a:path w="775335" h="876300">
                  <a:moveTo>
                    <a:pt x="710260" y="531063"/>
                  </a:moveTo>
                  <a:lnTo>
                    <a:pt x="706577" y="512826"/>
                  </a:lnTo>
                  <a:lnTo>
                    <a:pt x="696531" y="497928"/>
                  </a:lnTo>
                  <a:lnTo>
                    <a:pt x="681634" y="487883"/>
                  </a:lnTo>
                  <a:lnTo>
                    <a:pt x="663384" y="484200"/>
                  </a:lnTo>
                  <a:lnTo>
                    <a:pt x="645134" y="487883"/>
                  </a:lnTo>
                  <a:lnTo>
                    <a:pt x="630237" y="497928"/>
                  </a:lnTo>
                  <a:lnTo>
                    <a:pt x="620191" y="512826"/>
                  </a:lnTo>
                  <a:lnTo>
                    <a:pt x="616508" y="531063"/>
                  </a:lnTo>
                  <a:lnTo>
                    <a:pt x="616508" y="660692"/>
                  </a:lnTo>
                  <a:lnTo>
                    <a:pt x="149771" y="660692"/>
                  </a:lnTo>
                  <a:lnTo>
                    <a:pt x="181698" y="623976"/>
                  </a:lnTo>
                  <a:lnTo>
                    <a:pt x="190881" y="607796"/>
                  </a:lnTo>
                  <a:lnTo>
                    <a:pt x="193078" y="589965"/>
                  </a:lnTo>
                  <a:lnTo>
                    <a:pt x="188429" y="572604"/>
                  </a:lnTo>
                  <a:lnTo>
                    <a:pt x="154495" y="547065"/>
                  </a:lnTo>
                  <a:lnTo>
                    <a:pt x="146342" y="546354"/>
                  </a:lnTo>
                  <a:lnTo>
                    <a:pt x="136588" y="547370"/>
                  </a:lnTo>
                  <a:lnTo>
                    <a:pt x="8839" y="679881"/>
                  </a:lnTo>
                  <a:lnTo>
                    <a:pt x="4902" y="687082"/>
                  </a:lnTo>
                  <a:lnTo>
                    <a:pt x="4191" y="688225"/>
                  </a:lnTo>
                  <a:lnTo>
                    <a:pt x="3949" y="689305"/>
                  </a:lnTo>
                  <a:lnTo>
                    <a:pt x="2578" y="692531"/>
                  </a:lnTo>
                  <a:lnTo>
                    <a:pt x="1549" y="695845"/>
                  </a:lnTo>
                  <a:lnTo>
                    <a:pt x="546" y="701001"/>
                  </a:lnTo>
                  <a:lnTo>
                    <a:pt x="0" y="704875"/>
                  </a:lnTo>
                  <a:lnTo>
                    <a:pt x="0" y="708748"/>
                  </a:lnTo>
                  <a:lnTo>
                    <a:pt x="112877" y="859459"/>
                  </a:lnTo>
                  <a:lnTo>
                    <a:pt x="144678" y="876071"/>
                  </a:lnTo>
                  <a:lnTo>
                    <a:pt x="162547" y="874217"/>
                  </a:lnTo>
                  <a:lnTo>
                    <a:pt x="178892" y="865339"/>
                  </a:lnTo>
                  <a:lnTo>
                    <a:pt x="190525" y="850798"/>
                  </a:lnTo>
                  <a:lnTo>
                    <a:pt x="195503" y="833526"/>
                  </a:lnTo>
                  <a:lnTo>
                    <a:pt x="193649" y="815657"/>
                  </a:lnTo>
                  <a:lnTo>
                    <a:pt x="184759" y="799299"/>
                  </a:lnTo>
                  <a:lnTo>
                    <a:pt x="147218" y="754443"/>
                  </a:lnTo>
                  <a:lnTo>
                    <a:pt x="663384" y="754443"/>
                  </a:lnTo>
                  <a:lnTo>
                    <a:pt x="681634" y="750760"/>
                  </a:lnTo>
                  <a:lnTo>
                    <a:pt x="696531" y="740714"/>
                  </a:lnTo>
                  <a:lnTo>
                    <a:pt x="706577" y="725817"/>
                  </a:lnTo>
                  <a:lnTo>
                    <a:pt x="710260" y="707567"/>
                  </a:lnTo>
                  <a:lnTo>
                    <a:pt x="710260" y="531063"/>
                  </a:lnTo>
                  <a:close/>
                </a:path>
                <a:path w="775335" h="876300">
                  <a:moveTo>
                    <a:pt x="775004" y="167322"/>
                  </a:moveTo>
                  <a:lnTo>
                    <a:pt x="662139" y="16598"/>
                  </a:lnTo>
                  <a:lnTo>
                    <a:pt x="630339" y="0"/>
                  </a:lnTo>
                  <a:lnTo>
                    <a:pt x="612457" y="1854"/>
                  </a:lnTo>
                  <a:lnTo>
                    <a:pt x="596112" y="10731"/>
                  </a:lnTo>
                  <a:lnTo>
                    <a:pt x="584479" y="25260"/>
                  </a:lnTo>
                  <a:lnTo>
                    <a:pt x="579501" y="42532"/>
                  </a:lnTo>
                  <a:lnTo>
                    <a:pt x="581367" y="60413"/>
                  </a:lnTo>
                  <a:lnTo>
                    <a:pt x="590245" y="76771"/>
                  </a:lnTo>
                  <a:lnTo>
                    <a:pt x="627786" y="121627"/>
                  </a:lnTo>
                  <a:lnTo>
                    <a:pt x="111620" y="121627"/>
                  </a:lnTo>
                  <a:lnTo>
                    <a:pt x="93383" y="125310"/>
                  </a:lnTo>
                  <a:lnTo>
                    <a:pt x="78473" y="135356"/>
                  </a:lnTo>
                  <a:lnTo>
                    <a:pt x="68427" y="150253"/>
                  </a:lnTo>
                  <a:lnTo>
                    <a:pt x="64744" y="168503"/>
                  </a:lnTo>
                  <a:lnTo>
                    <a:pt x="64744" y="345008"/>
                  </a:lnTo>
                  <a:lnTo>
                    <a:pt x="68427" y="363245"/>
                  </a:lnTo>
                  <a:lnTo>
                    <a:pt x="78473" y="378142"/>
                  </a:lnTo>
                  <a:lnTo>
                    <a:pt x="93383" y="388188"/>
                  </a:lnTo>
                  <a:lnTo>
                    <a:pt x="111620" y="391871"/>
                  </a:lnTo>
                  <a:lnTo>
                    <a:pt x="129870" y="388188"/>
                  </a:lnTo>
                  <a:lnTo>
                    <a:pt x="144780" y="378142"/>
                  </a:lnTo>
                  <a:lnTo>
                    <a:pt x="154825" y="363245"/>
                  </a:lnTo>
                  <a:lnTo>
                    <a:pt x="158508" y="345008"/>
                  </a:lnTo>
                  <a:lnTo>
                    <a:pt x="158508" y="215379"/>
                  </a:lnTo>
                  <a:lnTo>
                    <a:pt x="625233" y="215379"/>
                  </a:lnTo>
                  <a:lnTo>
                    <a:pt x="593305" y="252082"/>
                  </a:lnTo>
                  <a:lnTo>
                    <a:pt x="584123" y="268274"/>
                  </a:lnTo>
                  <a:lnTo>
                    <a:pt x="581926" y="286105"/>
                  </a:lnTo>
                  <a:lnTo>
                    <a:pt x="586574" y="303466"/>
                  </a:lnTo>
                  <a:lnTo>
                    <a:pt x="620509" y="329006"/>
                  </a:lnTo>
                  <a:lnTo>
                    <a:pt x="628662" y="329717"/>
                  </a:lnTo>
                  <a:lnTo>
                    <a:pt x="638416" y="328701"/>
                  </a:lnTo>
                  <a:lnTo>
                    <a:pt x="766165" y="196189"/>
                  </a:lnTo>
                  <a:lnTo>
                    <a:pt x="770102" y="188976"/>
                  </a:lnTo>
                  <a:lnTo>
                    <a:pt x="770826" y="187833"/>
                  </a:lnTo>
                  <a:lnTo>
                    <a:pt x="771055" y="186766"/>
                  </a:lnTo>
                  <a:lnTo>
                    <a:pt x="772439" y="183527"/>
                  </a:lnTo>
                  <a:lnTo>
                    <a:pt x="773468" y="180213"/>
                  </a:lnTo>
                  <a:lnTo>
                    <a:pt x="774458" y="175056"/>
                  </a:lnTo>
                  <a:lnTo>
                    <a:pt x="775004" y="171196"/>
                  </a:lnTo>
                  <a:lnTo>
                    <a:pt x="775004" y="167322"/>
                  </a:lnTo>
                  <a:close/>
                </a:path>
              </a:pathLst>
            </a:custGeom>
            <a:solidFill>
              <a:srgbClr val="FFFFFF"/>
            </a:solidFill>
          </p:spPr>
          <p:txBody>
            <a:bodyPr wrap="square" lIns="0" tIns="0" rIns="0" bIns="0" rtlCol="0"/>
            <a:lstStyle/>
            <a:p>
              <a:endParaRPr/>
            </a:p>
          </p:txBody>
        </p:sp>
      </p:grpSp>
      <p:sp>
        <p:nvSpPr>
          <p:cNvPr id="14" name="object 14">
            <a:extLst>
              <a:ext uri="{FF2B5EF4-FFF2-40B4-BE49-F238E27FC236}">
                <a16:creationId xmlns:a16="http://schemas.microsoft.com/office/drawing/2014/main" id="{A8E0904D-3DD5-1409-98D3-D9816C8AEDD0}"/>
              </a:ext>
            </a:extLst>
          </p:cNvPr>
          <p:cNvSpPr txBox="1">
            <a:spLocks noGrp="1"/>
          </p:cNvSpPr>
          <p:nvPr>
            <p:ph type="sldNum" sz="quarter" idx="7"/>
          </p:nvPr>
        </p:nvSpPr>
        <p:spPr>
          <a:prstGeom prst="rect">
            <a:avLst/>
          </a:prstGeom>
        </p:spPr>
        <p:txBody>
          <a:bodyPr vert="horz" wrap="square" lIns="0" tIns="13335" rIns="0" bIns="0" rtlCol="0">
            <a:spAutoFit/>
          </a:bodyPr>
          <a:lstStyle/>
          <a:p>
            <a:pPr marL="12700">
              <a:lnSpc>
                <a:spcPct val="100000"/>
              </a:lnSpc>
              <a:spcBef>
                <a:spcPts val="105"/>
              </a:spcBef>
            </a:pPr>
            <a:fld id="{81D60167-4931-47E6-BA6A-407CBD079E47}" type="slidenum">
              <a:rPr spc="-25" dirty="0"/>
              <a:t>9</a:t>
            </a:fld>
            <a:endParaRPr spc="-25" dirty="0"/>
          </a:p>
        </p:txBody>
      </p:sp>
      <p:sp>
        <p:nvSpPr>
          <p:cNvPr id="15" name="object 15">
            <a:extLst>
              <a:ext uri="{FF2B5EF4-FFF2-40B4-BE49-F238E27FC236}">
                <a16:creationId xmlns:a16="http://schemas.microsoft.com/office/drawing/2014/main" id="{44B1F101-D708-B2FD-F78A-F5EDFA4FEB78}"/>
              </a:ext>
            </a:extLst>
          </p:cNvPr>
          <p:cNvSpPr txBox="1">
            <a:spLocks noGrp="1"/>
          </p:cNvSpPr>
          <p:nvPr>
            <p:ph type="ftr" sz="quarter" idx="5"/>
          </p:nvPr>
        </p:nvSpPr>
        <p:spPr>
          <a:prstGeom prst="rect">
            <a:avLst/>
          </a:prstGeom>
        </p:spPr>
        <p:txBody>
          <a:bodyPr vert="horz" wrap="square" lIns="0" tIns="15240" rIns="0" bIns="0" rtlCol="0">
            <a:spAutoFit/>
          </a:bodyPr>
          <a:lstStyle/>
          <a:p>
            <a:pPr marL="12700">
              <a:lnSpc>
                <a:spcPct val="100000"/>
              </a:lnSpc>
              <a:spcBef>
                <a:spcPts val="120"/>
              </a:spcBef>
            </a:pPr>
            <a:r>
              <a:rPr dirty="0"/>
              <a:t>©</a:t>
            </a:r>
            <a:r>
              <a:rPr spc="35" dirty="0"/>
              <a:t> </a:t>
            </a:r>
            <a:r>
              <a:rPr dirty="0"/>
              <a:t>Encyclopædia</a:t>
            </a:r>
            <a:r>
              <a:rPr spc="35" dirty="0"/>
              <a:t> </a:t>
            </a:r>
            <a:r>
              <a:rPr dirty="0"/>
              <a:t>Britannica,</a:t>
            </a:r>
            <a:r>
              <a:rPr spc="35" dirty="0"/>
              <a:t> </a:t>
            </a:r>
            <a:r>
              <a:rPr spc="-20" dirty="0"/>
              <a:t>Inc.</a:t>
            </a:r>
          </a:p>
        </p:txBody>
      </p:sp>
      <p:sp>
        <p:nvSpPr>
          <p:cNvPr id="16" name="object 5">
            <a:extLst>
              <a:ext uri="{FF2B5EF4-FFF2-40B4-BE49-F238E27FC236}">
                <a16:creationId xmlns:a16="http://schemas.microsoft.com/office/drawing/2014/main" id="{9700FA32-BFDF-CA88-5945-71E136FE6DF3}"/>
              </a:ext>
            </a:extLst>
          </p:cNvPr>
          <p:cNvSpPr/>
          <p:nvPr/>
        </p:nvSpPr>
        <p:spPr>
          <a:xfrm>
            <a:off x="1418804" y="4871484"/>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7" name="object 5">
            <a:extLst>
              <a:ext uri="{FF2B5EF4-FFF2-40B4-BE49-F238E27FC236}">
                <a16:creationId xmlns:a16="http://schemas.microsoft.com/office/drawing/2014/main" id="{3032477F-1D5E-F1F0-0E28-BAAC4FE4BAE6}"/>
              </a:ext>
            </a:extLst>
          </p:cNvPr>
          <p:cNvSpPr/>
          <p:nvPr/>
        </p:nvSpPr>
        <p:spPr>
          <a:xfrm>
            <a:off x="1418804" y="5693573"/>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8" name="object 5">
            <a:extLst>
              <a:ext uri="{FF2B5EF4-FFF2-40B4-BE49-F238E27FC236}">
                <a16:creationId xmlns:a16="http://schemas.microsoft.com/office/drawing/2014/main" id="{F71A5EFE-4B25-2959-BE26-9F144389D150}"/>
              </a:ext>
            </a:extLst>
          </p:cNvPr>
          <p:cNvSpPr/>
          <p:nvPr/>
        </p:nvSpPr>
        <p:spPr>
          <a:xfrm>
            <a:off x="1418804" y="6515662"/>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19" name="object 5">
            <a:extLst>
              <a:ext uri="{FF2B5EF4-FFF2-40B4-BE49-F238E27FC236}">
                <a16:creationId xmlns:a16="http://schemas.microsoft.com/office/drawing/2014/main" id="{DC2960AB-FF99-A2D9-7579-1B9B0950AC5E}"/>
              </a:ext>
            </a:extLst>
          </p:cNvPr>
          <p:cNvSpPr/>
          <p:nvPr/>
        </p:nvSpPr>
        <p:spPr>
          <a:xfrm>
            <a:off x="1418804" y="7337751"/>
            <a:ext cx="377190" cy="386080"/>
          </a:xfrm>
          <a:custGeom>
            <a:avLst/>
            <a:gdLst/>
            <a:ahLst/>
            <a:cxnLst/>
            <a:rect l="l" t="t" r="r" b="b"/>
            <a:pathLst>
              <a:path w="377189" h="386079">
                <a:moveTo>
                  <a:pt x="62825" y="0"/>
                </a:moveTo>
                <a:lnTo>
                  <a:pt x="38369" y="4936"/>
                </a:lnTo>
                <a:lnTo>
                  <a:pt x="18399" y="18399"/>
                </a:lnTo>
                <a:lnTo>
                  <a:pt x="4936" y="38369"/>
                </a:lnTo>
                <a:lnTo>
                  <a:pt x="0" y="62825"/>
                </a:lnTo>
                <a:lnTo>
                  <a:pt x="0" y="323183"/>
                </a:lnTo>
                <a:lnTo>
                  <a:pt x="4936" y="347639"/>
                </a:lnTo>
                <a:lnTo>
                  <a:pt x="18399" y="367609"/>
                </a:lnTo>
                <a:lnTo>
                  <a:pt x="38369" y="381072"/>
                </a:lnTo>
                <a:lnTo>
                  <a:pt x="62825" y="386009"/>
                </a:lnTo>
                <a:lnTo>
                  <a:pt x="314126" y="386009"/>
                </a:lnTo>
                <a:lnTo>
                  <a:pt x="338582" y="381072"/>
                </a:lnTo>
                <a:lnTo>
                  <a:pt x="358551" y="367609"/>
                </a:lnTo>
                <a:lnTo>
                  <a:pt x="372015" y="347639"/>
                </a:lnTo>
                <a:lnTo>
                  <a:pt x="376951" y="323183"/>
                </a:lnTo>
                <a:lnTo>
                  <a:pt x="376951" y="62825"/>
                </a:lnTo>
                <a:lnTo>
                  <a:pt x="372015" y="38369"/>
                </a:lnTo>
                <a:lnTo>
                  <a:pt x="358551" y="18399"/>
                </a:lnTo>
                <a:lnTo>
                  <a:pt x="338582" y="4936"/>
                </a:lnTo>
                <a:lnTo>
                  <a:pt x="314126" y="0"/>
                </a:lnTo>
                <a:lnTo>
                  <a:pt x="62825" y="0"/>
                </a:lnTo>
                <a:close/>
              </a:path>
            </a:pathLst>
          </a:custGeom>
          <a:ln w="31412">
            <a:solidFill>
              <a:srgbClr val="000000"/>
            </a:solidFill>
          </a:ln>
        </p:spPr>
        <p:txBody>
          <a:bodyPr wrap="square" lIns="0" tIns="0" rIns="0" bIns="0" rtlCol="0"/>
          <a:lstStyle/>
          <a:p>
            <a:endParaRPr/>
          </a:p>
        </p:txBody>
      </p:sp>
      <p:sp>
        <p:nvSpPr>
          <p:cNvPr id="2" name="object 2">
            <a:extLst>
              <a:ext uri="{FF2B5EF4-FFF2-40B4-BE49-F238E27FC236}">
                <a16:creationId xmlns:a16="http://schemas.microsoft.com/office/drawing/2014/main" id="{955FFF83-96B0-9A67-F318-C3CB295D451A}"/>
              </a:ext>
            </a:extLst>
          </p:cNvPr>
          <p:cNvSpPr txBox="1"/>
          <p:nvPr/>
        </p:nvSpPr>
        <p:spPr>
          <a:xfrm>
            <a:off x="5784906" y="118186"/>
            <a:ext cx="8534344" cy="354584"/>
          </a:xfrm>
          <a:prstGeom prst="rect">
            <a:avLst/>
          </a:prstGeom>
        </p:spPr>
        <p:txBody>
          <a:bodyPr vert="horz" wrap="square" lIns="0" tIns="15875" rIns="0" bIns="0" rtlCol="0">
            <a:spAutoFit/>
          </a:bodyPr>
          <a:lstStyle/>
          <a:p>
            <a:pPr marL="12700" marR="5080" indent="-1588" algn="ctr">
              <a:spcBef>
                <a:spcPts val="125"/>
              </a:spcBef>
              <a:tabLst>
                <a:tab pos="5867400" algn="l"/>
                <a:tab pos="6007100" algn="l"/>
              </a:tabLst>
            </a:pPr>
            <a:r>
              <a:rPr lang="en-US" sz="2200" b="1" dirty="0">
                <a:solidFill>
                  <a:srgbClr val="FFFFFF"/>
                </a:solidFill>
                <a:latin typeface="Barlow"/>
              </a:rPr>
              <a:t>Strategies for Deep Reading</a:t>
            </a:r>
          </a:p>
        </p:txBody>
      </p:sp>
    </p:spTree>
    <p:extLst>
      <p:ext uri="{BB962C8B-B14F-4D97-AF65-F5344CB8AC3E}">
        <p14:creationId xmlns:p14="http://schemas.microsoft.com/office/powerpoint/2010/main" val="1490952952"/>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F497D"/>
      </a:dk2>
      <a:lt2>
        <a:srgbClr val="FDF5E6"/>
      </a:lt2>
      <a:accent1>
        <a:srgbClr val="306BB4"/>
      </a:accent1>
      <a:accent2>
        <a:srgbClr val="C0504D"/>
      </a:accent2>
      <a:accent3>
        <a:srgbClr val="30B791"/>
      </a:accent3>
      <a:accent4>
        <a:srgbClr val="7B519F"/>
      </a:accent4>
      <a:accent5>
        <a:srgbClr val="E8F2FB"/>
      </a:accent5>
      <a:accent6>
        <a:srgbClr val="F7931C"/>
      </a:accent6>
      <a:hlink>
        <a:srgbClr val="306BB4"/>
      </a:hlink>
      <a:folHlink>
        <a:srgbClr val="7B51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701</TotalTime>
  <Words>1440</Words>
  <Application>Microsoft Macintosh PowerPoint</Application>
  <PresentationFormat>Custom</PresentationFormat>
  <Paragraphs>205</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Apple Color Emoji</vt:lpstr>
      <vt:lpstr>Aptos</vt:lpstr>
      <vt:lpstr>Arial</vt:lpstr>
      <vt:lpstr>Barlow</vt:lpstr>
      <vt:lpstr>Barlow SemiBold</vt:lpstr>
      <vt:lpstr>Office Theme</vt:lpstr>
      <vt:lpstr>ACADEMIC TOOLKIT</vt:lpstr>
      <vt:lpstr>Interactive Table of Contents (slideshow view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Marc Hostetter</cp:lastModifiedBy>
  <cp:revision>187</cp:revision>
  <dcterms:created xsi:type="dcterms:W3CDTF">2026-02-21T00:16:22Z</dcterms:created>
  <dcterms:modified xsi:type="dcterms:W3CDTF">2026-03-04T22:57:54Z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2026-02-20T00:00:00Z</vt:filetime>
  </property>
  <property fmtid="{D5CDD505-2E9C-101B-9397-08002B2CF9AE}" pid="3" name="Creator">
    <vt:lpwstr>Adobe InDesign 21.0 (Macintosh)</vt:lpwstr>
  </property>
  <property fmtid="{D5CDD505-2E9C-101B-9397-08002B2CF9AE}" pid="4" name="LastSaved">
    <vt:filetime>2026-02-21T00:00:00Z</vt:filetime>
  </property>
  <property fmtid="{D5CDD505-2E9C-101B-9397-08002B2CF9AE}" pid="5" name="Producer">
    <vt:lpwstr>Adobe PDF Library 18.0</vt:lpwstr>
  </property>
</Properties>
</file>