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20104100" cy="11309350"/>
  <p:notesSz cx="20104100" cy="11309350"/>
  <p:embeddedFontLst>
    <p:embeddedFont>
      <p:font typeface="Barlow" panose="00000500000000000000" pitchFamily="2" charset="0"/>
      <p:regular r:id="rId22"/>
      <p:bold r:id="rId23"/>
      <p:italic r:id="rId24"/>
      <p:boldItalic r:id="rId25"/>
    </p:embeddedFont>
    <p:embeddedFont>
      <p:font typeface="Barlow SemiBold" panose="00000700000000000000" pitchFamily="2" charset="0"/>
      <p:regular r:id="rId26"/>
      <p:bold r:id="rId27"/>
      <p:italic r:id="rId28"/>
      <p:boldItalic r:id="rId29"/>
    </p:embeddedFont>
    <p:embeddedFont>
      <p:font typeface="REM" panose="020B0604020202020204" charset="0"/>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8" roundtripDataSignature="AMtx7mill8IJaHvOxv80CswQIj268OIp4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069E6FD-04A3-4F74-B756-54F01CDB60E9}">
  <a:tblStyle styleId="{C069E6FD-04A3-4F74-B756-54F01CDB60E9}" styleName="Table_0">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774" y="84"/>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9" Type="http://schemas.openxmlformats.org/officeDocument/2006/relationships/presProps" Target="presProps.xml"/><Relationship Id="rId21" Type="http://schemas.openxmlformats.org/officeDocument/2006/relationships/notesMaster" Target="notesMasters/notesMaster1.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font" Target="fonts/font12.fntdata"/><Relationship Id="rId38"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font" Target="fonts/font11.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8712200" cy="566738"/>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12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 name="Google Shape;4;n"/>
          <p:cNvSpPr txBox="1">
            <a:spLocks noGrp="1"/>
          </p:cNvSpPr>
          <p:nvPr>
            <p:ph type="dt" idx="10"/>
          </p:nvPr>
        </p:nvSpPr>
        <p:spPr>
          <a:xfrm>
            <a:off x="11387138" y="0"/>
            <a:ext cx="8712200" cy="566738"/>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sz="12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 name="Google Shape;5;n"/>
          <p:cNvSpPr>
            <a:spLocks noGrp="1" noRot="1" noChangeAspect="1"/>
          </p:cNvSpPr>
          <p:nvPr>
            <p:ph type="sldImg" idx="3"/>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2009775" y="5441950"/>
            <a:ext cx="16084550" cy="4454525"/>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10742613"/>
            <a:ext cx="8712200" cy="566737"/>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12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n"/>
          <p:cNvSpPr txBox="1">
            <a:spLocks noGrp="1"/>
          </p:cNvSpPr>
          <p:nvPr>
            <p:ph type="sldNum" idx="12"/>
          </p:nvPr>
        </p:nvSpPr>
        <p:spPr>
          <a:xfrm>
            <a:off x="11387138" y="10742613"/>
            <a:ext cx="8712200" cy="56673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t>‹#›</a:t>
            </a:fld>
            <a:endParaRPr sz="1200"/>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 name="Google Shape;48;p1: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0: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0" name="Google Shape;230;p10:notes"/>
          <p:cNvSpPr txBox="1">
            <a:spLocks noGrp="1"/>
          </p:cNvSpPr>
          <p:nvPr>
            <p:ph type="body" idx="1"/>
          </p:nvPr>
        </p:nvSpPr>
        <p:spPr>
          <a:xfrm>
            <a:off x="2009775" y="5441950"/>
            <a:ext cx="16084550" cy="44545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1" name="Google Shape;231;p10:notes"/>
          <p:cNvSpPr txBox="1">
            <a:spLocks noGrp="1"/>
          </p:cNvSpPr>
          <p:nvPr>
            <p:ph type="sldNum" idx="12"/>
          </p:nvPr>
        </p:nvSpPr>
        <p:spPr>
          <a:xfrm>
            <a:off x="11387138" y="10742613"/>
            <a:ext cx="8712200" cy="56673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11: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11: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p12: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6" name="Google Shape;266;p12: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13: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2" name="Google Shape;282;p13: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p14: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7" name="Google Shape;297;p14: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15: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3" name="Google Shape;313;p15: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Google Shape;329;p16: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30" name="Google Shape;330;p16: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Google Shape;345;p17: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6" name="Google Shape;346;p17: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p18: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3" name="Google Shape;363;p18: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p19: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0" name="Google Shape;380;p19: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2: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5" name="Google Shape;55;p2: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 name="Google Shape;101;p3: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4: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8" name="Google Shape;118;p4: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5: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p5: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6: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8" name="Google Shape;158;p6: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7: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6" name="Google Shape;176;p7: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8: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5" name="Google Shape;195;p8: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9: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4" name="Google Shape;214;p9: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obj">
  <p:cSld name="OBJECT">
    <p:bg>
      <p:bgPr>
        <a:solidFill>
          <a:schemeClr val="lt1"/>
        </a:solidFill>
        <a:effectLst/>
      </p:bgPr>
    </p:bg>
    <p:spTree>
      <p:nvGrpSpPr>
        <p:cNvPr id="1" name="Shape 17"/>
        <p:cNvGrpSpPr/>
        <p:nvPr/>
      </p:nvGrpSpPr>
      <p:grpSpPr>
        <a:xfrm>
          <a:off x="0" y="0"/>
          <a:ext cx="0" cy="0"/>
          <a:chOff x="0" y="0"/>
          <a:chExt cx="0" cy="0"/>
        </a:xfrm>
      </p:grpSpPr>
      <p:sp>
        <p:nvSpPr>
          <p:cNvPr id="18" name="Google Shape;18;p21"/>
          <p:cNvSpPr/>
          <p:nvPr/>
        </p:nvSpPr>
        <p:spPr>
          <a:xfrm>
            <a:off x="0" y="0"/>
            <a:ext cx="20104100" cy="11308715"/>
          </a:xfrm>
          <a:custGeom>
            <a:avLst/>
            <a:gdLst/>
            <a:ahLst/>
            <a:cxnLst/>
            <a:rect l="l" t="t" r="r" b="b"/>
            <a:pathLst>
              <a:path w="20104100" h="11308715" extrusionOk="0">
                <a:moveTo>
                  <a:pt x="20104099" y="0"/>
                </a:moveTo>
                <a:lnTo>
                  <a:pt x="0" y="0"/>
                </a:lnTo>
                <a:lnTo>
                  <a:pt x="0" y="11308556"/>
                </a:lnTo>
                <a:lnTo>
                  <a:pt x="20104099" y="11308556"/>
                </a:lnTo>
                <a:lnTo>
                  <a:pt x="20104099"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9" name="Google Shape;19;p21"/>
          <p:cNvPicPr preferRelativeResize="0"/>
          <p:nvPr/>
        </p:nvPicPr>
        <p:blipFill rotWithShape="1">
          <a:blip r:embed="rId2">
            <a:alphaModFix/>
          </a:blip>
          <a:srcRect/>
          <a:stretch/>
        </p:blipFill>
        <p:spPr>
          <a:xfrm>
            <a:off x="0" y="0"/>
            <a:ext cx="20104100" cy="11308556"/>
          </a:xfrm>
          <a:prstGeom prst="rect">
            <a:avLst/>
          </a:prstGeom>
          <a:noFill/>
          <a:ln>
            <a:noFill/>
          </a:ln>
        </p:spPr>
      </p:pic>
      <p:sp>
        <p:nvSpPr>
          <p:cNvPr id="20" name="Google Shape;20;p21"/>
          <p:cNvSpPr txBox="1">
            <a:spLocks noGrp="1"/>
          </p:cNvSpPr>
          <p:nvPr>
            <p:ph type="ctrTitle"/>
          </p:nvPr>
        </p:nvSpPr>
        <p:spPr>
          <a:xfrm>
            <a:off x="7474609" y="1421810"/>
            <a:ext cx="5154881" cy="729614"/>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3450" b="1"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1"/>
          <p:cNvSpPr txBox="1">
            <a:spLocks noGrp="1"/>
          </p:cNvSpPr>
          <p:nvPr>
            <p:ph type="subTitle" idx="1"/>
          </p:nvPr>
        </p:nvSpPr>
        <p:spPr>
          <a:xfrm>
            <a:off x="3015615" y="6333236"/>
            <a:ext cx="14072870" cy="282733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3050" b="0" i="0">
                <a:solidFill>
                  <a:schemeClr val="dk1"/>
                </a:solidFill>
                <a:latin typeface="Barlow"/>
                <a:ea typeface="Barlow"/>
                <a:cs typeface="Barlow"/>
                <a:sym typeface="Barlow"/>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1"/>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1"/>
          <p:cNvSpPr txBox="1">
            <a:spLocks noGrp="1"/>
          </p:cNvSpPr>
          <p:nvPr>
            <p:ph type="dt" idx="10"/>
          </p:nvPr>
        </p:nvSpPr>
        <p:spPr>
          <a:xfrm>
            <a:off x="1005205" y="10517696"/>
            <a:ext cx="4623943" cy="56546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21"/>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wo Content">
  <p:cSld name="Two Content">
    <p:bg>
      <p:bgPr>
        <a:solidFill>
          <a:schemeClr val="lt1"/>
        </a:solidFill>
        <a:effectLst/>
      </p:bgPr>
    </p:bg>
    <p:spTree>
      <p:nvGrpSpPr>
        <p:cNvPr id="1" name="Shape 25"/>
        <p:cNvGrpSpPr/>
        <p:nvPr/>
      </p:nvGrpSpPr>
      <p:grpSpPr>
        <a:xfrm>
          <a:off x="0" y="0"/>
          <a:ext cx="0" cy="0"/>
          <a:chOff x="0" y="0"/>
          <a:chExt cx="0" cy="0"/>
        </a:xfrm>
      </p:grpSpPr>
      <p:sp>
        <p:nvSpPr>
          <p:cNvPr id="26" name="Google Shape;26;p22"/>
          <p:cNvSpPr/>
          <p:nvPr/>
        </p:nvSpPr>
        <p:spPr>
          <a:xfrm>
            <a:off x="0" y="0"/>
            <a:ext cx="20104100" cy="1047115"/>
          </a:xfrm>
          <a:custGeom>
            <a:avLst/>
            <a:gdLst/>
            <a:ahLst/>
            <a:cxnLst/>
            <a:rect l="l" t="t" r="r" b="b"/>
            <a:pathLst>
              <a:path w="20104100" h="1047115" extrusionOk="0">
                <a:moveTo>
                  <a:pt x="20104099" y="0"/>
                </a:moveTo>
                <a:lnTo>
                  <a:pt x="0" y="0"/>
                </a:lnTo>
                <a:lnTo>
                  <a:pt x="0" y="1047088"/>
                </a:lnTo>
                <a:lnTo>
                  <a:pt x="20104099" y="1047088"/>
                </a:lnTo>
                <a:lnTo>
                  <a:pt x="20104099"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7" name="Google Shape;27;p22"/>
          <p:cNvSpPr txBox="1">
            <a:spLocks noGrp="1"/>
          </p:cNvSpPr>
          <p:nvPr>
            <p:ph type="title"/>
          </p:nvPr>
        </p:nvSpPr>
        <p:spPr>
          <a:xfrm>
            <a:off x="746620" y="914935"/>
            <a:ext cx="5653405" cy="88011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3450" b="1"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22"/>
          <p:cNvSpPr txBox="1">
            <a:spLocks noGrp="1"/>
          </p:cNvSpPr>
          <p:nvPr>
            <p:ph type="body" idx="1"/>
          </p:nvPr>
        </p:nvSpPr>
        <p:spPr>
          <a:xfrm>
            <a:off x="1005205" y="2601150"/>
            <a:ext cx="8745284" cy="7464171"/>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9" name="Google Shape;29;p22"/>
          <p:cNvSpPr txBox="1">
            <a:spLocks noGrp="1"/>
          </p:cNvSpPr>
          <p:nvPr>
            <p:ph type="body" idx="2"/>
          </p:nvPr>
        </p:nvSpPr>
        <p:spPr>
          <a:xfrm>
            <a:off x="10227824" y="3122741"/>
            <a:ext cx="6720840" cy="668909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sz="3050" b="1" i="0">
                <a:solidFill>
                  <a:schemeClr val="dk1"/>
                </a:solidFill>
                <a:latin typeface="Barlow SemiBold"/>
                <a:ea typeface="Barlow SemiBold"/>
                <a:cs typeface="Barlow SemiBold"/>
                <a:sym typeface="Barlow SemiBold"/>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0" name="Google Shape;30;p22"/>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2"/>
          <p:cNvSpPr txBox="1">
            <a:spLocks noGrp="1"/>
          </p:cNvSpPr>
          <p:nvPr>
            <p:ph type="dt" idx="10"/>
          </p:nvPr>
        </p:nvSpPr>
        <p:spPr>
          <a:xfrm>
            <a:off x="1005205" y="10517696"/>
            <a:ext cx="4623943" cy="56546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22"/>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3"/>
        <p:cNvGrpSpPr/>
        <p:nvPr/>
      </p:nvGrpSpPr>
      <p:grpSpPr>
        <a:xfrm>
          <a:off x="0" y="0"/>
          <a:ext cx="0" cy="0"/>
          <a:chOff x="0" y="0"/>
          <a:chExt cx="0" cy="0"/>
        </a:xfrm>
      </p:grpSpPr>
      <p:sp>
        <p:nvSpPr>
          <p:cNvPr id="34" name="Google Shape;34;p23"/>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3"/>
          <p:cNvSpPr txBox="1">
            <a:spLocks noGrp="1"/>
          </p:cNvSpPr>
          <p:nvPr>
            <p:ph type="dt" idx="10"/>
          </p:nvPr>
        </p:nvSpPr>
        <p:spPr>
          <a:xfrm>
            <a:off x="1005205" y="10517696"/>
            <a:ext cx="4623943" cy="56546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23"/>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pic>
        <p:nvPicPr>
          <p:cNvPr id="37" name="Google Shape;37;p23" descr="A blue and white logo&#10;&#10;AI-generated content may be incorrect."/>
          <p:cNvPicPr preferRelativeResize="0"/>
          <p:nvPr/>
        </p:nvPicPr>
        <p:blipFill rotWithShape="1">
          <a:blip r:embed="rId2">
            <a:alphaModFix/>
          </a:blip>
          <a:srcRect/>
          <a:stretch/>
        </p:blipFill>
        <p:spPr>
          <a:xfrm>
            <a:off x="18129250" y="92075"/>
            <a:ext cx="1359297" cy="447435"/>
          </a:xfrm>
          <a:prstGeom prst="roundRect">
            <a:avLst>
              <a:gd name="adj" fmla="val 16667"/>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8"/>
        <p:cNvGrpSpPr/>
        <p:nvPr/>
      </p:nvGrpSpPr>
      <p:grpSpPr>
        <a:xfrm>
          <a:off x="0" y="0"/>
          <a:ext cx="0" cy="0"/>
          <a:chOff x="0" y="0"/>
          <a:chExt cx="0" cy="0"/>
        </a:xfrm>
      </p:grpSpPr>
      <p:sp>
        <p:nvSpPr>
          <p:cNvPr id="39" name="Google Shape;39;p24"/>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24"/>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1"/>
        <p:cNvGrpSpPr/>
        <p:nvPr/>
      </p:nvGrpSpPr>
      <p:grpSpPr>
        <a:xfrm>
          <a:off x="0" y="0"/>
          <a:ext cx="0" cy="0"/>
          <a:chOff x="0" y="0"/>
          <a:chExt cx="0" cy="0"/>
        </a:xfrm>
      </p:grpSpPr>
      <p:sp>
        <p:nvSpPr>
          <p:cNvPr id="42" name="Google Shape;42;p25"/>
          <p:cNvSpPr txBox="1">
            <a:spLocks noGrp="1"/>
          </p:cNvSpPr>
          <p:nvPr>
            <p:ph type="title"/>
          </p:nvPr>
        </p:nvSpPr>
        <p:spPr>
          <a:xfrm>
            <a:off x="746620" y="914935"/>
            <a:ext cx="5653405" cy="88011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3450" b="1"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25"/>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5"/>
          <p:cNvSpPr txBox="1">
            <a:spLocks noGrp="1"/>
          </p:cNvSpPr>
          <p:nvPr>
            <p:ph type="dt" idx="10"/>
          </p:nvPr>
        </p:nvSpPr>
        <p:spPr>
          <a:xfrm>
            <a:off x="1005205" y="10517696"/>
            <a:ext cx="4623943" cy="56546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25"/>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0"/>
          <p:cNvSpPr/>
          <p:nvPr/>
        </p:nvSpPr>
        <p:spPr>
          <a:xfrm>
            <a:off x="0" y="0"/>
            <a:ext cx="20104100" cy="628650"/>
          </a:xfrm>
          <a:custGeom>
            <a:avLst/>
            <a:gdLst/>
            <a:ahLst/>
            <a:cxnLst/>
            <a:rect l="l" t="t" r="r" b="b"/>
            <a:pathLst>
              <a:path w="20104100" h="628650" extrusionOk="0">
                <a:moveTo>
                  <a:pt x="20104099" y="0"/>
                </a:moveTo>
                <a:lnTo>
                  <a:pt x="0" y="0"/>
                </a:lnTo>
                <a:lnTo>
                  <a:pt x="0" y="628253"/>
                </a:lnTo>
                <a:lnTo>
                  <a:pt x="20104099" y="628253"/>
                </a:lnTo>
                <a:lnTo>
                  <a:pt x="20104099"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1" name="Google Shape;11;p20"/>
          <p:cNvPicPr preferRelativeResize="0"/>
          <p:nvPr/>
        </p:nvPicPr>
        <p:blipFill rotWithShape="1">
          <a:blip r:embed="rId7">
            <a:alphaModFix/>
          </a:blip>
          <a:srcRect/>
          <a:stretch/>
        </p:blipFill>
        <p:spPr>
          <a:xfrm>
            <a:off x="18166179" y="104708"/>
            <a:ext cx="1309666" cy="417421"/>
          </a:xfrm>
          <a:prstGeom prst="rect">
            <a:avLst/>
          </a:prstGeom>
          <a:noFill/>
          <a:ln>
            <a:noFill/>
          </a:ln>
        </p:spPr>
      </p:pic>
      <p:sp>
        <p:nvSpPr>
          <p:cNvPr id="12" name="Google Shape;12;p20"/>
          <p:cNvSpPr txBox="1">
            <a:spLocks noGrp="1"/>
          </p:cNvSpPr>
          <p:nvPr>
            <p:ph type="title"/>
          </p:nvPr>
        </p:nvSpPr>
        <p:spPr>
          <a:xfrm>
            <a:off x="746620" y="914935"/>
            <a:ext cx="5653405" cy="88011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3450" b="1" i="0" u="none" strike="noStrike" cap="none">
                <a:solidFill>
                  <a:schemeClr val="dk1"/>
                </a:solidFill>
                <a:latin typeface="Barlow"/>
                <a:ea typeface="Barlow"/>
                <a:cs typeface="Barlow"/>
                <a:sym typeface="Barlow"/>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20"/>
          <p:cNvSpPr txBox="1">
            <a:spLocks noGrp="1"/>
          </p:cNvSpPr>
          <p:nvPr>
            <p:ph type="body" idx="1"/>
          </p:nvPr>
        </p:nvSpPr>
        <p:spPr>
          <a:xfrm>
            <a:off x="1777821" y="2440894"/>
            <a:ext cx="17355820" cy="7592695"/>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3050" b="0" i="0" u="none" strike="noStrike" cap="none">
                <a:solidFill>
                  <a:schemeClr val="dk1"/>
                </a:solidFill>
                <a:latin typeface="Barlow"/>
                <a:ea typeface="Barlow"/>
                <a:cs typeface="Barlow"/>
                <a:sym typeface="Barlow"/>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4" name="Google Shape;14;p20"/>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5" name="Google Shape;15;p20"/>
          <p:cNvSpPr txBox="1">
            <a:spLocks noGrp="1"/>
          </p:cNvSpPr>
          <p:nvPr>
            <p:ph type="dt" idx="10"/>
          </p:nvPr>
        </p:nvSpPr>
        <p:spPr>
          <a:xfrm>
            <a:off x="1005205" y="10517696"/>
            <a:ext cx="4623943" cy="56546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6" name="Google Shape;16;p20"/>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4.xml"/><Relationship Id="rId5" Type="http://schemas.openxmlformats.org/officeDocument/2006/relationships/image" Target="../media/image3.jpg"/><Relationship Id="rId4" Type="http://schemas.openxmlformats.org/officeDocument/2006/relationships/image" Target="../media/image9.jp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4.xml"/><Relationship Id="rId5" Type="http://schemas.openxmlformats.org/officeDocument/2006/relationships/image" Target="../media/image3.jpg"/><Relationship Id="rId4" Type="http://schemas.openxmlformats.org/officeDocument/2006/relationships/image" Target="../media/image10.jpg"/></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slide" Target="slide10.xml"/><Relationship Id="rId18" Type="http://schemas.openxmlformats.org/officeDocument/2006/relationships/image" Target="../media/image3.jpg"/><Relationship Id="rId3" Type="http://schemas.openxmlformats.org/officeDocument/2006/relationships/slide" Target="slide17.xml"/><Relationship Id="rId7" Type="http://schemas.openxmlformats.org/officeDocument/2006/relationships/image" Target="../media/image4.png"/><Relationship Id="rId12" Type="http://schemas.openxmlformats.org/officeDocument/2006/relationships/slide" Target="slide8.xml"/><Relationship Id="rId17" Type="http://schemas.openxmlformats.org/officeDocument/2006/relationships/slide" Target="slide16.xml"/><Relationship Id="rId2" Type="http://schemas.openxmlformats.org/officeDocument/2006/relationships/notesSlide" Target="../notesSlides/notesSlide2.xml"/><Relationship Id="rId16" Type="http://schemas.openxmlformats.org/officeDocument/2006/relationships/slide" Target="slide15.xml"/><Relationship Id="rId1" Type="http://schemas.openxmlformats.org/officeDocument/2006/relationships/slideLayout" Target="../slideLayouts/slideLayout2.xml"/><Relationship Id="rId6" Type="http://schemas.openxmlformats.org/officeDocument/2006/relationships/slide" Target="slide5.xml"/><Relationship Id="rId11" Type="http://schemas.openxmlformats.org/officeDocument/2006/relationships/slide" Target="slide7.xml"/><Relationship Id="rId5" Type="http://schemas.openxmlformats.org/officeDocument/2006/relationships/slide" Target="slide18.xml"/><Relationship Id="rId15" Type="http://schemas.openxmlformats.org/officeDocument/2006/relationships/slide" Target="slide13.xml"/><Relationship Id="rId10" Type="http://schemas.openxmlformats.org/officeDocument/2006/relationships/slide" Target="slide6.xml"/><Relationship Id="rId4" Type="http://schemas.openxmlformats.org/officeDocument/2006/relationships/slide" Target="slide19.xml"/><Relationship Id="rId9" Type="http://schemas.openxmlformats.org/officeDocument/2006/relationships/image" Target="../media/image6.png"/><Relationship Id="rId14" Type="http://schemas.openxmlformats.org/officeDocument/2006/relationships/slide" Target="slide1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4.xml.rels><?xml version="1.0" encoding="UTF-8" standalone="yes"?>
<Relationships xmlns="http://schemas.openxmlformats.org/package/2006/relationships"><Relationship Id="rId3" Type="http://schemas.openxmlformats.org/officeDocument/2006/relationships/hyperlink" Target="https://academic.eb.com/?target=%2Flevels%2Fcollegiate"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
          <p:cNvSpPr txBox="1"/>
          <p:nvPr/>
        </p:nvSpPr>
        <p:spPr>
          <a:xfrm>
            <a:off x="679450" y="4664075"/>
            <a:ext cx="18745199" cy="1490152"/>
          </a:xfrm>
          <a:prstGeom prst="rect">
            <a:avLst/>
          </a:prstGeom>
          <a:noFill/>
          <a:ln>
            <a:noFill/>
          </a:ln>
        </p:spPr>
        <p:txBody>
          <a:bodyPr spcFirstLastPara="1" wrap="square" lIns="0" tIns="12700" rIns="0" bIns="0" anchor="t" anchorCtr="0">
            <a:spAutoFit/>
          </a:bodyPr>
          <a:lstStyle/>
          <a:p>
            <a:pPr marL="0" lvl="0" indent="0" algn="ctr" rtl="0">
              <a:spcBef>
                <a:spcPts val="0"/>
              </a:spcBef>
              <a:spcAft>
                <a:spcPts val="0"/>
              </a:spcAft>
              <a:buNone/>
            </a:pPr>
            <a:r>
              <a:rPr lang="en-US" sz="9600" b="1">
                <a:solidFill>
                  <a:schemeClr val="lt1"/>
                </a:solidFill>
              </a:rPr>
              <a:t>The Research Process</a:t>
            </a:r>
            <a:endParaRPr/>
          </a:p>
        </p:txBody>
      </p:sp>
      <p:sp>
        <p:nvSpPr>
          <p:cNvPr id="51" name="Google Shape;51;p1" descr="$PPTXTitle"/>
          <p:cNvSpPr txBox="1">
            <a:spLocks noGrp="1"/>
          </p:cNvSpPr>
          <p:nvPr>
            <p:ph type="ctrTitle"/>
          </p:nvPr>
        </p:nvSpPr>
        <p:spPr>
          <a:xfrm>
            <a:off x="7474609" y="1421810"/>
            <a:ext cx="5986558" cy="729614"/>
          </a:xfrm>
          <a:prstGeom prst="rect">
            <a:avLst/>
          </a:prstGeom>
          <a:noFill/>
          <a:ln>
            <a:noFill/>
          </a:ln>
        </p:spPr>
        <p:txBody>
          <a:bodyPr spcFirstLastPara="1" wrap="square" lIns="0" tIns="14600" rIns="0" bIns="0" anchor="t" anchorCtr="0">
            <a:spAutoFit/>
          </a:bodyPr>
          <a:lstStyle/>
          <a:p>
            <a:pPr marL="12700" lvl="0" indent="0" algn="ctr" rtl="0">
              <a:lnSpc>
                <a:spcPct val="100000"/>
              </a:lnSpc>
              <a:spcBef>
                <a:spcPts val="0"/>
              </a:spcBef>
              <a:spcAft>
                <a:spcPts val="0"/>
              </a:spcAft>
              <a:buNone/>
            </a:pPr>
            <a:r>
              <a:rPr lang="en-US" sz="4600" dirty="0">
                <a:solidFill>
                  <a:srgbClr val="FFFFFF"/>
                </a:solidFill>
              </a:rPr>
              <a:t>ACADEMIC TOOLKIT</a:t>
            </a:r>
            <a:endParaRPr sz="4600" dirty="0"/>
          </a:p>
        </p:txBody>
      </p:sp>
      <p:pic>
        <p:nvPicPr>
          <p:cNvPr id="52" name="Google Shape;52;p1" descr="A blue and white logo&#10;&#10;AI-generated content may be incorrect."/>
          <p:cNvPicPr preferRelativeResize="0"/>
          <p:nvPr/>
        </p:nvPicPr>
        <p:blipFill rotWithShape="1">
          <a:blip r:embed="rId3">
            <a:alphaModFix/>
          </a:blip>
          <a:srcRect/>
          <a:stretch/>
        </p:blipFill>
        <p:spPr>
          <a:xfrm>
            <a:off x="7957044" y="8730620"/>
            <a:ext cx="4211819" cy="1386390"/>
          </a:xfrm>
          <a:prstGeom prst="roundRect">
            <a:avLst>
              <a:gd name="adj" fmla="val 16667"/>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10"/>
          <p:cNvSpPr txBox="1"/>
          <p:nvPr/>
        </p:nvSpPr>
        <p:spPr>
          <a:xfrm>
            <a:off x="615553" y="1187034"/>
            <a:ext cx="12484497" cy="9239774"/>
          </a:xfrm>
          <a:prstGeom prst="rect">
            <a:avLst/>
          </a:prstGeom>
          <a:noFill/>
          <a:ln>
            <a:noFill/>
          </a:ln>
        </p:spPr>
        <p:txBody>
          <a:bodyPr spcFirstLastPara="1" wrap="square" lIns="0" tIns="13950" rIns="0" bIns="0" anchor="t" anchorCtr="0">
            <a:spAutoFit/>
          </a:bodyPr>
          <a:lstStyle/>
          <a:p>
            <a:pPr marL="118491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a:p>
            <a:pPr marL="0" lvl="0" indent="0" algn="l" rtl="0">
              <a:lnSpc>
                <a:spcPct val="100000"/>
              </a:lnSpc>
              <a:spcBef>
                <a:spcPts val="0"/>
              </a:spcBef>
              <a:spcAft>
                <a:spcPts val="0"/>
              </a:spcAft>
              <a:buNone/>
            </a:pPr>
            <a:endParaRPr sz="3450">
              <a:latin typeface="Barlow"/>
              <a:ea typeface="Barlow"/>
              <a:cs typeface="Barlow"/>
              <a:sym typeface="Barlow"/>
            </a:endParaRPr>
          </a:p>
          <a:p>
            <a:pPr marL="0" lvl="0" indent="0" algn="l" rtl="0">
              <a:lnSpc>
                <a:spcPct val="100000"/>
              </a:lnSpc>
              <a:spcBef>
                <a:spcPts val="390"/>
              </a:spcBef>
              <a:spcAft>
                <a:spcPts val="0"/>
              </a:spcAft>
              <a:buNone/>
            </a:pPr>
            <a:endParaRPr sz="3450">
              <a:latin typeface="Barlow"/>
              <a:ea typeface="Barlow"/>
              <a:cs typeface="Barlow"/>
              <a:sym typeface="Barlow"/>
            </a:endParaRPr>
          </a:p>
          <a:p>
            <a:pPr marL="756285" lvl="0" indent="-743585" algn="l" rtl="0">
              <a:lnSpc>
                <a:spcPct val="100000"/>
              </a:lnSpc>
              <a:spcBef>
                <a:spcPts val="0"/>
              </a:spcBef>
              <a:spcAft>
                <a:spcPts val="0"/>
              </a:spcAft>
              <a:buSzPts val="5600"/>
              <a:buFont typeface="Barlow"/>
              <a:buAutoNum type="arabicPeriod" startAt="5"/>
            </a:pPr>
            <a:r>
              <a:rPr lang="en-US" sz="5600" b="1">
                <a:latin typeface="Barlow"/>
                <a:ea typeface="Barlow"/>
                <a:cs typeface="Barlow"/>
                <a:sym typeface="Barlow"/>
              </a:rPr>
              <a:t>Data Collection</a:t>
            </a:r>
            <a:endParaRPr sz="5600">
              <a:latin typeface="Barlow"/>
              <a:ea typeface="Barlow"/>
              <a:cs typeface="Barlow"/>
              <a:sym typeface="Barlow"/>
            </a:endParaRPr>
          </a:p>
          <a:p>
            <a:pPr marL="1394460" marR="5080" lvl="0" indent="-10795" algn="l" rtl="0">
              <a:lnSpc>
                <a:spcPct val="130000"/>
              </a:lnSpc>
              <a:spcBef>
                <a:spcPts val="1800"/>
              </a:spcBef>
              <a:spcAft>
                <a:spcPts val="0"/>
              </a:spcAft>
              <a:buNone/>
            </a:pPr>
            <a:r>
              <a:rPr lang="en-US" sz="3050">
                <a:latin typeface="Barlow"/>
                <a:ea typeface="Barlow"/>
                <a:cs typeface="Barlow"/>
                <a:sym typeface="Barlow"/>
              </a:rPr>
              <a:t>Collect data according to your research plan.</a:t>
            </a:r>
            <a:endParaRPr/>
          </a:p>
          <a:p>
            <a:pPr marL="1394460" marR="5080" lvl="0" indent="-10795" algn="l" rtl="0">
              <a:lnSpc>
                <a:spcPct val="130000"/>
              </a:lnSpc>
              <a:spcBef>
                <a:spcPts val="1800"/>
              </a:spcBef>
              <a:spcAft>
                <a:spcPts val="0"/>
              </a:spcAft>
              <a:buNone/>
            </a:pPr>
            <a:r>
              <a:rPr lang="en-US" sz="3050">
                <a:latin typeface="Barlow"/>
                <a:ea typeface="Barlow"/>
                <a:cs typeface="Barlow"/>
                <a:sym typeface="Barlow"/>
              </a:rPr>
              <a:t>Ensure ethical standards and consent protocols are followed.</a:t>
            </a:r>
            <a:endParaRPr/>
          </a:p>
          <a:p>
            <a:pPr marL="1778000" lvl="0" indent="-393700" algn="l" rtl="0">
              <a:lnSpc>
                <a:spcPct val="130000"/>
              </a:lnSpc>
              <a:spcBef>
                <a:spcPts val="0"/>
              </a:spcBef>
              <a:spcAft>
                <a:spcPts val="0"/>
              </a:spcAft>
              <a:buSzPts val="3050"/>
              <a:buFont typeface="Barlow"/>
              <a:buChar char="•"/>
            </a:pPr>
            <a:r>
              <a:rPr lang="en-US" sz="3050">
                <a:latin typeface="Barlow"/>
                <a:ea typeface="Barlow"/>
                <a:cs typeface="Barlow"/>
                <a:sym typeface="Barlow"/>
              </a:rPr>
              <a:t>For surveys: Ensure questions are clear, unbiased, and aligned </a:t>
            </a:r>
            <a:br>
              <a:rPr lang="en-US" sz="3050">
                <a:latin typeface="Barlow"/>
                <a:ea typeface="Barlow"/>
                <a:cs typeface="Barlow"/>
                <a:sym typeface="Barlow"/>
              </a:rPr>
            </a:br>
            <a:r>
              <a:rPr lang="en-US" sz="3050">
                <a:latin typeface="Barlow"/>
                <a:ea typeface="Barlow"/>
                <a:cs typeface="Barlow"/>
                <a:sym typeface="Barlow"/>
              </a:rPr>
              <a:t>with research objectives.</a:t>
            </a:r>
            <a:endParaRPr/>
          </a:p>
          <a:p>
            <a:pPr marL="1778000" lvl="0" indent="-393700" algn="l" rtl="0">
              <a:lnSpc>
                <a:spcPct val="130000"/>
              </a:lnSpc>
              <a:spcBef>
                <a:spcPts val="0"/>
              </a:spcBef>
              <a:spcAft>
                <a:spcPts val="0"/>
              </a:spcAft>
              <a:buSzPts val="3050"/>
              <a:buFont typeface="Barlow"/>
              <a:buChar char="•"/>
            </a:pPr>
            <a:r>
              <a:rPr lang="en-US" sz="3050">
                <a:latin typeface="Barlow"/>
                <a:ea typeface="Barlow"/>
                <a:cs typeface="Barlow"/>
                <a:sym typeface="Barlow"/>
              </a:rPr>
              <a:t>For interviews: Prepare an interview guide and practice active </a:t>
            </a:r>
            <a:br>
              <a:rPr lang="en-US" sz="3050">
                <a:latin typeface="Barlow"/>
                <a:ea typeface="Barlow"/>
                <a:cs typeface="Barlow"/>
                <a:sym typeface="Barlow"/>
              </a:rPr>
            </a:br>
            <a:r>
              <a:rPr lang="en-US" sz="3050">
                <a:latin typeface="Barlow"/>
                <a:ea typeface="Barlow"/>
                <a:cs typeface="Barlow"/>
                <a:sym typeface="Barlow"/>
              </a:rPr>
              <a:t>listening techniques.</a:t>
            </a:r>
            <a:endParaRPr/>
          </a:p>
          <a:p>
            <a:pPr marL="1778000" lvl="0" indent="-393700" algn="l" rtl="0">
              <a:lnSpc>
                <a:spcPct val="130000"/>
              </a:lnSpc>
              <a:spcBef>
                <a:spcPts val="0"/>
              </a:spcBef>
              <a:spcAft>
                <a:spcPts val="0"/>
              </a:spcAft>
              <a:buSzPts val="3050"/>
              <a:buFont typeface="Barlow"/>
              <a:buChar char="•"/>
            </a:pPr>
            <a:r>
              <a:rPr lang="en-US" sz="3050">
                <a:latin typeface="Barlow"/>
                <a:ea typeface="Barlow"/>
                <a:cs typeface="Barlow"/>
                <a:sym typeface="Barlow"/>
              </a:rPr>
              <a:t>For experiments: Control for confounding variables and </a:t>
            </a:r>
            <a:br>
              <a:rPr lang="en-US" sz="3050">
                <a:latin typeface="Barlow"/>
                <a:ea typeface="Barlow"/>
                <a:cs typeface="Barlow"/>
                <a:sym typeface="Barlow"/>
              </a:rPr>
            </a:br>
            <a:r>
              <a:rPr lang="en-US" sz="3050">
                <a:latin typeface="Barlow"/>
                <a:ea typeface="Barlow"/>
                <a:cs typeface="Barlow"/>
                <a:sym typeface="Barlow"/>
              </a:rPr>
              <a:t>consider randomization.</a:t>
            </a:r>
            <a:endParaRPr/>
          </a:p>
          <a:p>
            <a:pPr marL="1394460" marR="5080" lvl="0" indent="-10795" algn="l" rtl="0">
              <a:lnSpc>
                <a:spcPct val="130000"/>
              </a:lnSpc>
              <a:spcBef>
                <a:spcPts val="1800"/>
              </a:spcBef>
              <a:spcAft>
                <a:spcPts val="0"/>
              </a:spcAft>
              <a:buSzPts val="3050"/>
              <a:buFont typeface="Barlow"/>
              <a:buNone/>
            </a:pPr>
            <a:r>
              <a:rPr lang="en-US" sz="3050">
                <a:latin typeface="Barlow"/>
                <a:ea typeface="Barlow"/>
                <a:cs typeface="Barlow"/>
                <a:sym typeface="Barlow"/>
              </a:rPr>
              <a:t>Keep detailed records of your data collection process </a:t>
            </a:r>
            <a:br>
              <a:rPr lang="en-US" sz="3050">
                <a:latin typeface="Barlow"/>
                <a:ea typeface="Barlow"/>
                <a:cs typeface="Barlow"/>
                <a:sym typeface="Barlow"/>
              </a:rPr>
            </a:br>
            <a:r>
              <a:rPr lang="en-US" sz="3050">
                <a:latin typeface="Barlow"/>
                <a:ea typeface="Barlow"/>
                <a:cs typeface="Barlow"/>
                <a:sym typeface="Barlow"/>
              </a:rPr>
              <a:t>for transparency.</a:t>
            </a:r>
            <a:endParaRPr/>
          </a:p>
        </p:txBody>
      </p:sp>
      <p:sp>
        <p:nvSpPr>
          <p:cNvPr id="234" name="Google Shape;234;p10"/>
          <p:cNvSpPr txBox="1"/>
          <p:nvPr/>
        </p:nvSpPr>
        <p:spPr>
          <a:xfrm>
            <a:off x="6851706" y="118186"/>
            <a:ext cx="64007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235" name="Google Shape;235;p10"/>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236" name="Google Shape;236;p10"/>
          <p:cNvSpPr/>
          <p:nvPr/>
        </p:nvSpPr>
        <p:spPr>
          <a:xfrm>
            <a:off x="1408334" y="4840441"/>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grpSp>
        <p:nvGrpSpPr>
          <p:cNvPr id="237" name="Google Shape;237;p10"/>
          <p:cNvGrpSpPr/>
          <p:nvPr/>
        </p:nvGrpSpPr>
        <p:grpSpPr>
          <a:xfrm>
            <a:off x="628256" y="963321"/>
            <a:ext cx="1051560" cy="1036955"/>
            <a:chOff x="628256" y="963321"/>
            <a:chExt cx="1051560" cy="1036955"/>
          </a:xfrm>
        </p:grpSpPr>
        <p:sp>
          <p:nvSpPr>
            <p:cNvPr id="238" name="Google Shape;238;p10"/>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39" name="Google Shape;239;p10"/>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40" name="Google Shape;240;p10"/>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10</a:t>
            </a:fld>
            <a:endParaRPr/>
          </a:p>
        </p:txBody>
      </p:sp>
      <p:sp>
        <p:nvSpPr>
          <p:cNvPr id="241" name="Google Shape;241;p10"/>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242" name="Google Shape;242;p10"/>
          <p:cNvSpPr/>
          <p:nvPr/>
        </p:nvSpPr>
        <p:spPr>
          <a:xfrm>
            <a:off x="1408334" y="4027199"/>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43" name="Google Shape;243;p10"/>
          <p:cNvSpPr/>
          <p:nvPr/>
        </p:nvSpPr>
        <p:spPr>
          <a:xfrm>
            <a:off x="1408334" y="930719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44" name="Google Shape;244;p10"/>
          <p:cNvSpPr/>
          <p:nvPr/>
        </p:nvSpPr>
        <p:spPr>
          <a:xfrm>
            <a:off x="13862050" y="3978276"/>
            <a:ext cx="5494227" cy="3124199"/>
          </a:xfrm>
          <a:prstGeom prst="roundRect">
            <a:avLst>
              <a:gd name="adj" fmla="val 4270"/>
            </a:avLst>
          </a:prstGeom>
          <a:solidFill>
            <a:schemeClr val="lt2"/>
          </a:solidFill>
          <a:ln w="571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245" name="Google Shape;245;p10"/>
          <p:cNvSpPr txBox="1"/>
          <p:nvPr/>
        </p:nvSpPr>
        <p:spPr>
          <a:xfrm>
            <a:off x="14166850" y="4130675"/>
            <a:ext cx="4980311" cy="2634696"/>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SzPts val="3050"/>
              <a:buFont typeface="Barlow"/>
              <a:buNone/>
            </a:pPr>
            <a:r>
              <a:rPr lang="en-US" sz="3050" b="1">
                <a:latin typeface="Barlow"/>
                <a:ea typeface="Barlow"/>
                <a:cs typeface="Barlow"/>
                <a:sym typeface="Barlow"/>
              </a:rPr>
              <a:t>Example: </a:t>
            </a:r>
            <a:r>
              <a:rPr lang="en-US" sz="3050">
                <a:latin typeface="Barlow"/>
                <a:ea typeface="Barlow"/>
                <a:cs typeface="Barlow"/>
                <a:sym typeface="Barlow"/>
              </a:rPr>
              <a:t>Distribute surveys on daily social media usage and sleep patterns to 100 college students.</a:t>
            </a:r>
            <a:endParaRPr/>
          </a:p>
        </p:txBody>
      </p:sp>
      <p:sp>
        <p:nvSpPr>
          <p:cNvPr id="246" name="Google Shape;246;p10"/>
          <p:cNvSpPr/>
          <p:nvPr/>
        </p:nvSpPr>
        <p:spPr>
          <a:xfrm>
            <a:off x="13862050" y="7559676"/>
            <a:ext cx="5486400" cy="2387566"/>
          </a:xfrm>
          <a:prstGeom prst="roundRect">
            <a:avLst>
              <a:gd name="adj" fmla="val 5652"/>
            </a:avLst>
          </a:prstGeom>
          <a:solidFill>
            <a:schemeClr val="accent5"/>
          </a:solid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247" name="Google Shape;247;p10"/>
          <p:cNvSpPr txBox="1"/>
          <p:nvPr/>
        </p:nvSpPr>
        <p:spPr>
          <a:xfrm>
            <a:off x="14166849" y="7712075"/>
            <a:ext cx="5025399" cy="1977593"/>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a:latin typeface="Barlow"/>
                <a:ea typeface="Barlow"/>
                <a:cs typeface="Barlow"/>
                <a:sym typeface="Barlow"/>
              </a:rPr>
              <a:t>Note: </a:t>
            </a:r>
            <a:r>
              <a:rPr lang="en-US" sz="3050" i="1">
                <a:latin typeface="Barlow"/>
                <a:ea typeface="Barlow"/>
                <a:cs typeface="Barlow"/>
                <a:sym typeface="Barlow"/>
              </a:rPr>
              <a:t>Always prioritize participant privacy and obtain informed consent.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11"/>
          <p:cNvSpPr txBox="1"/>
          <p:nvPr/>
        </p:nvSpPr>
        <p:spPr>
          <a:xfrm>
            <a:off x="615552" y="1187034"/>
            <a:ext cx="18732897" cy="7593874"/>
          </a:xfrm>
          <a:prstGeom prst="rect">
            <a:avLst/>
          </a:prstGeom>
          <a:noFill/>
          <a:ln>
            <a:noFill/>
          </a:ln>
        </p:spPr>
        <p:txBody>
          <a:bodyPr spcFirstLastPara="1" wrap="square" lIns="0" tIns="13950" rIns="0" bIns="0" anchor="t" anchorCtr="0">
            <a:spAutoFit/>
          </a:bodyPr>
          <a:lstStyle/>
          <a:p>
            <a:pPr marL="118491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a:p>
            <a:pPr marL="0" lvl="0" indent="0" algn="l" rtl="0">
              <a:lnSpc>
                <a:spcPct val="100000"/>
              </a:lnSpc>
              <a:spcBef>
                <a:spcPts val="0"/>
              </a:spcBef>
              <a:spcAft>
                <a:spcPts val="0"/>
              </a:spcAft>
              <a:buNone/>
            </a:pPr>
            <a:endParaRPr sz="3450">
              <a:latin typeface="Barlow"/>
              <a:ea typeface="Barlow"/>
              <a:cs typeface="Barlow"/>
              <a:sym typeface="Barlow"/>
            </a:endParaRPr>
          </a:p>
          <a:p>
            <a:pPr marL="0" lvl="0" indent="0" algn="l" rtl="0">
              <a:lnSpc>
                <a:spcPct val="100000"/>
              </a:lnSpc>
              <a:spcBef>
                <a:spcPts val="390"/>
              </a:spcBef>
              <a:spcAft>
                <a:spcPts val="0"/>
              </a:spcAft>
              <a:buNone/>
            </a:pPr>
            <a:endParaRPr sz="3450">
              <a:latin typeface="Barlow"/>
              <a:ea typeface="Barlow"/>
              <a:cs typeface="Barlow"/>
              <a:sym typeface="Barlow"/>
            </a:endParaRPr>
          </a:p>
          <a:p>
            <a:pPr marL="12700" lvl="0" indent="0" algn="l" rtl="0">
              <a:lnSpc>
                <a:spcPct val="100000"/>
              </a:lnSpc>
              <a:spcBef>
                <a:spcPts val="0"/>
              </a:spcBef>
              <a:spcAft>
                <a:spcPts val="0"/>
              </a:spcAft>
              <a:buNone/>
            </a:pPr>
            <a:r>
              <a:rPr lang="en-US" sz="5600" b="1">
                <a:latin typeface="Barlow"/>
                <a:ea typeface="Barlow"/>
                <a:cs typeface="Barlow"/>
                <a:sym typeface="Barlow"/>
              </a:rPr>
              <a:t>6. Data Analysis</a:t>
            </a:r>
            <a:endParaRPr sz="5600">
              <a:latin typeface="Barlow"/>
              <a:ea typeface="Barlow"/>
              <a:cs typeface="Barlow"/>
              <a:sym typeface="Barlow"/>
            </a:endParaRPr>
          </a:p>
          <a:p>
            <a:pPr marL="1394460" marR="5080" lvl="0" indent="-10795" algn="l" rtl="0">
              <a:lnSpc>
                <a:spcPct val="130000"/>
              </a:lnSpc>
              <a:spcBef>
                <a:spcPts val="1800"/>
              </a:spcBef>
              <a:spcAft>
                <a:spcPts val="0"/>
              </a:spcAft>
              <a:buNone/>
            </a:pPr>
            <a:r>
              <a:rPr lang="en-US" sz="3050">
                <a:latin typeface="Barlow"/>
                <a:ea typeface="Barlow"/>
                <a:cs typeface="Barlow"/>
                <a:sym typeface="Barlow"/>
              </a:rPr>
              <a:t>Analyze the collected data using appropriate techniques (e.g., statistical or thematic analysis; see the table on the next slide).</a:t>
            </a:r>
            <a:endParaRPr/>
          </a:p>
          <a:p>
            <a:pPr marL="1778000" marR="5080" lvl="0" indent="-393700" algn="l" rtl="0">
              <a:lnSpc>
                <a:spcPct val="130000"/>
              </a:lnSpc>
              <a:spcBef>
                <a:spcPts val="195"/>
              </a:spcBef>
              <a:spcAft>
                <a:spcPts val="0"/>
              </a:spcAft>
              <a:buSzPts val="3050"/>
              <a:buFont typeface="Barlow"/>
              <a:buChar char="•"/>
            </a:pPr>
            <a:r>
              <a:rPr lang="en-US" sz="3050">
                <a:latin typeface="Barlow"/>
                <a:ea typeface="Barlow"/>
                <a:cs typeface="Barlow"/>
                <a:sym typeface="Barlow"/>
              </a:rPr>
              <a:t>For quantitative data: Consider descriptive statistics for summarizing data and inferential statistics for testing hypotheses.</a:t>
            </a:r>
            <a:endParaRPr/>
          </a:p>
          <a:p>
            <a:pPr marL="1778000" marR="5080" lvl="0" indent="-393700" algn="l" rtl="0">
              <a:lnSpc>
                <a:spcPct val="130000"/>
              </a:lnSpc>
              <a:spcBef>
                <a:spcPts val="195"/>
              </a:spcBef>
              <a:spcAft>
                <a:spcPts val="0"/>
              </a:spcAft>
              <a:buSzPts val="3050"/>
              <a:buFont typeface="Barlow"/>
              <a:buChar char="•"/>
            </a:pPr>
            <a:r>
              <a:rPr lang="en-US" sz="3050">
                <a:latin typeface="Barlow"/>
                <a:ea typeface="Barlow"/>
                <a:cs typeface="Barlow"/>
                <a:sym typeface="Barlow"/>
              </a:rPr>
              <a:t>For qualitative data: Use thematic analysis or content analysis to identify patterns and themes.</a:t>
            </a:r>
            <a:endParaRPr/>
          </a:p>
          <a:p>
            <a:pPr marL="1778000" marR="5080" lvl="0" indent="-393700" algn="l" rtl="0">
              <a:lnSpc>
                <a:spcPct val="130000"/>
              </a:lnSpc>
              <a:spcBef>
                <a:spcPts val="195"/>
              </a:spcBef>
              <a:spcAft>
                <a:spcPts val="0"/>
              </a:spcAft>
              <a:buSzPts val="3050"/>
              <a:buFont typeface="Barlow"/>
              <a:buChar char="•"/>
            </a:pPr>
            <a:r>
              <a:rPr lang="en-US" sz="3050">
                <a:latin typeface="Barlow"/>
                <a:ea typeface="Barlow"/>
                <a:cs typeface="Barlow"/>
                <a:sym typeface="Barlow"/>
              </a:rPr>
              <a:t>For mixed methods: Integrate quantitative and qualitative findings to provide a comprehensive understanding.</a:t>
            </a:r>
            <a:endParaRPr/>
          </a:p>
          <a:p>
            <a:pPr marL="1384300" marR="5080" lvl="0" indent="0" algn="l" rtl="0">
              <a:spcBef>
                <a:spcPts val="195"/>
              </a:spcBef>
              <a:spcAft>
                <a:spcPts val="0"/>
              </a:spcAft>
              <a:buNone/>
            </a:pPr>
            <a:r>
              <a:rPr lang="en-US" sz="3050">
                <a:latin typeface="Barlow"/>
                <a:ea typeface="Barlow"/>
                <a:cs typeface="Barlow"/>
                <a:sym typeface="Barlow"/>
              </a:rPr>
              <a:t>Interpret the results in the context of your research question.</a:t>
            </a:r>
            <a:endParaRPr/>
          </a:p>
        </p:txBody>
      </p:sp>
      <p:sp>
        <p:nvSpPr>
          <p:cNvPr id="253" name="Google Shape;253;p11"/>
          <p:cNvSpPr txBox="1"/>
          <p:nvPr/>
        </p:nvSpPr>
        <p:spPr>
          <a:xfrm>
            <a:off x="6775506" y="118186"/>
            <a:ext cx="65531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254" name="Google Shape;254;p11"/>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255" name="Google Shape;255;p11"/>
          <p:cNvSpPr/>
          <p:nvPr/>
        </p:nvSpPr>
        <p:spPr>
          <a:xfrm>
            <a:off x="1418804" y="404939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grpSp>
        <p:nvGrpSpPr>
          <p:cNvPr id="256" name="Google Shape;256;p11"/>
          <p:cNvGrpSpPr/>
          <p:nvPr/>
        </p:nvGrpSpPr>
        <p:grpSpPr>
          <a:xfrm>
            <a:off x="628256" y="963321"/>
            <a:ext cx="1051560" cy="1036955"/>
            <a:chOff x="628256" y="963321"/>
            <a:chExt cx="1051560" cy="1036955"/>
          </a:xfrm>
        </p:grpSpPr>
        <p:sp>
          <p:nvSpPr>
            <p:cNvPr id="257" name="Google Shape;257;p11"/>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58" name="Google Shape;258;p11"/>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59" name="Google Shape;259;p11"/>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11</a:t>
            </a:fld>
            <a:endParaRPr/>
          </a:p>
        </p:txBody>
      </p:sp>
      <p:sp>
        <p:nvSpPr>
          <p:cNvPr id="260" name="Google Shape;260;p11"/>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261" name="Google Shape;261;p11"/>
          <p:cNvSpPr/>
          <p:nvPr/>
        </p:nvSpPr>
        <p:spPr>
          <a:xfrm>
            <a:off x="1418804" y="831659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62" name="Google Shape;262;p11"/>
          <p:cNvSpPr/>
          <p:nvPr/>
        </p:nvSpPr>
        <p:spPr>
          <a:xfrm>
            <a:off x="628256" y="9248668"/>
            <a:ext cx="18720300" cy="1393055"/>
          </a:xfrm>
          <a:prstGeom prst="roundRect">
            <a:avLst>
              <a:gd name="adj" fmla="val 8588"/>
            </a:avLst>
          </a:prstGeom>
          <a:solidFill>
            <a:schemeClr val="accent5"/>
          </a:solid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263" name="Google Shape;263;p11"/>
          <p:cNvSpPr txBox="1"/>
          <p:nvPr/>
        </p:nvSpPr>
        <p:spPr>
          <a:xfrm>
            <a:off x="908052" y="9324869"/>
            <a:ext cx="18211800" cy="585000"/>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200" b="1" dirty="0">
                <a:latin typeface="Barlow"/>
                <a:ea typeface="Barlow"/>
                <a:cs typeface="Barlow"/>
                <a:sym typeface="Barlow"/>
              </a:rPr>
              <a:t>Note:</a:t>
            </a:r>
            <a:r>
              <a:rPr lang="en-US" sz="3200" i="1" dirty="0">
                <a:latin typeface="Barlow"/>
                <a:ea typeface="Barlow"/>
                <a:cs typeface="Barlow"/>
                <a:sym typeface="Barlow"/>
              </a:rPr>
              <a:t> Consult statistics guides or seek help from your institution’s research support services if needed.</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12"/>
          <p:cNvSpPr/>
          <p:nvPr/>
        </p:nvSpPr>
        <p:spPr>
          <a:xfrm>
            <a:off x="2012950" y="3324197"/>
            <a:ext cx="16078200" cy="1416078"/>
          </a:xfrm>
          <a:prstGeom prst="round2SameRect">
            <a:avLst>
              <a:gd name="adj1" fmla="val 37225"/>
              <a:gd name="adj2" fmla="val 0"/>
            </a:avLst>
          </a:prstGeom>
          <a:solidFill>
            <a:schemeClr val="accent5"/>
          </a:solid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graphicFrame>
        <p:nvGraphicFramePr>
          <p:cNvPr id="269" name="Google Shape;269;p12"/>
          <p:cNvGraphicFramePr/>
          <p:nvPr/>
        </p:nvGraphicFramePr>
        <p:xfrm>
          <a:off x="2012950" y="3334992"/>
          <a:ext cx="16078200" cy="7143750"/>
        </p:xfrm>
        <a:graphic>
          <a:graphicData uri="http://schemas.openxmlformats.org/drawingml/2006/table">
            <a:tbl>
              <a:tblPr firstRow="1" bandRow="1">
                <a:noFill/>
                <a:tableStyleId>{C069E6FD-04A3-4F74-B756-54F01CDB60E9}</a:tableStyleId>
              </a:tblPr>
              <a:tblGrid>
                <a:gridCol w="5359400">
                  <a:extLst>
                    <a:ext uri="{9D8B030D-6E8A-4147-A177-3AD203B41FA5}">
                      <a16:colId xmlns:a16="http://schemas.microsoft.com/office/drawing/2014/main" val="20000"/>
                    </a:ext>
                  </a:extLst>
                </a:gridCol>
                <a:gridCol w="5359400">
                  <a:extLst>
                    <a:ext uri="{9D8B030D-6E8A-4147-A177-3AD203B41FA5}">
                      <a16:colId xmlns:a16="http://schemas.microsoft.com/office/drawing/2014/main" val="20001"/>
                    </a:ext>
                  </a:extLst>
                </a:gridCol>
                <a:gridCol w="5359400">
                  <a:extLst>
                    <a:ext uri="{9D8B030D-6E8A-4147-A177-3AD203B41FA5}">
                      <a16:colId xmlns:a16="http://schemas.microsoft.com/office/drawing/2014/main" val="20002"/>
                    </a:ext>
                  </a:extLst>
                </a:gridCol>
              </a:tblGrid>
              <a:tr h="1428750">
                <a:tc>
                  <a:txBody>
                    <a:bodyPr/>
                    <a:lstStyle/>
                    <a:p>
                      <a:pPr marL="109728" marR="0" lvl="0" indent="0" algn="l" rtl="0">
                        <a:spcBef>
                          <a:spcPts val="0"/>
                        </a:spcBef>
                        <a:spcAft>
                          <a:spcPts val="0"/>
                        </a:spcAft>
                        <a:buNone/>
                      </a:pPr>
                      <a:r>
                        <a:rPr lang="en-US" sz="2800" b="1" i="0" u="none" strike="noStrike" cap="none">
                          <a:solidFill>
                            <a:schemeClr val="dk1"/>
                          </a:solidFill>
                          <a:latin typeface="Barlow SemiBold"/>
                          <a:ea typeface="Barlow SemiBold"/>
                          <a:cs typeface="Barlow SemiBold"/>
                          <a:sym typeface="Barlow SemiBold"/>
                        </a:rPr>
                        <a:t>TECHNIQUE</a:t>
                      </a:r>
                      <a:endParaRPr sz="2800" b="1" i="0" u="none" strike="noStrike" cap="none">
                        <a:solidFill>
                          <a:schemeClr val="dk1"/>
                        </a:solidFill>
                        <a:latin typeface="Barlow SemiBold"/>
                        <a:ea typeface="Barlow SemiBold"/>
                        <a:cs typeface="Barlow SemiBold"/>
                        <a:sym typeface="Barlow SemiBold"/>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Clr>
                          <a:schemeClr val="dk1"/>
                        </a:buClr>
                        <a:buSzPts val="2800"/>
                        <a:buFont typeface="Barlow SemiBold"/>
                        <a:buNone/>
                      </a:pPr>
                      <a:r>
                        <a:rPr lang="en-US" sz="2800" b="1" i="0" u="none" strike="noStrike" cap="none">
                          <a:solidFill>
                            <a:schemeClr val="dk1"/>
                          </a:solidFill>
                          <a:latin typeface="Barlow SemiBold"/>
                          <a:ea typeface="Barlow SemiBold"/>
                          <a:cs typeface="Barlow SemiBold"/>
                          <a:sym typeface="Barlow SemiBold"/>
                        </a:rPr>
                        <a:t>USED FOR</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Clr>
                          <a:schemeClr val="dk1"/>
                        </a:buClr>
                        <a:buSzPts val="2800"/>
                        <a:buFont typeface="Barlow SemiBold"/>
                        <a:buNone/>
                      </a:pPr>
                      <a:r>
                        <a:rPr lang="en-US" sz="2800" b="1" i="0" u="none" strike="noStrike" cap="none">
                          <a:solidFill>
                            <a:schemeClr val="dk1"/>
                          </a:solidFill>
                          <a:latin typeface="Barlow SemiBold"/>
                          <a:ea typeface="Barlow SemiBold"/>
                          <a:cs typeface="Barlow SemiBold"/>
                          <a:sym typeface="Barlow SemiBold"/>
                        </a:rPr>
                        <a:t>EXAMPLE</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0"/>
                  </a:ext>
                </a:extLst>
              </a:tr>
              <a:tr h="1428750">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Descriptive Statistics</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Summarizing and describing data</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Mean, median, mode, standard deviation</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1"/>
                  </a:ext>
                </a:extLst>
              </a:tr>
              <a:tr h="1428750">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Inferential Statistics</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Drawing conclusions from sample data</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T-tests, ANOVA, regression analysis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2"/>
                  </a:ext>
                </a:extLst>
              </a:tr>
              <a:tr h="1428750">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Thematic Analysis</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Identifying patterns in qualitative data</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Coding interview transcripts for common themes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3"/>
                  </a:ext>
                </a:extLst>
              </a:tr>
              <a:tr h="1428750">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Content Analysis</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Analyzing text or visual data</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Evaluating recurring themes in newspaper articles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270" name="Google Shape;270;p12"/>
          <p:cNvSpPr txBox="1"/>
          <p:nvPr/>
        </p:nvSpPr>
        <p:spPr>
          <a:xfrm>
            <a:off x="615552" y="1187034"/>
            <a:ext cx="18732897" cy="545021"/>
          </a:xfrm>
          <a:prstGeom prst="rect">
            <a:avLst/>
          </a:prstGeom>
          <a:noFill/>
          <a:ln>
            <a:noFill/>
          </a:ln>
        </p:spPr>
        <p:txBody>
          <a:bodyPr spcFirstLastPara="1" wrap="square" lIns="0" tIns="13950" rIns="0" bIns="0" anchor="t" anchorCtr="0">
            <a:spAutoFit/>
          </a:bodyPr>
          <a:lstStyle/>
          <a:p>
            <a:pPr marL="118491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sp>
        <p:nvSpPr>
          <p:cNvPr id="271" name="Google Shape;271;p12"/>
          <p:cNvSpPr txBox="1"/>
          <p:nvPr/>
        </p:nvSpPr>
        <p:spPr>
          <a:xfrm>
            <a:off x="6775506" y="118186"/>
            <a:ext cx="65531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272" name="Google Shape;272;p12"/>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grpSp>
        <p:nvGrpSpPr>
          <p:cNvPr id="273" name="Google Shape;273;p12"/>
          <p:cNvGrpSpPr/>
          <p:nvPr/>
        </p:nvGrpSpPr>
        <p:grpSpPr>
          <a:xfrm>
            <a:off x="628256" y="963321"/>
            <a:ext cx="1051560" cy="1036955"/>
            <a:chOff x="628256" y="963321"/>
            <a:chExt cx="1051560" cy="1036955"/>
          </a:xfrm>
        </p:grpSpPr>
        <p:sp>
          <p:nvSpPr>
            <p:cNvPr id="274" name="Google Shape;274;p12"/>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75" name="Google Shape;275;p12"/>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76" name="Google Shape;276;p12"/>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12</a:t>
            </a:fld>
            <a:endParaRPr/>
          </a:p>
        </p:txBody>
      </p:sp>
      <p:sp>
        <p:nvSpPr>
          <p:cNvPr id="277" name="Google Shape;277;p12"/>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278" name="Google Shape;278;p12"/>
          <p:cNvSpPr txBox="1"/>
          <p:nvPr/>
        </p:nvSpPr>
        <p:spPr>
          <a:xfrm>
            <a:off x="2012950" y="2448860"/>
            <a:ext cx="16078200" cy="752770"/>
          </a:xfrm>
          <a:prstGeom prst="rect">
            <a:avLst/>
          </a:prstGeom>
          <a:noFill/>
          <a:ln>
            <a:noFill/>
          </a:ln>
        </p:spPr>
        <p:txBody>
          <a:bodyPr spcFirstLastPara="1" wrap="square" lIns="0" tIns="13950" rIns="0" bIns="0" anchor="t" anchorCtr="0">
            <a:spAutoFit/>
          </a:bodyPr>
          <a:lstStyle/>
          <a:p>
            <a:pPr marL="12700" lvl="0" indent="0" algn="ctr" rtl="0">
              <a:lnSpc>
                <a:spcPct val="100000"/>
              </a:lnSpc>
              <a:spcBef>
                <a:spcPts val="0"/>
              </a:spcBef>
              <a:spcAft>
                <a:spcPts val="0"/>
              </a:spcAft>
              <a:buNone/>
            </a:pPr>
            <a:r>
              <a:rPr lang="en-US" sz="4800" b="1">
                <a:solidFill>
                  <a:schemeClr val="accent1"/>
                </a:solidFill>
                <a:latin typeface="Barlow SemiBold"/>
                <a:ea typeface="Barlow SemiBold"/>
                <a:cs typeface="Barlow SemiBold"/>
                <a:sym typeface="Barlow SemiBold"/>
              </a:rPr>
              <a:t>Comparison of Data Analysis Techniques</a:t>
            </a:r>
            <a:endParaRPr sz="4800" b="1">
              <a:solidFill>
                <a:schemeClr val="accent1"/>
              </a:solidFill>
              <a:latin typeface="Barlow SemiBold"/>
              <a:ea typeface="Barlow SemiBold"/>
              <a:cs typeface="Barlow SemiBold"/>
              <a:sym typeface="Barlow SemiBold"/>
            </a:endParaRPr>
          </a:p>
        </p:txBody>
      </p:sp>
      <p:sp>
        <p:nvSpPr>
          <p:cNvPr id="279" name="Google Shape;279;p12"/>
          <p:cNvSpPr/>
          <p:nvPr/>
        </p:nvSpPr>
        <p:spPr>
          <a:xfrm>
            <a:off x="2012950" y="3349430"/>
            <a:ext cx="16078200" cy="7129311"/>
          </a:xfrm>
          <a:prstGeom prst="roundRect">
            <a:avLst>
              <a:gd name="adj" fmla="val 7467"/>
            </a:avLst>
          </a:prstGeom>
          <a:no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13"/>
          <p:cNvSpPr txBox="1"/>
          <p:nvPr/>
        </p:nvSpPr>
        <p:spPr>
          <a:xfrm>
            <a:off x="6775506" y="118186"/>
            <a:ext cx="65531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285" name="Google Shape;285;p13"/>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grpSp>
        <p:nvGrpSpPr>
          <p:cNvPr id="286" name="Google Shape;286;p13"/>
          <p:cNvGrpSpPr/>
          <p:nvPr/>
        </p:nvGrpSpPr>
        <p:grpSpPr>
          <a:xfrm>
            <a:off x="628256" y="963321"/>
            <a:ext cx="1051560" cy="1036955"/>
            <a:chOff x="628256" y="963321"/>
            <a:chExt cx="1051560" cy="1036955"/>
          </a:xfrm>
        </p:grpSpPr>
        <p:sp>
          <p:nvSpPr>
            <p:cNvPr id="287" name="Google Shape;287;p13"/>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88" name="Google Shape;288;p13"/>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89" name="Google Shape;289;p13"/>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13</a:t>
            </a:fld>
            <a:endParaRPr/>
          </a:p>
        </p:txBody>
      </p:sp>
      <p:sp>
        <p:nvSpPr>
          <p:cNvPr id="290" name="Google Shape;290;p13"/>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291" name="Google Shape;291;p13"/>
          <p:cNvSpPr txBox="1"/>
          <p:nvPr/>
        </p:nvSpPr>
        <p:spPr>
          <a:xfrm>
            <a:off x="615552" y="1187034"/>
            <a:ext cx="18732897" cy="5578771"/>
          </a:xfrm>
          <a:prstGeom prst="rect">
            <a:avLst/>
          </a:prstGeom>
          <a:noFill/>
          <a:ln>
            <a:noFill/>
          </a:ln>
        </p:spPr>
        <p:txBody>
          <a:bodyPr spcFirstLastPara="1" wrap="square" lIns="0" tIns="13950" rIns="0" bIns="0" anchor="t" anchorCtr="0">
            <a:spAutoFit/>
          </a:bodyPr>
          <a:lstStyle/>
          <a:p>
            <a:pPr marL="118491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a:p>
            <a:pPr marL="0" lvl="0" indent="0" algn="l" rtl="0">
              <a:lnSpc>
                <a:spcPct val="100000"/>
              </a:lnSpc>
              <a:spcBef>
                <a:spcPts val="0"/>
              </a:spcBef>
              <a:spcAft>
                <a:spcPts val="0"/>
              </a:spcAft>
              <a:buNone/>
            </a:pPr>
            <a:endParaRPr sz="3450">
              <a:latin typeface="Barlow"/>
              <a:ea typeface="Barlow"/>
              <a:cs typeface="Barlow"/>
              <a:sym typeface="Barlow"/>
            </a:endParaRPr>
          </a:p>
          <a:p>
            <a:pPr marL="0" lvl="0" indent="0" algn="l" rtl="0">
              <a:lnSpc>
                <a:spcPct val="100000"/>
              </a:lnSpc>
              <a:spcBef>
                <a:spcPts val="390"/>
              </a:spcBef>
              <a:spcAft>
                <a:spcPts val="0"/>
              </a:spcAft>
              <a:buNone/>
            </a:pPr>
            <a:endParaRPr sz="3450">
              <a:latin typeface="Barlow"/>
              <a:ea typeface="Barlow"/>
              <a:cs typeface="Barlow"/>
              <a:sym typeface="Barlow"/>
            </a:endParaRPr>
          </a:p>
          <a:p>
            <a:pPr marL="12700" lvl="0" indent="0" algn="l" rtl="0">
              <a:lnSpc>
                <a:spcPct val="100000"/>
              </a:lnSpc>
              <a:spcBef>
                <a:spcPts val="0"/>
              </a:spcBef>
              <a:spcAft>
                <a:spcPts val="0"/>
              </a:spcAft>
              <a:buNone/>
            </a:pPr>
            <a:r>
              <a:rPr lang="en-US" sz="5600" b="1">
                <a:latin typeface="Barlow"/>
                <a:ea typeface="Barlow"/>
                <a:cs typeface="Barlow"/>
                <a:sym typeface="Barlow"/>
              </a:rPr>
              <a:t>7. Writing the Research Paper </a:t>
            </a:r>
            <a:endParaRPr sz="5600">
              <a:latin typeface="Barlow"/>
              <a:ea typeface="Barlow"/>
              <a:cs typeface="Barlow"/>
              <a:sym typeface="Barlow"/>
            </a:endParaRPr>
          </a:p>
          <a:p>
            <a:pPr marL="1394460" marR="5080" lvl="0" indent="-10795" algn="l" rtl="0">
              <a:lnSpc>
                <a:spcPct val="130000"/>
              </a:lnSpc>
              <a:spcBef>
                <a:spcPts val="1800"/>
              </a:spcBef>
              <a:spcAft>
                <a:spcPts val="0"/>
              </a:spcAft>
              <a:buSzPts val="3050"/>
              <a:buFont typeface="Barlow"/>
              <a:buNone/>
            </a:pPr>
            <a:r>
              <a:rPr lang="en-US" sz="3050">
                <a:latin typeface="Barlow"/>
                <a:ea typeface="Barlow"/>
                <a:cs typeface="Barlow"/>
                <a:sym typeface="Barlow"/>
              </a:rPr>
              <a:t>Create an outline for your paper with a clear structure: introduction, literature review, methodology, results, discussion, and conclusion (see the table on the next slide).</a:t>
            </a:r>
            <a:endParaRPr/>
          </a:p>
          <a:p>
            <a:pPr marL="1394460" marR="5080" lvl="0" indent="-10795" algn="l" rtl="0">
              <a:lnSpc>
                <a:spcPct val="130000"/>
              </a:lnSpc>
              <a:spcBef>
                <a:spcPts val="1800"/>
              </a:spcBef>
              <a:spcAft>
                <a:spcPts val="0"/>
              </a:spcAft>
              <a:buSzPts val="3050"/>
              <a:buFont typeface="Barlow"/>
              <a:buNone/>
            </a:pPr>
            <a:r>
              <a:rPr lang="en-US" sz="3050">
                <a:latin typeface="Barlow"/>
                <a:ea typeface="Barlow"/>
                <a:cs typeface="Barlow"/>
                <a:sym typeface="Barlow"/>
              </a:rPr>
              <a:t>Write a first draft, and then revise and edit until you have a final draft.</a:t>
            </a:r>
            <a:endParaRPr/>
          </a:p>
          <a:p>
            <a:pPr marL="1394460" marR="5080" lvl="0" indent="-10795" algn="l" rtl="0">
              <a:lnSpc>
                <a:spcPct val="130000"/>
              </a:lnSpc>
              <a:spcBef>
                <a:spcPts val="1800"/>
              </a:spcBef>
              <a:spcAft>
                <a:spcPts val="0"/>
              </a:spcAft>
              <a:buSzPts val="3050"/>
              <a:buFont typeface="Barlow"/>
              <a:buNone/>
            </a:pPr>
            <a:r>
              <a:rPr lang="en-US" sz="3050">
                <a:latin typeface="Barlow"/>
                <a:ea typeface="Barlow"/>
                <a:cs typeface="Barlow"/>
                <a:sym typeface="Barlow"/>
              </a:rPr>
              <a:t>Cite all sources correctly (see step 8).</a:t>
            </a:r>
            <a:endParaRPr/>
          </a:p>
        </p:txBody>
      </p:sp>
      <p:sp>
        <p:nvSpPr>
          <p:cNvPr id="292" name="Google Shape;292;p13"/>
          <p:cNvSpPr/>
          <p:nvPr/>
        </p:nvSpPr>
        <p:spPr>
          <a:xfrm>
            <a:off x="1418804" y="3996960"/>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93" name="Google Shape;293;p13"/>
          <p:cNvSpPr/>
          <p:nvPr/>
        </p:nvSpPr>
        <p:spPr>
          <a:xfrm>
            <a:off x="1418804" y="542607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94" name="Google Shape;294;p13"/>
          <p:cNvSpPr/>
          <p:nvPr/>
        </p:nvSpPr>
        <p:spPr>
          <a:xfrm>
            <a:off x="1418804" y="625919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14"/>
          <p:cNvSpPr/>
          <p:nvPr/>
        </p:nvSpPr>
        <p:spPr>
          <a:xfrm>
            <a:off x="628256" y="2948612"/>
            <a:ext cx="18847588" cy="1075936"/>
          </a:xfrm>
          <a:prstGeom prst="round2SameRect">
            <a:avLst>
              <a:gd name="adj1" fmla="val 50000"/>
              <a:gd name="adj2" fmla="val 0"/>
            </a:avLst>
          </a:prstGeom>
          <a:solidFill>
            <a:schemeClr val="accent5"/>
          </a:solid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graphicFrame>
        <p:nvGraphicFramePr>
          <p:cNvPr id="300" name="Google Shape;300;p14"/>
          <p:cNvGraphicFramePr/>
          <p:nvPr/>
        </p:nvGraphicFramePr>
        <p:xfrm>
          <a:off x="628256" y="2959407"/>
          <a:ext cx="18847575" cy="7526100"/>
        </p:xfrm>
        <a:graphic>
          <a:graphicData uri="http://schemas.openxmlformats.org/drawingml/2006/table">
            <a:tbl>
              <a:tblPr firstRow="1" bandRow="1">
                <a:noFill/>
                <a:tableStyleId>{C069E6FD-04A3-4F74-B756-54F01CDB60E9}</a:tableStyleId>
              </a:tblPr>
              <a:tblGrid>
                <a:gridCol w="6282525">
                  <a:extLst>
                    <a:ext uri="{9D8B030D-6E8A-4147-A177-3AD203B41FA5}">
                      <a16:colId xmlns:a16="http://schemas.microsoft.com/office/drawing/2014/main" val="20000"/>
                    </a:ext>
                  </a:extLst>
                </a:gridCol>
                <a:gridCol w="6282525">
                  <a:extLst>
                    <a:ext uri="{9D8B030D-6E8A-4147-A177-3AD203B41FA5}">
                      <a16:colId xmlns:a16="http://schemas.microsoft.com/office/drawing/2014/main" val="20001"/>
                    </a:ext>
                  </a:extLst>
                </a:gridCol>
                <a:gridCol w="6282525">
                  <a:extLst>
                    <a:ext uri="{9D8B030D-6E8A-4147-A177-3AD203B41FA5}">
                      <a16:colId xmlns:a16="http://schemas.microsoft.com/office/drawing/2014/main" val="20002"/>
                    </a:ext>
                  </a:extLst>
                </a:gridCol>
              </a:tblGrid>
              <a:tr h="1042950">
                <a:tc>
                  <a:txBody>
                    <a:bodyPr/>
                    <a:lstStyle/>
                    <a:p>
                      <a:pPr marL="109728" marR="0" lvl="0" indent="0" algn="l" rtl="0">
                        <a:spcBef>
                          <a:spcPts val="0"/>
                        </a:spcBef>
                        <a:spcAft>
                          <a:spcPts val="0"/>
                        </a:spcAft>
                        <a:buNone/>
                      </a:pPr>
                      <a:r>
                        <a:rPr lang="en-US" sz="2800" b="1" i="0" u="none" strike="noStrike" cap="none">
                          <a:solidFill>
                            <a:schemeClr val="dk1"/>
                          </a:solidFill>
                          <a:latin typeface="Barlow SemiBold"/>
                          <a:ea typeface="Barlow SemiBold"/>
                          <a:cs typeface="Barlow SemiBold"/>
                          <a:sym typeface="Barlow SemiBold"/>
                        </a:rPr>
                        <a:t>SECTION</a:t>
                      </a:r>
                      <a:endParaRPr sz="2800" b="1" i="0" u="none" strike="noStrike" cap="none">
                        <a:solidFill>
                          <a:schemeClr val="dk1"/>
                        </a:solidFill>
                        <a:latin typeface="Barlow SemiBold"/>
                        <a:ea typeface="Barlow SemiBold"/>
                        <a:cs typeface="Barlow SemiBold"/>
                        <a:sym typeface="Barlow SemiBold"/>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Clr>
                          <a:schemeClr val="dk1"/>
                        </a:buClr>
                        <a:buSzPts val="2800"/>
                        <a:buFont typeface="Barlow SemiBold"/>
                        <a:buNone/>
                      </a:pPr>
                      <a:r>
                        <a:rPr lang="en-US" sz="2800" b="1" i="0" u="none" strike="noStrike" cap="none">
                          <a:solidFill>
                            <a:schemeClr val="dk1"/>
                          </a:solidFill>
                          <a:latin typeface="Barlow SemiBold"/>
                          <a:ea typeface="Barlow SemiBold"/>
                          <a:cs typeface="Barlow SemiBold"/>
                          <a:sym typeface="Barlow SemiBold"/>
                        </a:rPr>
                        <a:t>PURPOSE</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Clr>
                          <a:schemeClr val="dk1"/>
                        </a:buClr>
                        <a:buSzPts val="2800"/>
                        <a:buFont typeface="Barlow SemiBold"/>
                        <a:buNone/>
                      </a:pPr>
                      <a:r>
                        <a:rPr lang="en-US" sz="2800" b="1" i="0" u="none" strike="noStrike" cap="none">
                          <a:solidFill>
                            <a:schemeClr val="dk1"/>
                          </a:solidFill>
                          <a:latin typeface="Barlow SemiBold"/>
                          <a:ea typeface="Barlow SemiBold"/>
                          <a:cs typeface="Barlow SemiBold"/>
                          <a:sym typeface="Barlow SemiBold"/>
                        </a:rPr>
                        <a:t>KEY COMPONENTS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0"/>
                  </a:ext>
                </a:extLst>
              </a:tr>
              <a:tr h="1080525">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Introduction</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Set the context for study</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Background, research question, significance</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1"/>
                  </a:ext>
                </a:extLst>
              </a:tr>
              <a:tr h="1080525">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Literature Review</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Summarize existing research</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Synthesis of relevant studies, identification of gaps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2"/>
                  </a:ext>
                </a:extLst>
              </a:tr>
              <a:tr h="1080525">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Methodology</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Describe research approach</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Research design, data collection methods, analysis techniques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3"/>
                  </a:ext>
                </a:extLst>
              </a:tr>
              <a:tr h="1080525">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Results</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Present findings</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Data presentation, statistical analyses, key themes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4"/>
                  </a:ext>
                </a:extLst>
              </a:tr>
              <a:tr h="1080525">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Discussion</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Interpret results</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Relation to existing literature, implications, limitations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5"/>
                  </a:ext>
                </a:extLst>
              </a:tr>
              <a:tr h="1080525">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Conclusion</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Summarize key points</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Main findings, broader impact, future research directions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
        <p:nvSpPr>
          <p:cNvPr id="301" name="Google Shape;301;p14"/>
          <p:cNvSpPr/>
          <p:nvPr/>
        </p:nvSpPr>
        <p:spPr>
          <a:xfrm>
            <a:off x="628256" y="2973845"/>
            <a:ext cx="18847588" cy="7511741"/>
          </a:xfrm>
          <a:prstGeom prst="roundRect">
            <a:avLst>
              <a:gd name="adj" fmla="val 6020"/>
            </a:avLst>
          </a:prstGeom>
          <a:no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302" name="Google Shape;302;p14"/>
          <p:cNvSpPr txBox="1"/>
          <p:nvPr/>
        </p:nvSpPr>
        <p:spPr>
          <a:xfrm>
            <a:off x="6775506" y="118186"/>
            <a:ext cx="65531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303" name="Google Shape;303;p14"/>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grpSp>
        <p:nvGrpSpPr>
          <p:cNvPr id="304" name="Google Shape;304;p14"/>
          <p:cNvGrpSpPr/>
          <p:nvPr/>
        </p:nvGrpSpPr>
        <p:grpSpPr>
          <a:xfrm>
            <a:off x="628256" y="963321"/>
            <a:ext cx="1051560" cy="1036955"/>
            <a:chOff x="628256" y="963321"/>
            <a:chExt cx="1051560" cy="1036955"/>
          </a:xfrm>
        </p:grpSpPr>
        <p:sp>
          <p:nvSpPr>
            <p:cNvPr id="305" name="Google Shape;305;p14"/>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06" name="Google Shape;306;p14"/>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307" name="Google Shape;307;p14"/>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14</a:t>
            </a:fld>
            <a:endParaRPr/>
          </a:p>
        </p:txBody>
      </p:sp>
      <p:sp>
        <p:nvSpPr>
          <p:cNvPr id="308" name="Google Shape;308;p14"/>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309" name="Google Shape;309;p14"/>
          <p:cNvSpPr txBox="1"/>
          <p:nvPr/>
        </p:nvSpPr>
        <p:spPr>
          <a:xfrm>
            <a:off x="615552" y="1187034"/>
            <a:ext cx="18732897" cy="1075936"/>
          </a:xfrm>
          <a:prstGeom prst="rect">
            <a:avLst/>
          </a:prstGeom>
          <a:noFill/>
          <a:ln>
            <a:noFill/>
          </a:ln>
        </p:spPr>
        <p:txBody>
          <a:bodyPr spcFirstLastPara="1" wrap="square" lIns="0" tIns="13950" rIns="0" bIns="0" anchor="t" anchorCtr="0">
            <a:spAutoFit/>
          </a:bodyPr>
          <a:lstStyle/>
          <a:p>
            <a:pPr marL="118491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a:p>
            <a:pPr marL="0" lvl="0" indent="0" algn="l" rtl="0">
              <a:lnSpc>
                <a:spcPct val="100000"/>
              </a:lnSpc>
              <a:spcBef>
                <a:spcPts val="0"/>
              </a:spcBef>
              <a:spcAft>
                <a:spcPts val="0"/>
              </a:spcAft>
              <a:buNone/>
            </a:pPr>
            <a:endParaRPr sz="3450">
              <a:latin typeface="Barlow"/>
              <a:ea typeface="Barlow"/>
              <a:cs typeface="Barlow"/>
              <a:sym typeface="Barlow"/>
            </a:endParaRPr>
          </a:p>
        </p:txBody>
      </p:sp>
      <p:sp>
        <p:nvSpPr>
          <p:cNvPr id="310" name="Google Shape;310;p14"/>
          <p:cNvSpPr txBox="1"/>
          <p:nvPr/>
        </p:nvSpPr>
        <p:spPr>
          <a:xfrm>
            <a:off x="2012950" y="2073275"/>
            <a:ext cx="16078200" cy="752770"/>
          </a:xfrm>
          <a:prstGeom prst="rect">
            <a:avLst/>
          </a:prstGeom>
          <a:noFill/>
          <a:ln>
            <a:noFill/>
          </a:ln>
        </p:spPr>
        <p:txBody>
          <a:bodyPr spcFirstLastPara="1" wrap="square" lIns="0" tIns="13950" rIns="0" bIns="0" anchor="t" anchorCtr="0">
            <a:spAutoFit/>
          </a:bodyPr>
          <a:lstStyle/>
          <a:p>
            <a:pPr marL="12700" lvl="0" indent="0" algn="ctr" rtl="0">
              <a:lnSpc>
                <a:spcPct val="100000"/>
              </a:lnSpc>
              <a:spcBef>
                <a:spcPts val="0"/>
              </a:spcBef>
              <a:spcAft>
                <a:spcPts val="0"/>
              </a:spcAft>
              <a:buNone/>
            </a:pPr>
            <a:r>
              <a:rPr lang="en-US" sz="4800" b="1">
                <a:solidFill>
                  <a:schemeClr val="accent1"/>
                </a:solidFill>
                <a:latin typeface="Barlow SemiBold"/>
                <a:ea typeface="Barlow SemiBold"/>
                <a:cs typeface="Barlow SemiBold"/>
                <a:sym typeface="Barlow SemiBold"/>
              </a:rPr>
              <a:t>Research Paper Structure Outline</a:t>
            </a:r>
            <a:endParaRPr sz="4800" b="1">
              <a:solidFill>
                <a:schemeClr val="accent1"/>
              </a:solidFill>
              <a:latin typeface="Barlow SemiBold"/>
              <a:ea typeface="Barlow SemiBold"/>
              <a:cs typeface="Barlow SemiBold"/>
              <a:sym typeface="Barlow SemiBo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15"/>
          <p:cNvSpPr txBox="1"/>
          <p:nvPr/>
        </p:nvSpPr>
        <p:spPr>
          <a:xfrm>
            <a:off x="6775506" y="118186"/>
            <a:ext cx="65531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316" name="Google Shape;316;p15"/>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grpSp>
        <p:nvGrpSpPr>
          <p:cNvPr id="317" name="Google Shape;317;p15"/>
          <p:cNvGrpSpPr/>
          <p:nvPr/>
        </p:nvGrpSpPr>
        <p:grpSpPr>
          <a:xfrm>
            <a:off x="628256" y="963321"/>
            <a:ext cx="1051560" cy="1036955"/>
            <a:chOff x="628256" y="963321"/>
            <a:chExt cx="1051560" cy="1036955"/>
          </a:xfrm>
        </p:grpSpPr>
        <p:sp>
          <p:nvSpPr>
            <p:cNvPr id="318" name="Google Shape;318;p15"/>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19" name="Google Shape;319;p15"/>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320" name="Google Shape;320;p15"/>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15</a:t>
            </a:fld>
            <a:endParaRPr/>
          </a:p>
        </p:txBody>
      </p:sp>
      <p:sp>
        <p:nvSpPr>
          <p:cNvPr id="321" name="Google Shape;321;p15"/>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322" name="Google Shape;322;p15"/>
          <p:cNvSpPr txBox="1"/>
          <p:nvPr/>
        </p:nvSpPr>
        <p:spPr>
          <a:xfrm>
            <a:off x="615552" y="1187034"/>
            <a:ext cx="18732897" cy="7260770"/>
          </a:xfrm>
          <a:prstGeom prst="rect">
            <a:avLst/>
          </a:prstGeom>
          <a:noFill/>
          <a:ln>
            <a:noFill/>
          </a:ln>
        </p:spPr>
        <p:txBody>
          <a:bodyPr spcFirstLastPara="1" wrap="square" lIns="0" tIns="13950" rIns="0" bIns="0" anchor="t" anchorCtr="0">
            <a:spAutoFit/>
          </a:bodyPr>
          <a:lstStyle/>
          <a:p>
            <a:pPr marL="118491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a:p>
            <a:pPr marL="0" lvl="0" indent="0" algn="l" rtl="0">
              <a:lnSpc>
                <a:spcPct val="100000"/>
              </a:lnSpc>
              <a:spcBef>
                <a:spcPts val="0"/>
              </a:spcBef>
              <a:spcAft>
                <a:spcPts val="0"/>
              </a:spcAft>
              <a:buNone/>
            </a:pPr>
            <a:endParaRPr sz="3450">
              <a:latin typeface="Barlow"/>
              <a:ea typeface="Barlow"/>
              <a:cs typeface="Barlow"/>
              <a:sym typeface="Barlow"/>
            </a:endParaRPr>
          </a:p>
          <a:p>
            <a:pPr marL="0" lvl="0" indent="0" algn="l" rtl="0">
              <a:lnSpc>
                <a:spcPct val="100000"/>
              </a:lnSpc>
              <a:spcBef>
                <a:spcPts val="390"/>
              </a:spcBef>
              <a:spcAft>
                <a:spcPts val="0"/>
              </a:spcAft>
              <a:buNone/>
            </a:pPr>
            <a:endParaRPr sz="3450">
              <a:latin typeface="Barlow"/>
              <a:ea typeface="Barlow"/>
              <a:cs typeface="Barlow"/>
              <a:sym typeface="Barlow"/>
            </a:endParaRPr>
          </a:p>
          <a:p>
            <a:pPr marL="12700" lvl="0" indent="0" algn="l" rtl="0">
              <a:lnSpc>
                <a:spcPct val="100000"/>
              </a:lnSpc>
              <a:spcBef>
                <a:spcPts val="0"/>
              </a:spcBef>
              <a:spcAft>
                <a:spcPts val="0"/>
              </a:spcAft>
              <a:buNone/>
            </a:pPr>
            <a:r>
              <a:rPr lang="en-US" sz="5600" b="1">
                <a:latin typeface="Barlow"/>
                <a:ea typeface="Barlow"/>
                <a:cs typeface="Barlow"/>
                <a:sym typeface="Barlow"/>
              </a:rPr>
              <a:t>8. Citations and Referencing</a:t>
            </a:r>
            <a:endParaRPr sz="5600">
              <a:latin typeface="Barlow"/>
              <a:ea typeface="Barlow"/>
              <a:cs typeface="Barlow"/>
              <a:sym typeface="Barlow"/>
            </a:endParaRPr>
          </a:p>
          <a:p>
            <a:pPr marL="1394460" marR="5080" lvl="0" indent="-10795" algn="l" rtl="0">
              <a:lnSpc>
                <a:spcPct val="130000"/>
              </a:lnSpc>
              <a:spcBef>
                <a:spcPts val="1800"/>
              </a:spcBef>
              <a:spcAft>
                <a:spcPts val="0"/>
              </a:spcAft>
              <a:buNone/>
            </a:pPr>
            <a:r>
              <a:rPr lang="en-US" sz="3050">
                <a:latin typeface="Barlow"/>
                <a:ea typeface="Barlow"/>
                <a:cs typeface="Barlow"/>
                <a:sym typeface="Barlow"/>
              </a:rPr>
              <a:t>Familiarize yourself with common citation styles (e.g., APA, MLA, Chicago, Harvard).</a:t>
            </a:r>
            <a:endParaRPr/>
          </a:p>
          <a:p>
            <a:pPr marL="1394460" marR="5080" lvl="0" indent="-10795" algn="l" rtl="0">
              <a:lnSpc>
                <a:spcPct val="130000"/>
              </a:lnSpc>
              <a:spcBef>
                <a:spcPts val="1800"/>
              </a:spcBef>
              <a:spcAft>
                <a:spcPts val="0"/>
              </a:spcAft>
              <a:buNone/>
            </a:pPr>
            <a:r>
              <a:rPr lang="en-US" sz="3050">
                <a:latin typeface="Barlow"/>
                <a:ea typeface="Barlow"/>
                <a:cs typeface="Barlow"/>
                <a:sym typeface="Barlow"/>
              </a:rPr>
              <a:t>Create a reference list or bibliography for your research project using the citation style specified by your institution or target journal.</a:t>
            </a:r>
            <a:endParaRPr/>
          </a:p>
          <a:p>
            <a:pPr marL="1394460" marR="5080" lvl="0" indent="-10795" algn="l" rtl="0">
              <a:lnSpc>
                <a:spcPct val="130000"/>
              </a:lnSpc>
              <a:spcBef>
                <a:spcPts val="1800"/>
              </a:spcBef>
              <a:spcAft>
                <a:spcPts val="0"/>
              </a:spcAft>
              <a:buNone/>
            </a:pPr>
            <a:r>
              <a:rPr lang="en-US" sz="3050">
                <a:latin typeface="Barlow"/>
                <a:ea typeface="Barlow"/>
                <a:cs typeface="Barlow"/>
                <a:sym typeface="Barlow"/>
              </a:rPr>
              <a:t>Consider using reference management software to organize your sources.</a:t>
            </a:r>
            <a:endParaRPr/>
          </a:p>
          <a:p>
            <a:pPr marL="1394460" marR="5080" lvl="0" indent="-10795" algn="l" rtl="0">
              <a:lnSpc>
                <a:spcPct val="130000"/>
              </a:lnSpc>
              <a:spcBef>
                <a:spcPts val="1800"/>
              </a:spcBef>
              <a:spcAft>
                <a:spcPts val="0"/>
              </a:spcAft>
              <a:buNone/>
            </a:pPr>
            <a:r>
              <a:rPr lang="en-US" sz="3050">
                <a:latin typeface="Barlow"/>
                <a:ea typeface="Barlow"/>
                <a:cs typeface="Barlow"/>
                <a:sym typeface="Barlow"/>
              </a:rPr>
              <a:t>Always cite your sources, even when paraphrasing.</a:t>
            </a:r>
            <a:endParaRPr/>
          </a:p>
          <a:p>
            <a:pPr marL="1394460" marR="5080" lvl="0" indent="-10795" algn="l" rtl="0">
              <a:lnSpc>
                <a:spcPct val="130000"/>
              </a:lnSpc>
              <a:spcBef>
                <a:spcPts val="1800"/>
              </a:spcBef>
              <a:spcAft>
                <a:spcPts val="0"/>
              </a:spcAft>
              <a:buNone/>
            </a:pPr>
            <a:r>
              <a:rPr lang="en-US" sz="3050">
                <a:latin typeface="Barlow"/>
                <a:ea typeface="Barlow"/>
                <a:cs typeface="Barlow"/>
                <a:sym typeface="Barlow"/>
              </a:rPr>
              <a:t>Double-check all citations, references, and bibliography entries for accuracy before submitting your work.</a:t>
            </a:r>
            <a:endParaRPr/>
          </a:p>
        </p:txBody>
      </p:sp>
      <p:sp>
        <p:nvSpPr>
          <p:cNvPr id="323" name="Google Shape;323;p15"/>
          <p:cNvSpPr/>
          <p:nvPr/>
        </p:nvSpPr>
        <p:spPr>
          <a:xfrm>
            <a:off x="1418804" y="3996960"/>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24" name="Google Shape;324;p15"/>
          <p:cNvSpPr/>
          <p:nvPr/>
        </p:nvSpPr>
        <p:spPr>
          <a:xfrm>
            <a:off x="1418804" y="4840284"/>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25" name="Google Shape;325;p15"/>
          <p:cNvSpPr/>
          <p:nvPr/>
        </p:nvSpPr>
        <p:spPr>
          <a:xfrm>
            <a:off x="1418804" y="625919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26" name="Google Shape;326;p15"/>
          <p:cNvSpPr/>
          <p:nvPr/>
        </p:nvSpPr>
        <p:spPr>
          <a:xfrm>
            <a:off x="1418804" y="709739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27" name="Google Shape;327;p15"/>
          <p:cNvSpPr/>
          <p:nvPr/>
        </p:nvSpPr>
        <p:spPr>
          <a:xfrm>
            <a:off x="1418804" y="794067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Google Shape;332;p16"/>
          <p:cNvSpPr txBox="1"/>
          <p:nvPr/>
        </p:nvSpPr>
        <p:spPr>
          <a:xfrm>
            <a:off x="6775506" y="118186"/>
            <a:ext cx="65531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333" name="Google Shape;333;p16"/>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grpSp>
        <p:nvGrpSpPr>
          <p:cNvPr id="334" name="Google Shape;334;p16"/>
          <p:cNvGrpSpPr/>
          <p:nvPr/>
        </p:nvGrpSpPr>
        <p:grpSpPr>
          <a:xfrm>
            <a:off x="628256" y="963321"/>
            <a:ext cx="1051560" cy="1036955"/>
            <a:chOff x="628256" y="963321"/>
            <a:chExt cx="1051560" cy="1036955"/>
          </a:xfrm>
        </p:grpSpPr>
        <p:sp>
          <p:nvSpPr>
            <p:cNvPr id="335" name="Google Shape;335;p16"/>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36" name="Google Shape;336;p16"/>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337" name="Google Shape;337;p16"/>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16</a:t>
            </a:fld>
            <a:endParaRPr/>
          </a:p>
        </p:txBody>
      </p:sp>
      <p:sp>
        <p:nvSpPr>
          <p:cNvPr id="338" name="Google Shape;338;p16"/>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339" name="Google Shape;339;p16"/>
          <p:cNvSpPr txBox="1"/>
          <p:nvPr/>
        </p:nvSpPr>
        <p:spPr>
          <a:xfrm>
            <a:off x="615552" y="1187034"/>
            <a:ext cx="18732897" cy="7281032"/>
          </a:xfrm>
          <a:prstGeom prst="rect">
            <a:avLst/>
          </a:prstGeom>
          <a:noFill/>
          <a:ln>
            <a:noFill/>
          </a:ln>
        </p:spPr>
        <p:txBody>
          <a:bodyPr spcFirstLastPara="1" wrap="square" lIns="0" tIns="13950" rIns="0" bIns="0" anchor="t" anchorCtr="0">
            <a:spAutoFit/>
          </a:bodyPr>
          <a:lstStyle/>
          <a:p>
            <a:pPr marL="118491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a:p>
            <a:pPr marL="0" lvl="0" indent="0" algn="l" rtl="0">
              <a:lnSpc>
                <a:spcPct val="100000"/>
              </a:lnSpc>
              <a:spcBef>
                <a:spcPts val="0"/>
              </a:spcBef>
              <a:spcAft>
                <a:spcPts val="0"/>
              </a:spcAft>
              <a:buNone/>
            </a:pPr>
            <a:endParaRPr sz="3450">
              <a:latin typeface="Barlow"/>
              <a:ea typeface="Barlow"/>
              <a:cs typeface="Barlow"/>
              <a:sym typeface="Barlow"/>
            </a:endParaRPr>
          </a:p>
          <a:p>
            <a:pPr marL="0" lvl="0" indent="0" algn="l" rtl="0">
              <a:lnSpc>
                <a:spcPct val="100000"/>
              </a:lnSpc>
              <a:spcBef>
                <a:spcPts val="390"/>
              </a:spcBef>
              <a:spcAft>
                <a:spcPts val="0"/>
              </a:spcAft>
              <a:buNone/>
            </a:pPr>
            <a:endParaRPr sz="3450">
              <a:latin typeface="Barlow"/>
              <a:ea typeface="Barlow"/>
              <a:cs typeface="Barlow"/>
              <a:sym typeface="Barlow"/>
            </a:endParaRPr>
          </a:p>
          <a:p>
            <a:pPr marL="12700" lvl="0" indent="0" algn="l" rtl="0">
              <a:lnSpc>
                <a:spcPct val="100000"/>
              </a:lnSpc>
              <a:spcBef>
                <a:spcPts val="0"/>
              </a:spcBef>
              <a:spcAft>
                <a:spcPts val="0"/>
              </a:spcAft>
              <a:buNone/>
            </a:pPr>
            <a:r>
              <a:rPr lang="en-US" sz="5600" b="1">
                <a:latin typeface="Barlow"/>
                <a:ea typeface="Barlow"/>
                <a:cs typeface="Barlow"/>
                <a:sym typeface="Barlow"/>
              </a:rPr>
              <a:t>9. Disseminating Findings</a:t>
            </a:r>
            <a:endParaRPr sz="5600">
              <a:latin typeface="Barlow"/>
              <a:ea typeface="Barlow"/>
              <a:cs typeface="Barlow"/>
              <a:sym typeface="Barlow"/>
            </a:endParaRPr>
          </a:p>
          <a:p>
            <a:pPr marL="1394460" marR="5080" lvl="0" indent="-10795" algn="l" rtl="0">
              <a:lnSpc>
                <a:spcPct val="130000"/>
              </a:lnSpc>
              <a:spcBef>
                <a:spcPts val="1800"/>
              </a:spcBef>
              <a:spcAft>
                <a:spcPts val="0"/>
              </a:spcAft>
              <a:buSzPts val="3050"/>
              <a:buFont typeface="Barlow"/>
              <a:buNone/>
            </a:pPr>
            <a:r>
              <a:rPr lang="en-US" sz="3050">
                <a:latin typeface="Barlow"/>
                <a:ea typeface="Barlow"/>
                <a:cs typeface="Barlow"/>
                <a:sym typeface="Barlow"/>
              </a:rPr>
              <a:t>Share research through various channels:</a:t>
            </a:r>
            <a:endParaRPr/>
          </a:p>
          <a:p>
            <a:pPr marL="1778000" marR="5080" lvl="0" indent="-393700" algn="l" rtl="0">
              <a:lnSpc>
                <a:spcPct val="130000"/>
              </a:lnSpc>
              <a:spcBef>
                <a:spcPts val="195"/>
              </a:spcBef>
              <a:spcAft>
                <a:spcPts val="0"/>
              </a:spcAft>
              <a:buSzPts val="3050"/>
              <a:buFont typeface="Barlow"/>
              <a:buChar char="•"/>
            </a:pPr>
            <a:r>
              <a:rPr lang="en-US" sz="3050">
                <a:latin typeface="Barlow"/>
                <a:ea typeface="Barlow"/>
                <a:cs typeface="Barlow"/>
                <a:sym typeface="Barlow"/>
              </a:rPr>
              <a:t>Research papers for academic journals</a:t>
            </a:r>
            <a:endParaRPr/>
          </a:p>
          <a:p>
            <a:pPr marL="1778000" marR="5080" lvl="0" indent="-393700" algn="l" rtl="0">
              <a:lnSpc>
                <a:spcPct val="130000"/>
              </a:lnSpc>
              <a:spcBef>
                <a:spcPts val="195"/>
              </a:spcBef>
              <a:spcAft>
                <a:spcPts val="0"/>
              </a:spcAft>
              <a:buSzPts val="3050"/>
              <a:buFont typeface="Barlow"/>
              <a:buChar char="•"/>
            </a:pPr>
            <a:r>
              <a:rPr lang="en-US" sz="3050">
                <a:latin typeface="Barlow"/>
                <a:ea typeface="Barlow"/>
                <a:cs typeface="Barlow"/>
                <a:sym typeface="Barlow"/>
              </a:rPr>
              <a:t>Presentations at conferences or symposiums</a:t>
            </a:r>
            <a:endParaRPr/>
          </a:p>
          <a:p>
            <a:pPr marL="1778000" marR="5080" lvl="0" indent="-393700" algn="l" rtl="0">
              <a:lnSpc>
                <a:spcPct val="130000"/>
              </a:lnSpc>
              <a:spcBef>
                <a:spcPts val="195"/>
              </a:spcBef>
              <a:spcAft>
                <a:spcPts val="0"/>
              </a:spcAft>
              <a:buSzPts val="3050"/>
              <a:buFont typeface="Barlow"/>
              <a:buChar char="•"/>
            </a:pPr>
            <a:r>
              <a:rPr lang="en-US" sz="3050">
                <a:latin typeface="Barlow"/>
                <a:ea typeface="Barlow"/>
                <a:cs typeface="Barlow"/>
                <a:sym typeface="Barlow"/>
              </a:rPr>
              <a:t>Publications in scholarly or professional outlets</a:t>
            </a:r>
            <a:endParaRPr/>
          </a:p>
          <a:p>
            <a:pPr marL="1778000" marR="5080" lvl="0" indent="-393700" algn="l" rtl="0">
              <a:lnSpc>
                <a:spcPct val="130000"/>
              </a:lnSpc>
              <a:spcBef>
                <a:spcPts val="195"/>
              </a:spcBef>
              <a:spcAft>
                <a:spcPts val="0"/>
              </a:spcAft>
              <a:buSzPts val="3050"/>
              <a:buFont typeface="Barlow"/>
              <a:buChar char="•"/>
            </a:pPr>
            <a:r>
              <a:rPr lang="en-US" sz="3050">
                <a:latin typeface="Barlow"/>
                <a:ea typeface="Barlow"/>
                <a:cs typeface="Barlow"/>
                <a:sym typeface="Barlow"/>
              </a:rPr>
              <a:t>Online platforms (e.g., academic social networks, </a:t>
            </a:r>
            <a:br>
              <a:rPr lang="en-US" sz="3050">
                <a:latin typeface="Barlow"/>
                <a:ea typeface="Barlow"/>
                <a:cs typeface="Barlow"/>
                <a:sym typeface="Barlow"/>
              </a:rPr>
            </a:br>
            <a:r>
              <a:rPr lang="en-US" sz="3050">
                <a:latin typeface="Barlow"/>
                <a:ea typeface="Barlow"/>
                <a:cs typeface="Barlow"/>
                <a:sym typeface="Barlow"/>
              </a:rPr>
              <a:t>institutional repositories)</a:t>
            </a:r>
            <a:endParaRPr/>
          </a:p>
          <a:p>
            <a:pPr marL="1394460" marR="5080" lvl="0" indent="-10795" algn="l" rtl="0">
              <a:lnSpc>
                <a:spcPct val="130000"/>
              </a:lnSpc>
              <a:spcBef>
                <a:spcPts val="1800"/>
              </a:spcBef>
              <a:spcAft>
                <a:spcPts val="0"/>
              </a:spcAft>
              <a:buSzPts val="3050"/>
              <a:buFont typeface="Barlow"/>
              <a:buNone/>
            </a:pPr>
            <a:r>
              <a:rPr lang="en-US" sz="3050">
                <a:latin typeface="Barlow"/>
                <a:ea typeface="Barlow"/>
                <a:cs typeface="Barlow"/>
                <a:sym typeface="Barlow"/>
              </a:rPr>
              <a:t>Tailor your dissemination strategy to reach the target audience effectively.</a:t>
            </a:r>
            <a:endParaRPr/>
          </a:p>
        </p:txBody>
      </p:sp>
      <p:sp>
        <p:nvSpPr>
          <p:cNvPr id="340" name="Google Shape;340;p16"/>
          <p:cNvSpPr/>
          <p:nvPr/>
        </p:nvSpPr>
        <p:spPr>
          <a:xfrm>
            <a:off x="1418804" y="3995678"/>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41" name="Google Shape;341;p16"/>
          <p:cNvSpPr/>
          <p:nvPr/>
        </p:nvSpPr>
        <p:spPr>
          <a:xfrm>
            <a:off x="1418804" y="801179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42" name="Google Shape;342;p16"/>
          <p:cNvSpPr/>
          <p:nvPr/>
        </p:nvSpPr>
        <p:spPr>
          <a:xfrm>
            <a:off x="10890250" y="4073160"/>
            <a:ext cx="8598298" cy="2267315"/>
          </a:xfrm>
          <a:prstGeom prst="roundRect">
            <a:avLst>
              <a:gd name="adj" fmla="val 10450"/>
            </a:avLst>
          </a:prstGeom>
          <a:solidFill>
            <a:schemeClr val="accent5"/>
          </a:solid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343" name="Google Shape;343;p16"/>
          <p:cNvSpPr txBox="1"/>
          <p:nvPr/>
        </p:nvSpPr>
        <p:spPr>
          <a:xfrm>
            <a:off x="11071692" y="4117765"/>
            <a:ext cx="7895758" cy="2070310"/>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200" b="1" i="1">
                <a:latin typeface="Barlow"/>
                <a:ea typeface="Barlow"/>
                <a:cs typeface="Barlow"/>
                <a:sym typeface="Barlow"/>
              </a:rPr>
              <a:t>Note: </a:t>
            </a:r>
            <a:r>
              <a:rPr lang="en-US" sz="3200" i="1">
                <a:latin typeface="Barlow"/>
                <a:ea typeface="Barlow"/>
                <a:cs typeface="Barlow"/>
                <a:sym typeface="Barlow"/>
              </a:rPr>
              <a:t>For more detailed information on each step of the research process, refer to additional Academic Toolkits.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Google Shape;348;p17"/>
          <p:cNvSpPr txBox="1"/>
          <p:nvPr/>
        </p:nvSpPr>
        <p:spPr>
          <a:xfrm>
            <a:off x="7080306" y="118186"/>
            <a:ext cx="59435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349" name="Google Shape;349;p17"/>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350" name="Google Shape;350;p17"/>
          <p:cNvSpPr txBox="1">
            <a:spLocks noGrp="1"/>
          </p:cNvSpPr>
          <p:nvPr>
            <p:ph type="body" idx="4294967295"/>
          </p:nvPr>
        </p:nvSpPr>
        <p:spPr>
          <a:xfrm>
            <a:off x="2508251" y="2006727"/>
            <a:ext cx="16625390" cy="5938485"/>
          </a:xfrm>
          <a:prstGeom prst="rect">
            <a:avLst/>
          </a:prstGeom>
          <a:noFill/>
          <a:ln>
            <a:noFill/>
          </a:ln>
        </p:spPr>
        <p:txBody>
          <a:bodyPr spcFirstLastPara="1" wrap="square" lIns="0" tIns="283825" rIns="0" bIns="0" anchor="t" anchorCtr="0">
            <a:spAutoFit/>
          </a:bodyPr>
          <a:lstStyle/>
          <a:p>
            <a:pPr marL="12700" lvl="0" indent="0" algn="l" rtl="0">
              <a:lnSpc>
                <a:spcPct val="250000"/>
              </a:lnSpc>
              <a:spcBef>
                <a:spcPts val="0"/>
              </a:spcBef>
              <a:spcAft>
                <a:spcPts val="0"/>
              </a:spcAft>
              <a:buNone/>
            </a:pPr>
            <a:r>
              <a:rPr lang="en-US"/>
              <a:t>Use clear, concise language and avoid jargon where possible.</a:t>
            </a:r>
            <a:endParaRPr/>
          </a:p>
          <a:p>
            <a:pPr marL="12700" lvl="0" indent="0" algn="l" rtl="0">
              <a:lnSpc>
                <a:spcPct val="250000"/>
              </a:lnSpc>
              <a:spcBef>
                <a:spcPts val="0"/>
              </a:spcBef>
              <a:spcAft>
                <a:spcPts val="0"/>
              </a:spcAft>
              <a:buNone/>
            </a:pPr>
            <a:r>
              <a:rPr lang="en-US"/>
              <a:t>Structure your arguments logically, using topic sentences and transitions.</a:t>
            </a:r>
            <a:endParaRPr/>
          </a:p>
          <a:p>
            <a:pPr marL="12700" lvl="0" indent="0" algn="l" rtl="0">
              <a:lnSpc>
                <a:spcPct val="250000"/>
              </a:lnSpc>
              <a:spcBef>
                <a:spcPts val="0"/>
              </a:spcBef>
              <a:spcAft>
                <a:spcPts val="0"/>
              </a:spcAft>
              <a:buNone/>
            </a:pPr>
            <a:r>
              <a:rPr lang="en-US"/>
              <a:t>Support claims with evidence from your research and cited sources.</a:t>
            </a:r>
            <a:endParaRPr/>
          </a:p>
          <a:p>
            <a:pPr marL="12700" lvl="0" indent="0" algn="l" rtl="0">
              <a:lnSpc>
                <a:spcPct val="250000"/>
              </a:lnSpc>
              <a:spcBef>
                <a:spcPts val="0"/>
              </a:spcBef>
              <a:spcAft>
                <a:spcPts val="0"/>
              </a:spcAft>
              <a:buNone/>
            </a:pPr>
            <a:r>
              <a:rPr lang="en-US"/>
              <a:t>Maintain an objective tone throughout the paper.</a:t>
            </a:r>
            <a:endParaRPr/>
          </a:p>
          <a:p>
            <a:pPr marL="12700" lvl="0" indent="0" algn="l" rtl="0">
              <a:lnSpc>
                <a:spcPct val="250000"/>
              </a:lnSpc>
              <a:spcBef>
                <a:spcPts val="0"/>
              </a:spcBef>
              <a:spcAft>
                <a:spcPts val="0"/>
              </a:spcAft>
              <a:buNone/>
            </a:pPr>
            <a:r>
              <a:rPr lang="en-US"/>
              <a:t>Pay attention to the specific style requirements of your discipline or target journal.</a:t>
            </a:r>
            <a:endParaRPr/>
          </a:p>
        </p:txBody>
      </p:sp>
      <p:sp>
        <p:nvSpPr>
          <p:cNvPr id="351" name="Google Shape;351;p17"/>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17</a:t>
            </a:fld>
            <a:endParaRPr/>
          </a:p>
        </p:txBody>
      </p:sp>
      <p:sp>
        <p:nvSpPr>
          <p:cNvPr id="352" name="Google Shape;352;p17"/>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pic>
        <p:nvPicPr>
          <p:cNvPr id="353" name="Google Shape;353;p17" descr="A light bulb with a wire wrapped around it&#10;&#10;AI-generated content may be incorrect."/>
          <p:cNvPicPr preferRelativeResize="0"/>
          <p:nvPr/>
        </p:nvPicPr>
        <p:blipFill rotWithShape="1">
          <a:blip r:embed="rId3">
            <a:alphaModFix/>
          </a:blip>
          <a:srcRect/>
          <a:stretch/>
        </p:blipFill>
        <p:spPr>
          <a:xfrm>
            <a:off x="615553" y="970670"/>
            <a:ext cx="1052080" cy="1052080"/>
          </a:xfrm>
          <a:prstGeom prst="rect">
            <a:avLst/>
          </a:prstGeom>
          <a:noFill/>
          <a:ln>
            <a:noFill/>
          </a:ln>
        </p:spPr>
      </p:pic>
      <p:sp>
        <p:nvSpPr>
          <p:cNvPr id="354" name="Google Shape;354;p17" descr="$PPTXTitle"/>
          <p:cNvSpPr txBox="1"/>
          <p:nvPr/>
        </p:nvSpPr>
        <p:spPr>
          <a:xfrm>
            <a:off x="1789985" y="1224095"/>
            <a:ext cx="5653405" cy="544380"/>
          </a:xfrm>
          <a:prstGeom prst="rect">
            <a:avLst/>
          </a:prstGeom>
          <a:noFill/>
          <a:ln>
            <a:noFill/>
          </a:ln>
        </p:spPr>
        <p:txBody>
          <a:bodyPr spcFirstLastPara="1" wrap="square" lIns="0" tIns="13325" rIns="0" bIns="0" anchor="t" anchorCtr="0">
            <a:spAutoFit/>
          </a:bodyPr>
          <a:lstStyle/>
          <a:p>
            <a:pPr marL="12700" lvl="0" indent="0" algn="l" rtl="0">
              <a:spcBef>
                <a:spcPts val="0"/>
              </a:spcBef>
              <a:spcAft>
                <a:spcPts val="0"/>
              </a:spcAft>
              <a:buNone/>
            </a:pPr>
            <a:r>
              <a:rPr lang="en-US" sz="3450" b="1" i="0">
                <a:solidFill>
                  <a:schemeClr val="dk1"/>
                </a:solidFill>
                <a:latin typeface="Barlow"/>
                <a:ea typeface="Barlow"/>
                <a:cs typeface="Barlow"/>
                <a:sym typeface="Barlow"/>
              </a:rPr>
              <a:t>Tips and Best Practices</a:t>
            </a:r>
            <a:endParaRPr sz="3450" b="1" i="0">
              <a:solidFill>
                <a:schemeClr val="dk1"/>
              </a:solidFill>
              <a:latin typeface="REM"/>
              <a:ea typeface="REM"/>
              <a:cs typeface="REM"/>
              <a:sym typeface="REM"/>
            </a:endParaRPr>
          </a:p>
        </p:txBody>
      </p:sp>
      <p:pic>
        <p:nvPicPr>
          <p:cNvPr id="355" name="Google Shape;355;p17" descr="A green check mark in a square&#10;&#10;AI-generated content may be incorrect."/>
          <p:cNvPicPr preferRelativeResize="0"/>
          <p:nvPr/>
        </p:nvPicPr>
        <p:blipFill rotWithShape="1">
          <a:blip r:embed="rId4">
            <a:alphaModFix/>
          </a:blip>
          <a:srcRect/>
          <a:stretch/>
        </p:blipFill>
        <p:spPr>
          <a:xfrm>
            <a:off x="1777820" y="2731845"/>
            <a:ext cx="564959" cy="560630"/>
          </a:xfrm>
          <a:prstGeom prst="rect">
            <a:avLst/>
          </a:prstGeom>
          <a:noFill/>
          <a:ln>
            <a:noFill/>
          </a:ln>
        </p:spPr>
      </p:pic>
      <p:pic>
        <p:nvPicPr>
          <p:cNvPr id="356" name="Google Shape;356;p17" descr="A green check mark in a square&#10;&#10;AI-generated content may be incorrect."/>
          <p:cNvPicPr preferRelativeResize="0"/>
          <p:nvPr/>
        </p:nvPicPr>
        <p:blipFill rotWithShape="1">
          <a:blip r:embed="rId4">
            <a:alphaModFix/>
          </a:blip>
          <a:srcRect/>
          <a:stretch/>
        </p:blipFill>
        <p:spPr>
          <a:xfrm>
            <a:off x="1777820" y="3893895"/>
            <a:ext cx="564959" cy="560630"/>
          </a:xfrm>
          <a:prstGeom prst="rect">
            <a:avLst/>
          </a:prstGeom>
          <a:noFill/>
          <a:ln>
            <a:noFill/>
          </a:ln>
        </p:spPr>
      </p:pic>
      <p:pic>
        <p:nvPicPr>
          <p:cNvPr id="357" name="Google Shape;357;p17" descr="A green check mark in a square&#10;&#10;AI-generated content may be incorrect."/>
          <p:cNvPicPr preferRelativeResize="0"/>
          <p:nvPr/>
        </p:nvPicPr>
        <p:blipFill rotWithShape="1">
          <a:blip r:embed="rId4">
            <a:alphaModFix/>
          </a:blip>
          <a:srcRect/>
          <a:stretch/>
        </p:blipFill>
        <p:spPr>
          <a:xfrm>
            <a:off x="1777820" y="5055945"/>
            <a:ext cx="564959" cy="560630"/>
          </a:xfrm>
          <a:prstGeom prst="rect">
            <a:avLst/>
          </a:prstGeom>
          <a:noFill/>
          <a:ln>
            <a:noFill/>
          </a:ln>
        </p:spPr>
      </p:pic>
      <p:pic>
        <p:nvPicPr>
          <p:cNvPr id="358" name="Google Shape;358;p17" descr="A green check mark in a square&#10;&#10;AI-generated content may be incorrect."/>
          <p:cNvPicPr preferRelativeResize="0"/>
          <p:nvPr/>
        </p:nvPicPr>
        <p:blipFill rotWithShape="1">
          <a:blip r:embed="rId4">
            <a:alphaModFix/>
          </a:blip>
          <a:srcRect/>
          <a:stretch/>
        </p:blipFill>
        <p:spPr>
          <a:xfrm>
            <a:off x="1777820" y="6217995"/>
            <a:ext cx="564959" cy="560630"/>
          </a:xfrm>
          <a:prstGeom prst="rect">
            <a:avLst/>
          </a:prstGeom>
          <a:noFill/>
          <a:ln>
            <a:noFill/>
          </a:ln>
        </p:spPr>
      </p:pic>
      <p:pic>
        <p:nvPicPr>
          <p:cNvPr id="359" name="Google Shape;359;p17" descr="A green check mark in a square&#10;&#10;AI-generated content may be incorrect."/>
          <p:cNvPicPr preferRelativeResize="0"/>
          <p:nvPr/>
        </p:nvPicPr>
        <p:blipFill rotWithShape="1">
          <a:blip r:embed="rId4">
            <a:alphaModFix/>
          </a:blip>
          <a:srcRect/>
          <a:stretch/>
        </p:blipFill>
        <p:spPr>
          <a:xfrm>
            <a:off x="1777820" y="7380045"/>
            <a:ext cx="564959" cy="560630"/>
          </a:xfrm>
          <a:prstGeom prst="rect">
            <a:avLst/>
          </a:prstGeom>
          <a:noFill/>
          <a:ln>
            <a:noFill/>
          </a:ln>
        </p:spPr>
      </p:pic>
      <p:pic>
        <p:nvPicPr>
          <p:cNvPr id="360" name="Google Shape;360;p17" descr="A blue and white logo&#10;&#10;AI-generated content may be incorrect."/>
          <p:cNvPicPr preferRelativeResize="0"/>
          <p:nvPr/>
        </p:nvPicPr>
        <p:blipFill rotWithShape="1">
          <a:blip r:embed="rId5">
            <a:alphaModFix/>
          </a:blip>
          <a:srcRect/>
          <a:stretch/>
        </p:blipFill>
        <p:spPr>
          <a:xfrm>
            <a:off x="18129250" y="92075"/>
            <a:ext cx="1359297" cy="447435"/>
          </a:xfrm>
          <a:prstGeom prst="roundRect">
            <a:avLst>
              <a:gd name="adj" fmla="val 16667"/>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Google Shape;365;p18"/>
          <p:cNvSpPr txBox="1"/>
          <p:nvPr/>
        </p:nvSpPr>
        <p:spPr>
          <a:xfrm>
            <a:off x="6927906" y="118186"/>
            <a:ext cx="62483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366" name="Google Shape;366;p18"/>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367" name="Google Shape;367;p18"/>
          <p:cNvSpPr txBox="1"/>
          <p:nvPr/>
        </p:nvSpPr>
        <p:spPr>
          <a:xfrm>
            <a:off x="2508250" y="1920875"/>
            <a:ext cx="16213276" cy="4980210"/>
          </a:xfrm>
          <a:prstGeom prst="rect">
            <a:avLst/>
          </a:prstGeom>
          <a:noFill/>
          <a:ln>
            <a:noFill/>
          </a:ln>
        </p:spPr>
        <p:txBody>
          <a:bodyPr spcFirstLastPara="1" wrap="square" lIns="0" tIns="283825" rIns="0" bIns="0" anchor="t" anchorCtr="0">
            <a:spAutoFit/>
          </a:bodyPr>
          <a:lstStyle/>
          <a:p>
            <a:pPr marL="12700" lvl="0" indent="0" algn="l" rtl="0">
              <a:lnSpc>
                <a:spcPct val="200000"/>
              </a:lnSpc>
              <a:spcBef>
                <a:spcPts val="0"/>
              </a:spcBef>
              <a:spcAft>
                <a:spcPts val="0"/>
              </a:spcAft>
              <a:buNone/>
            </a:pPr>
            <a:r>
              <a:rPr lang="en-US" sz="3050">
                <a:latin typeface="Barlow"/>
                <a:ea typeface="Barlow"/>
                <a:cs typeface="Barlow"/>
                <a:sym typeface="Barlow"/>
              </a:rPr>
              <a:t>Choosing an overly broad or vague research question</a:t>
            </a:r>
            <a:endParaRPr/>
          </a:p>
          <a:p>
            <a:pPr marL="12700" lvl="0" indent="0" algn="l" rtl="0">
              <a:lnSpc>
                <a:spcPct val="200000"/>
              </a:lnSpc>
              <a:spcBef>
                <a:spcPts val="0"/>
              </a:spcBef>
              <a:spcAft>
                <a:spcPts val="0"/>
              </a:spcAft>
              <a:buNone/>
            </a:pPr>
            <a:r>
              <a:rPr lang="en-US" sz="3050">
                <a:latin typeface="Barlow"/>
                <a:ea typeface="Barlow"/>
                <a:cs typeface="Barlow"/>
                <a:sym typeface="Barlow"/>
              </a:rPr>
              <a:t>Failing to conduct a thorough literature review before starting research</a:t>
            </a:r>
            <a:endParaRPr/>
          </a:p>
          <a:p>
            <a:pPr marL="12700" lvl="0" indent="0" algn="l" rtl="0">
              <a:lnSpc>
                <a:spcPct val="200000"/>
              </a:lnSpc>
              <a:spcBef>
                <a:spcPts val="0"/>
              </a:spcBef>
              <a:spcAft>
                <a:spcPts val="0"/>
              </a:spcAft>
              <a:buNone/>
            </a:pPr>
            <a:r>
              <a:rPr lang="en-US" sz="3050">
                <a:latin typeface="Barlow"/>
                <a:ea typeface="Barlow"/>
                <a:cs typeface="Barlow"/>
                <a:sym typeface="Barlow"/>
              </a:rPr>
              <a:t>Neglecting ethical considerations, especially when working with human subjects</a:t>
            </a:r>
            <a:endParaRPr/>
          </a:p>
          <a:p>
            <a:pPr marL="12700" lvl="0" indent="0" algn="l" rtl="0">
              <a:lnSpc>
                <a:spcPct val="200000"/>
              </a:lnSpc>
              <a:spcBef>
                <a:spcPts val="0"/>
              </a:spcBef>
              <a:spcAft>
                <a:spcPts val="0"/>
              </a:spcAft>
              <a:buNone/>
            </a:pPr>
            <a:r>
              <a:rPr lang="en-US" sz="3050">
                <a:latin typeface="Barlow"/>
                <a:ea typeface="Barlow"/>
                <a:cs typeface="Barlow"/>
                <a:sym typeface="Barlow"/>
              </a:rPr>
              <a:t>Plagiarizing others’ work or failing to cite sources properly</a:t>
            </a:r>
            <a:endParaRPr/>
          </a:p>
          <a:p>
            <a:pPr marL="12700" lvl="0" indent="0" algn="l" rtl="0">
              <a:lnSpc>
                <a:spcPct val="200000"/>
              </a:lnSpc>
              <a:spcBef>
                <a:spcPts val="0"/>
              </a:spcBef>
              <a:spcAft>
                <a:spcPts val="0"/>
              </a:spcAft>
              <a:buNone/>
            </a:pPr>
            <a:r>
              <a:rPr lang="en-US" sz="3050">
                <a:latin typeface="Barlow"/>
                <a:ea typeface="Barlow"/>
                <a:cs typeface="Barlow"/>
                <a:sym typeface="Barlow"/>
              </a:rPr>
              <a:t>Failing to proofread and edit the final paper thoroughly</a:t>
            </a:r>
            <a:endParaRPr/>
          </a:p>
        </p:txBody>
      </p:sp>
      <p:sp>
        <p:nvSpPr>
          <p:cNvPr id="368" name="Google Shape;368;p18"/>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18</a:t>
            </a:fld>
            <a:endParaRPr/>
          </a:p>
        </p:txBody>
      </p:sp>
      <p:sp>
        <p:nvSpPr>
          <p:cNvPr id="369" name="Google Shape;369;p18"/>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pic>
        <p:nvPicPr>
          <p:cNvPr id="370" name="Google Shape;370;p18" descr="A red exclamation mark on a white background&#10;&#10;AI-generated content may be incorrect."/>
          <p:cNvPicPr preferRelativeResize="0"/>
          <p:nvPr/>
        </p:nvPicPr>
        <p:blipFill rotWithShape="1">
          <a:blip r:embed="rId3">
            <a:alphaModFix/>
          </a:blip>
          <a:srcRect/>
          <a:stretch/>
        </p:blipFill>
        <p:spPr>
          <a:xfrm>
            <a:off x="615553" y="970670"/>
            <a:ext cx="1052080" cy="1052080"/>
          </a:xfrm>
          <a:prstGeom prst="rect">
            <a:avLst/>
          </a:prstGeom>
          <a:noFill/>
          <a:ln>
            <a:noFill/>
          </a:ln>
        </p:spPr>
      </p:pic>
      <p:sp>
        <p:nvSpPr>
          <p:cNvPr id="371" name="Google Shape;371;p18" descr="$PPTXTitle"/>
          <p:cNvSpPr txBox="1"/>
          <p:nvPr/>
        </p:nvSpPr>
        <p:spPr>
          <a:xfrm>
            <a:off x="1789985" y="1224095"/>
            <a:ext cx="5653405" cy="544380"/>
          </a:xfrm>
          <a:prstGeom prst="rect">
            <a:avLst/>
          </a:prstGeom>
          <a:noFill/>
          <a:ln>
            <a:noFill/>
          </a:ln>
        </p:spPr>
        <p:txBody>
          <a:bodyPr spcFirstLastPara="1" wrap="square" lIns="0" tIns="13325" rIns="0" bIns="0" anchor="t" anchorCtr="0">
            <a:spAutoFit/>
          </a:bodyPr>
          <a:lstStyle/>
          <a:p>
            <a:pPr marL="12700" lvl="0" indent="0" algn="l" rtl="0">
              <a:spcBef>
                <a:spcPts val="0"/>
              </a:spcBef>
              <a:spcAft>
                <a:spcPts val="0"/>
              </a:spcAft>
              <a:buNone/>
            </a:pPr>
            <a:r>
              <a:rPr lang="en-US" sz="3450" b="1" i="0">
                <a:solidFill>
                  <a:schemeClr val="dk1"/>
                </a:solidFill>
                <a:latin typeface="Barlow"/>
                <a:ea typeface="Barlow"/>
                <a:cs typeface="Barlow"/>
                <a:sym typeface="Barlow"/>
              </a:rPr>
              <a:t>Common Pitfalls</a:t>
            </a:r>
            <a:endParaRPr sz="3450" b="1" i="0">
              <a:solidFill>
                <a:schemeClr val="dk1"/>
              </a:solidFill>
              <a:latin typeface="REM"/>
              <a:ea typeface="REM"/>
              <a:cs typeface="REM"/>
              <a:sym typeface="REM"/>
            </a:endParaRPr>
          </a:p>
        </p:txBody>
      </p:sp>
      <p:pic>
        <p:nvPicPr>
          <p:cNvPr id="372" name="Google Shape;372;p18" descr="A close-up of a cross&#10;&#10;AI-generated content may be incorrect."/>
          <p:cNvPicPr preferRelativeResize="0"/>
          <p:nvPr/>
        </p:nvPicPr>
        <p:blipFill rotWithShape="1">
          <a:blip r:embed="rId4">
            <a:alphaModFix/>
          </a:blip>
          <a:srcRect/>
          <a:stretch/>
        </p:blipFill>
        <p:spPr>
          <a:xfrm>
            <a:off x="1789982" y="2695169"/>
            <a:ext cx="457299" cy="444906"/>
          </a:xfrm>
          <a:prstGeom prst="rect">
            <a:avLst/>
          </a:prstGeom>
          <a:noFill/>
          <a:ln>
            <a:noFill/>
          </a:ln>
        </p:spPr>
      </p:pic>
      <p:pic>
        <p:nvPicPr>
          <p:cNvPr id="373" name="Google Shape;373;p18" descr="A close-up of a cross&#10;&#10;AI-generated content may be incorrect."/>
          <p:cNvPicPr preferRelativeResize="0"/>
          <p:nvPr/>
        </p:nvPicPr>
        <p:blipFill rotWithShape="1">
          <a:blip r:embed="rId4">
            <a:alphaModFix/>
          </a:blip>
          <a:srcRect/>
          <a:stretch/>
        </p:blipFill>
        <p:spPr>
          <a:xfrm>
            <a:off x="1789982" y="3625546"/>
            <a:ext cx="457299" cy="444906"/>
          </a:xfrm>
          <a:prstGeom prst="rect">
            <a:avLst/>
          </a:prstGeom>
          <a:noFill/>
          <a:ln>
            <a:noFill/>
          </a:ln>
        </p:spPr>
      </p:pic>
      <p:pic>
        <p:nvPicPr>
          <p:cNvPr id="374" name="Google Shape;374;p18" descr="A close-up of a cross&#10;&#10;AI-generated content may be incorrect."/>
          <p:cNvPicPr preferRelativeResize="0"/>
          <p:nvPr/>
        </p:nvPicPr>
        <p:blipFill rotWithShape="1">
          <a:blip r:embed="rId4">
            <a:alphaModFix/>
          </a:blip>
          <a:srcRect/>
          <a:stretch/>
        </p:blipFill>
        <p:spPr>
          <a:xfrm>
            <a:off x="1789982" y="4555922"/>
            <a:ext cx="457299" cy="444906"/>
          </a:xfrm>
          <a:prstGeom prst="rect">
            <a:avLst/>
          </a:prstGeom>
          <a:noFill/>
          <a:ln>
            <a:noFill/>
          </a:ln>
        </p:spPr>
      </p:pic>
      <p:pic>
        <p:nvPicPr>
          <p:cNvPr id="375" name="Google Shape;375;p18" descr="A close-up of a cross&#10;&#10;AI-generated content may be incorrect."/>
          <p:cNvPicPr preferRelativeResize="0"/>
          <p:nvPr/>
        </p:nvPicPr>
        <p:blipFill rotWithShape="1">
          <a:blip r:embed="rId4">
            <a:alphaModFix/>
          </a:blip>
          <a:srcRect/>
          <a:stretch/>
        </p:blipFill>
        <p:spPr>
          <a:xfrm>
            <a:off x="1789982" y="5486298"/>
            <a:ext cx="457299" cy="444906"/>
          </a:xfrm>
          <a:prstGeom prst="rect">
            <a:avLst/>
          </a:prstGeom>
          <a:noFill/>
          <a:ln>
            <a:noFill/>
          </a:ln>
        </p:spPr>
      </p:pic>
      <p:pic>
        <p:nvPicPr>
          <p:cNvPr id="376" name="Google Shape;376;p18" descr="A close-up of a cross&#10;&#10;AI-generated content may be incorrect."/>
          <p:cNvPicPr preferRelativeResize="0"/>
          <p:nvPr/>
        </p:nvPicPr>
        <p:blipFill rotWithShape="1">
          <a:blip r:embed="rId4">
            <a:alphaModFix/>
          </a:blip>
          <a:srcRect/>
          <a:stretch/>
        </p:blipFill>
        <p:spPr>
          <a:xfrm>
            <a:off x="1789982" y="6416675"/>
            <a:ext cx="457299" cy="444906"/>
          </a:xfrm>
          <a:prstGeom prst="rect">
            <a:avLst/>
          </a:prstGeom>
          <a:noFill/>
          <a:ln>
            <a:noFill/>
          </a:ln>
        </p:spPr>
      </p:pic>
      <p:pic>
        <p:nvPicPr>
          <p:cNvPr id="377" name="Google Shape;377;p18" descr="A blue and white logo&#10;&#10;AI-generated content may be incorrect."/>
          <p:cNvPicPr preferRelativeResize="0"/>
          <p:nvPr/>
        </p:nvPicPr>
        <p:blipFill rotWithShape="1">
          <a:blip r:embed="rId5">
            <a:alphaModFix/>
          </a:blip>
          <a:srcRect/>
          <a:stretch/>
        </p:blipFill>
        <p:spPr>
          <a:xfrm>
            <a:off x="18129250" y="92075"/>
            <a:ext cx="1359297" cy="447435"/>
          </a:xfrm>
          <a:prstGeom prst="roundRect">
            <a:avLst>
              <a:gd name="adj" fmla="val 16667"/>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sp>
        <p:nvSpPr>
          <p:cNvPr id="382" name="Google Shape;382;p19"/>
          <p:cNvSpPr txBox="1"/>
          <p:nvPr/>
        </p:nvSpPr>
        <p:spPr>
          <a:xfrm>
            <a:off x="6699306" y="118186"/>
            <a:ext cx="67055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383" name="Google Shape;383;p19"/>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384" name="Google Shape;384;p19"/>
          <p:cNvSpPr txBox="1"/>
          <p:nvPr/>
        </p:nvSpPr>
        <p:spPr>
          <a:xfrm>
            <a:off x="1788293" y="2814439"/>
            <a:ext cx="12149958" cy="4512967"/>
          </a:xfrm>
          <a:prstGeom prst="rect">
            <a:avLst/>
          </a:prstGeom>
          <a:noFill/>
          <a:ln>
            <a:noFill/>
          </a:ln>
        </p:spPr>
        <p:txBody>
          <a:bodyPr spcFirstLastPara="1" wrap="square" lIns="0" tIns="12700" rIns="0" bIns="0" anchor="t" anchorCtr="0">
            <a:spAutoFit/>
          </a:bodyPr>
          <a:lstStyle/>
          <a:p>
            <a:pPr marL="567055" lvl="0" indent="-554355" algn="l" rtl="0">
              <a:lnSpc>
                <a:spcPct val="125000"/>
              </a:lnSpc>
              <a:spcBef>
                <a:spcPts val="0"/>
              </a:spcBef>
              <a:spcAft>
                <a:spcPts val="0"/>
              </a:spcAft>
              <a:buSzPts val="3050"/>
              <a:buFont typeface="Barlow"/>
              <a:buAutoNum type="arabicPeriod"/>
            </a:pPr>
            <a:r>
              <a:rPr lang="en-US" sz="3050">
                <a:latin typeface="Barlow"/>
                <a:ea typeface="Barlow"/>
                <a:cs typeface="Barlow"/>
                <a:sym typeface="Barlow"/>
              </a:rPr>
              <a:t>Begin with a detailed exploration of specific research methodologies.</a:t>
            </a:r>
            <a:endParaRPr/>
          </a:p>
          <a:p>
            <a:pPr marL="567055" lvl="0" indent="-554355" algn="l" rtl="0">
              <a:lnSpc>
                <a:spcPct val="125000"/>
              </a:lnSpc>
              <a:spcBef>
                <a:spcPts val="1800"/>
              </a:spcBef>
              <a:spcAft>
                <a:spcPts val="0"/>
              </a:spcAft>
              <a:buSzPts val="3050"/>
              <a:buFont typeface="Barlow"/>
              <a:buAutoNum type="arabicPeriod"/>
            </a:pPr>
            <a:r>
              <a:rPr lang="en-US" sz="3050">
                <a:latin typeface="Barlow"/>
                <a:ea typeface="Barlow"/>
                <a:cs typeface="Barlow"/>
                <a:sym typeface="Barlow"/>
              </a:rPr>
              <a:t>Delve into data analysis techniques through workshops to enrich your understanding and refine your research skills, or seek guidance from a faculty liaison.</a:t>
            </a:r>
            <a:endParaRPr/>
          </a:p>
          <a:p>
            <a:pPr marL="567055" lvl="0" indent="-554355" algn="l" rtl="0">
              <a:lnSpc>
                <a:spcPct val="125000"/>
              </a:lnSpc>
              <a:spcBef>
                <a:spcPts val="1800"/>
              </a:spcBef>
              <a:spcAft>
                <a:spcPts val="0"/>
              </a:spcAft>
              <a:buSzPts val="3050"/>
              <a:buFont typeface="Barlow"/>
              <a:buAutoNum type="arabicPeriod"/>
            </a:pPr>
            <a:r>
              <a:rPr lang="en-US" sz="3050">
                <a:latin typeface="Barlow"/>
                <a:ea typeface="Barlow"/>
                <a:cs typeface="Barlow"/>
                <a:sym typeface="Barlow"/>
              </a:rPr>
              <a:t>Use additional resources like Britannica Academic Toolkits, faculty and liaison support, and media service resources for further guidance at every stage of your research journey.</a:t>
            </a:r>
            <a:endParaRPr/>
          </a:p>
        </p:txBody>
      </p:sp>
      <p:grpSp>
        <p:nvGrpSpPr>
          <p:cNvPr id="385" name="Google Shape;385;p19"/>
          <p:cNvGrpSpPr/>
          <p:nvPr/>
        </p:nvGrpSpPr>
        <p:grpSpPr>
          <a:xfrm>
            <a:off x="628251" y="963322"/>
            <a:ext cx="1057275" cy="1036955"/>
            <a:chOff x="628251" y="963322"/>
            <a:chExt cx="1057275" cy="1036955"/>
          </a:xfrm>
        </p:grpSpPr>
        <p:sp>
          <p:nvSpPr>
            <p:cNvPr id="386" name="Google Shape;386;p19"/>
            <p:cNvSpPr/>
            <p:nvPr/>
          </p:nvSpPr>
          <p:spPr>
            <a:xfrm>
              <a:off x="628251" y="963322"/>
              <a:ext cx="1057275" cy="1036955"/>
            </a:xfrm>
            <a:custGeom>
              <a:avLst/>
              <a:gdLst/>
              <a:ahLst/>
              <a:cxnLst/>
              <a:rect l="l" t="t" r="r" b="b"/>
              <a:pathLst>
                <a:path w="1057275" h="1036955" extrusionOk="0">
                  <a:moveTo>
                    <a:pt x="955426" y="0"/>
                  </a:moveTo>
                  <a:lnTo>
                    <a:pt x="101400" y="0"/>
                  </a:lnTo>
                  <a:lnTo>
                    <a:pt x="61932" y="7928"/>
                  </a:lnTo>
                  <a:lnTo>
                    <a:pt x="29700" y="29550"/>
                  </a:lnTo>
                  <a:lnTo>
                    <a:pt x="7968" y="61618"/>
                  </a:lnTo>
                  <a:lnTo>
                    <a:pt x="0" y="100886"/>
                  </a:lnTo>
                  <a:lnTo>
                    <a:pt x="0" y="935730"/>
                  </a:lnTo>
                  <a:lnTo>
                    <a:pt x="7968" y="974999"/>
                  </a:lnTo>
                  <a:lnTo>
                    <a:pt x="29700" y="1007067"/>
                  </a:lnTo>
                  <a:lnTo>
                    <a:pt x="61932" y="1028689"/>
                  </a:lnTo>
                  <a:lnTo>
                    <a:pt x="101400" y="1036617"/>
                  </a:lnTo>
                  <a:lnTo>
                    <a:pt x="955426" y="1036617"/>
                  </a:lnTo>
                  <a:lnTo>
                    <a:pt x="994894" y="1028689"/>
                  </a:lnTo>
                  <a:lnTo>
                    <a:pt x="1027125" y="1007067"/>
                  </a:lnTo>
                  <a:lnTo>
                    <a:pt x="1048857" y="974999"/>
                  </a:lnTo>
                  <a:lnTo>
                    <a:pt x="1056826" y="935730"/>
                  </a:lnTo>
                  <a:lnTo>
                    <a:pt x="1056826" y="100886"/>
                  </a:lnTo>
                  <a:lnTo>
                    <a:pt x="1048857" y="61618"/>
                  </a:lnTo>
                  <a:lnTo>
                    <a:pt x="1027125" y="29550"/>
                  </a:lnTo>
                  <a:lnTo>
                    <a:pt x="994894" y="7928"/>
                  </a:lnTo>
                  <a:lnTo>
                    <a:pt x="955426" y="0"/>
                  </a:lnTo>
                  <a:close/>
                </a:path>
              </a:pathLst>
            </a:custGeom>
            <a:solidFill>
              <a:srgbClr val="31B892"/>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87" name="Google Shape;387;p19"/>
            <p:cNvSpPr/>
            <p:nvPr/>
          </p:nvSpPr>
          <p:spPr>
            <a:xfrm>
              <a:off x="847890" y="1249215"/>
              <a:ext cx="600075" cy="496570"/>
            </a:xfrm>
            <a:custGeom>
              <a:avLst/>
              <a:gdLst/>
              <a:ahLst/>
              <a:cxnLst/>
              <a:rect l="l" t="t" r="r" b="b"/>
              <a:pathLst>
                <a:path w="600075" h="496569" extrusionOk="0">
                  <a:moveTo>
                    <a:pt x="247992" y="248005"/>
                  </a:moveTo>
                  <a:lnTo>
                    <a:pt x="0" y="0"/>
                  </a:lnTo>
                  <a:lnTo>
                    <a:pt x="0" y="496011"/>
                  </a:lnTo>
                  <a:lnTo>
                    <a:pt x="247992" y="248005"/>
                  </a:lnTo>
                  <a:close/>
                </a:path>
                <a:path w="600075" h="496569" extrusionOk="0">
                  <a:moveTo>
                    <a:pt x="504698" y="248005"/>
                  </a:moveTo>
                  <a:lnTo>
                    <a:pt x="256692" y="0"/>
                  </a:lnTo>
                  <a:lnTo>
                    <a:pt x="256692" y="496011"/>
                  </a:lnTo>
                  <a:lnTo>
                    <a:pt x="504698" y="248005"/>
                  </a:lnTo>
                  <a:close/>
                </a:path>
                <a:path w="600075" h="496569" extrusionOk="0">
                  <a:moveTo>
                    <a:pt x="599668" y="0"/>
                  </a:moveTo>
                  <a:lnTo>
                    <a:pt x="523176" y="0"/>
                  </a:lnTo>
                  <a:lnTo>
                    <a:pt x="523176" y="495998"/>
                  </a:lnTo>
                  <a:lnTo>
                    <a:pt x="599668" y="495998"/>
                  </a:lnTo>
                  <a:lnTo>
                    <a:pt x="599668"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388" name="Google Shape;388;p19"/>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19</a:t>
            </a:fld>
            <a:endParaRPr/>
          </a:p>
        </p:txBody>
      </p:sp>
      <p:sp>
        <p:nvSpPr>
          <p:cNvPr id="389" name="Google Shape;389;p19"/>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390" name="Google Shape;390;p19" descr="$PPTXTitle"/>
          <p:cNvSpPr txBox="1"/>
          <p:nvPr/>
        </p:nvSpPr>
        <p:spPr>
          <a:xfrm>
            <a:off x="1789985" y="1224095"/>
            <a:ext cx="5653405" cy="544380"/>
          </a:xfrm>
          <a:prstGeom prst="rect">
            <a:avLst/>
          </a:prstGeom>
          <a:noFill/>
          <a:ln>
            <a:noFill/>
          </a:ln>
        </p:spPr>
        <p:txBody>
          <a:bodyPr spcFirstLastPara="1" wrap="square" lIns="0" tIns="13325" rIns="0" bIns="0" anchor="t" anchorCtr="0">
            <a:spAutoFit/>
          </a:bodyPr>
          <a:lstStyle/>
          <a:p>
            <a:pPr marL="12700" lvl="0" indent="0" algn="l" rtl="0">
              <a:spcBef>
                <a:spcPts val="0"/>
              </a:spcBef>
              <a:spcAft>
                <a:spcPts val="0"/>
              </a:spcAft>
              <a:buNone/>
            </a:pPr>
            <a:r>
              <a:rPr lang="en-US" sz="3450" b="1" i="0">
                <a:solidFill>
                  <a:schemeClr val="dk1"/>
                </a:solidFill>
                <a:latin typeface="Barlow"/>
                <a:ea typeface="Barlow"/>
                <a:cs typeface="Barlow"/>
                <a:sym typeface="Barlow"/>
              </a:rPr>
              <a:t>Next Steps</a:t>
            </a:r>
            <a:endParaRPr sz="3450" b="1" i="0">
              <a:solidFill>
                <a:schemeClr val="dk1"/>
              </a:solidFill>
              <a:latin typeface="REM"/>
              <a:ea typeface="REM"/>
              <a:cs typeface="REM"/>
              <a:sym typeface="REM"/>
            </a:endParaRPr>
          </a:p>
        </p:txBody>
      </p:sp>
      <p:pic>
        <p:nvPicPr>
          <p:cNvPr id="391" name="Google Shape;391;p19" descr="A blue and white logo&#10;&#10;AI-generated content may be incorrect."/>
          <p:cNvPicPr preferRelativeResize="0"/>
          <p:nvPr/>
        </p:nvPicPr>
        <p:blipFill rotWithShape="1">
          <a:blip r:embed="rId3">
            <a:alphaModFix/>
          </a:blip>
          <a:srcRect/>
          <a:stretch/>
        </p:blipFill>
        <p:spPr>
          <a:xfrm>
            <a:off x="18129250" y="92075"/>
            <a:ext cx="1359297" cy="447435"/>
          </a:xfrm>
          <a:prstGeom prst="roundRect">
            <a:avLst>
              <a:gd name="adj" fmla="val 16667"/>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2"/>
          <p:cNvSpPr txBox="1"/>
          <p:nvPr/>
        </p:nvSpPr>
        <p:spPr>
          <a:xfrm>
            <a:off x="14243050" y="3202483"/>
            <a:ext cx="5470234" cy="3349635"/>
          </a:xfrm>
          <a:prstGeom prst="rect">
            <a:avLst/>
          </a:prstGeom>
          <a:noFill/>
          <a:ln>
            <a:noFill/>
          </a:ln>
        </p:spPr>
        <p:txBody>
          <a:bodyPr spcFirstLastPara="1" wrap="square" lIns="91425" tIns="45700" rIns="91425" bIns="45700" anchor="t" anchorCtr="0">
            <a:spAutoFit/>
          </a:bodyPr>
          <a:lstStyle/>
          <a:p>
            <a:pPr marL="527050" lvl="0" indent="-514350" algn="l" rtl="0">
              <a:lnSpc>
                <a:spcPct val="119344"/>
              </a:lnSpc>
              <a:spcBef>
                <a:spcPts val="0"/>
              </a:spcBef>
              <a:spcAft>
                <a:spcPts val="0"/>
              </a:spcAft>
              <a:buClr>
                <a:schemeClr val="dk1"/>
              </a:buClr>
              <a:buSzPts val="3050"/>
              <a:buFont typeface="Calibri"/>
              <a:buAutoNum type="arabicPeriod" startAt="7"/>
            </a:pPr>
            <a:r>
              <a:rPr lang="en-US" sz="3050" b="1">
                <a:solidFill>
                  <a:schemeClr val="dk1"/>
                </a:solidFill>
                <a:latin typeface="Barlow SemiBold"/>
                <a:ea typeface="Barlow SemiBold"/>
                <a:cs typeface="Barlow SemiBold"/>
                <a:sym typeface="Barlow SemiBold"/>
              </a:rPr>
              <a:t>Writing the Research Paper</a:t>
            </a:r>
            <a:endParaRPr/>
          </a:p>
          <a:p>
            <a:pPr marL="12700" lvl="0" indent="0" algn="l" rtl="0">
              <a:lnSpc>
                <a:spcPct val="119230"/>
              </a:lnSpc>
              <a:spcBef>
                <a:spcPts val="650"/>
              </a:spcBef>
              <a:spcAft>
                <a:spcPts val="0"/>
              </a:spcAft>
              <a:buNone/>
            </a:pPr>
            <a:r>
              <a:rPr lang="en-US" sz="2600">
                <a:solidFill>
                  <a:srgbClr val="306CB5"/>
                </a:solidFill>
                <a:latin typeface="Barlow"/>
                <a:ea typeface="Barlow"/>
                <a:cs typeface="Barlow"/>
                <a:sym typeface="Barlow"/>
              </a:rPr>
              <a:t>slides 13 and 14</a:t>
            </a:r>
            <a:endParaRPr/>
          </a:p>
          <a:p>
            <a:pPr marL="527050" lvl="0" indent="-514350" algn="l" rtl="0">
              <a:lnSpc>
                <a:spcPct val="119344"/>
              </a:lnSpc>
              <a:spcBef>
                <a:spcPts val="1575"/>
              </a:spcBef>
              <a:spcAft>
                <a:spcPts val="0"/>
              </a:spcAft>
              <a:buClr>
                <a:schemeClr val="dk1"/>
              </a:buClr>
              <a:buSzPts val="3050"/>
              <a:buFont typeface="Calibri"/>
              <a:buAutoNum type="arabicPeriod" startAt="8"/>
            </a:pPr>
            <a:r>
              <a:rPr lang="en-US" sz="3050" b="1">
                <a:solidFill>
                  <a:schemeClr val="dk1"/>
                </a:solidFill>
                <a:latin typeface="Barlow SemiBold"/>
                <a:ea typeface="Barlow SemiBold"/>
                <a:cs typeface="Barlow SemiBold"/>
                <a:sym typeface="Barlow SemiBold"/>
              </a:rPr>
              <a:t>Citations and Referencing</a:t>
            </a:r>
            <a:endParaRPr/>
          </a:p>
          <a:p>
            <a:pPr marL="12700" lvl="0" indent="0" algn="l" rtl="0">
              <a:lnSpc>
                <a:spcPct val="119230"/>
              </a:lnSpc>
              <a:spcBef>
                <a:spcPts val="650"/>
              </a:spcBef>
              <a:spcAft>
                <a:spcPts val="0"/>
              </a:spcAft>
              <a:buNone/>
            </a:pPr>
            <a:r>
              <a:rPr lang="en-US" sz="2600">
                <a:solidFill>
                  <a:srgbClr val="306CB5"/>
                </a:solidFill>
                <a:latin typeface="Barlow"/>
                <a:ea typeface="Barlow"/>
                <a:cs typeface="Barlow"/>
                <a:sym typeface="Barlow"/>
              </a:rPr>
              <a:t>slide 15</a:t>
            </a:r>
            <a:endParaRPr/>
          </a:p>
          <a:p>
            <a:pPr marL="527050" lvl="0" indent="-514350" algn="l" rtl="0">
              <a:lnSpc>
                <a:spcPct val="119344"/>
              </a:lnSpc>
              <a:spcBef>
                <a:spcPts val="1575"/>
              </a:spcBef>
              <a:spcAft>
                <a:spcPts val="0"/>
              </a:spcAft>
              <a:buClr>
                <a:schemeClr val="dk1"/>
              </a:buClr>
              <a:buSzPts val="3050"/>
              <a:buFont typeface="Calibri"/>
              <a:buAutoNum type="arabicPeriod" startAt="9"/>
            </a:pPr>
            <a:r>
              <a:rPr lang="en-US" sz="3050" b="1">
                <a:solidFill>
                  <a:schemeClr val="dk1"/>
                </a:solidFill>
                <a:latin typeface="Barlow SemiBold"/>
                <a:ea typeface="Barlow SemiBold"/>
                <a:cs typeface="Barlow SemiBold"/>
                <a:sym typeface="Barlow SemiBold"/>
              </a:rPr>
              <a:t>Disseminating Findings</a:t>
            </a:r>
            <a:endParaRPr/>
          </a:p>
          <a:p>
            <a:pPr marL="12700" lvl="0" indent="0" algn="l" rtl="0">
              <a:lnSpc>
                <a:spcPct val="119230"/>
              </a:lnSpc>
              <a:spcBef>
                <a:spcPts val="650"/>
              </a:spcBef>
              <a:spcAft>
                <a:spcPts val="0"/>
              </a:spcAft>
              <a:buNone/>
            </a:pPr>
            <a:r>
              <a:rPr lang="en-US" sz="2600">
                <a:solidFill>
                  <a:srgbClr val="306CB5"/>
                </a:solidFill>
                <a:latin typeface="Barlow"/>
                <a:ea typeface="Barlow"/>
                <a:cs typeface="Barlow"/>
                <a:sym typeface="Barlow"/>
              </a:rPr>
              <a:t>slide 16</a:t>
            </a:r>
            <a:endParaRPr/>
          </a:p>
        </p:txBody>
      </p:sp>
      <p:sp>
        <p:nvSpPr>
          <p:cNvPr id="58" name="Google Shape;58;p2"/>
          <p:cNvSpPr txBox="1"/>
          <p:nvPr/>
        </p:nvSpPr>
        <p:spPr>
          <a:xfrm>
            <a:off x="7678863" y="3122741"/>
            <a:ext cx="8053826" cy="6758902"/>
          </a:xfrm>
          <a:prstGeom prst="rect">
            <a:avLst/>
          </a:prstGeom>
          <a:noFill/>
          <a:ln>
            <a:noFill/>
          </a:ln>
        </p:spPr>
        <p:txBody>
          <a:bodyPr spcFirstLastPara="1" wrap="square" lIns="0" tIns="102225" rIns="0" bIns="0" anchor="t" anchorCtr="0">
            <a:spAutoFit/>
          </a:bodyPr>
          <a:lstStyle/>
          <a:p>
            <a:pPr marL="320040" lvl="0" indent="-307340" algn="l" rtl="0">
              <a:spcBef>
                <a:spcPts val="0"/>
              </a:spcBef>
              <a:spcAft>
                <a:spcPts val="0"/>
              </a:spcAft>
              <a:buClr>
                <a:schemeClr val="dk1"/>
              </a:buClr>
              <a:buSzPts val="3050"/>
              <a:buFont typeface="Barlow SemiBold"/>
              <a:buAutoNum type="arabicPeriod"/>
            </a:pPr>
            <a:r>
              <a:rPr lang="en-US" sz="3050" b="1" i="0">
                <a:solidFill>
                  <a:schemeClr val="dk1"/>
                </a:solidFill>
                <a:latin typeface="Barlow SemiBold"/>
                <a:ea typeface="Barlow SemiBold"/>
                <a:cs typeface="Barlow SemiBold"/>
                <a:sym typeface="Barlow SemiBold"/>
              </a:rPr>
              <a:t>Formulating a Research Question</a:t>
            </a:r>
            <a:endParaRPr sz="3050" b="1" i="0">
              <a:solidFill>
                <a:schemeClr val="dk1"/>
              </a:solidFill>
              <a:latin typeface="Barlow SemiBold"/>
              <a:ea typeface="Barlow SemiBold"/>
              <a:cs typeface="Barlow SemiBold"/>
              <a:sym typeface="Barlow SemiBold"/>
            </a:endParaRPr>
          </a:p>
          <a:p>
            <a:pPr marL="12700" lvl="0" indent="0" algn="l" rtl="0">
              <a:spcBef>
                <a:spcPts val="650"/>
              </a:spcBef>
              <a:spcAft>
                <a:spcPts val="0"/>
              </a:spcAft>
              <a:buNone/>
            </a:pPr>
            <a:r>
              <a:rPr lang="en-US" sz="2600" b="0" i="0">
                <a:solidFill>
                  <a:srgbClr val="306CB5"/>
                </a:solidFill>
                <a:latin typeface="Barlow"/>
                <a:ea typeface="Barlow"/>
                <a:cs typeface="Barlow"/>
                <a:sym typeface="Barlow"/>
              </a:rPr>
              <a:t>slide 5</a:t>
            </a:r>
            <a:endParaRPr sz="2600" b="1" i="0">
              <a:solidFill>
                <a:schemeClr val="dk1"/>
              </a:solidFill>
              <a:latin typeface="Barlow"/>
              <a:ea typeface="Barlow"/>
              <a:cs typeface="Barlow"/>
              <a:sym typeface="Barlow"/>
            </a:endParaRPr>
          </a:p>
          <a:p>
            <a:pPr marL="396875" lvl="0" indent="-384175" algn="l" rtl="0">
              <a:spcBef>
                <a:spcPts val="1575"/>
              </a:spcBef>
              <a:spcAft>
                <a:spcPts val="0"/>
              </a:spcAft>
              <a:buClr>
                <a:schemeClr val="dk1"/>
              </a:buClr>
              <a:buSzPts val="3050"/>
              <a:buFont typeface="Barlow SemiBold"/>
              <a:buAutoNum type="arabicPeriod" startAt="2"/>
            </a:pPr>
            <a:r>
              <a:rPr lang="en-US" sz="3050" b="1" i="0">
                <a:solidFill>
                  <a:schemeClr val="dk1"/>
                </a:solidFill>
                <a:latin typeface="Barlow SemiBold"/>
                <a:ea typeface="Barlow SemiBold"/>
                <a:cs typeface="Barlow SemiBold"/>
                <a:sym typeface="Barlow SemiBold"/>
              </a:rPr>
              <a:t>Ethical Considerations</a:t>
            </a:r>
            <a:endParaRPr sz="3050" b="1" i="0">
              <a:solidFill>
                <a:schemeClr val="dk1"/>
              </a:solidFill>
              <a:latin typeface="Barlow SemiBold"/>
              <a:ea typeface="Barlow SemiBold"/>
              <a:cs typeface="Barlow SemiBold"/>
              <a:sym typeface="Barlow SemiBold"/>
            </a:endParaRPr>
          </a:p>
          <a:p>
            <a:pPr marL="12700" lvl="0" indent="0" algn="l" rtl="0">
              <a:spcBef>
                <a:spcPts val="645"/>
              </a:spcBef>
              <a:spcAft>
                <a:spcPts val="0"/>
              </a:spcAft>
              <a:buNone/>
            </a:pPr>
            <a:r>
              <a:rPr lang="en-US" sz="2600" b="0" i="0">
                <a:solidFill>
                  <a:srgbClr val="306CB5"/>
                </a:solidFill>
                <a:latin typeface="Barlow"/>
                <a:ea typeface="Barlow"/>
                <a:cs typeface="Barlow"/>
                <a:sym typeface="Barlow"/>
              </a:rPr>
              <a:t>slide 6</a:t>
            </a:r>
            <a:endParaRPr sz="2600" b="1" i="0">
              <a:solidFill>
                <a:schemeClr val="dk1"/>
              </a:solidFill>
              <a:latin typeface="Barlow"/>
              <a:ea typeface="Barlow"/>
              <a:cs typeface="Barlow"/>
              <a:sym typeface="Barlow"/>
            </a:endParaRPr>
          </a:p>
          <a:p>
            <a:pPr marL="388620" lvl="0" indent="-375920" algn="l" rtl="0">
              <a:spcBef>
                <a:spcPts val="1575"/>
              </a:spcBef>
              <a:spcAft>
                <a:spcPts val="0"/>
              </a:spcAft>
              <a:buClr>
                <a:schemeClr val="dk1"/>
              </a:buClr>
              <a:buSzPts val="3050"/>
              <a:buFont typeface="Barlow SemiBold"/>
              <a:buAutoNum type="arabicPeriod" startAt="3"/>
            </a:pPr>
            <a:r>
              <a:rPr lang="en-US" sz="3050" b="1" i="0">
                <a:solidFill>
                  <a:schemeClr val="dk1"/>
                </a:solidFill>
                <a:latin typeface="Barlow SemiBold"/>
                <a:ea typeface="Barlow SemiBold"/>
                <a:cs typeface="Barlow SemiBold"/>
                <a:sym typeface="Barlow SemiBold"/>
              </a:rPr>
              <a:t>Literature Review</a:t>
            </a:r>
            <a:endParaRPr sz="3050" b="1" i="0">
              <a:solidFill>
                <a:schemeClr val="dk1"/>
              </a:solidFill>
              <a:latin typeface="Barlow SemiBold"/>
              <a:ea typeface="Barlow SemiBold"/>
              <a:cs typeface="Barlow SemiBold"/>
              <a:sym typeface="Barlow SemiBold"/>
            </a:endParaRPr>
          </a:p>
          <a:p>
            <a:pPr marL="12700" lvl="0" indent="0" algn="l" rtl="0">
              <a:spcBef>
                <a:spcPts val="650"/>
              </a:spcBef>
              <a:spcAft>
                <a:spcPts val="0"/>
              </a:spcAft>
              <a:buNone/>
            </a:pPr>
            <a:r>
              <a:rPr lang="en-US" sz="2600" b="0" i="0">
                <a:solidFill>
                  <a:srgbClr val="306CB5"/>
                </a:solidFill>
                <a:latin typeface="Barlow"/>
                <a:ea typeface="Barlow"/>
                <a:cs typeface="Barlow"/>
                <a:sym typeface="Barlow"/>
              </a:rPr>
              <a:t>slide 7</a:t>
            </a:r>
            <a:endParaRPr sz="2600" b="1" i="0">
              <a:solidFill>
                <a:schemeClr val="dk1"/>
              </a:solidFill>
              <a:latin typeface="Barlow"/>
              <a:ea typeface="Barlow"/>
              <a:cs typeface="Barlow"/>
              <a:sym typeface="Barlow"/>
            </a:endParaRPr>
          </a:p>
          <a:p>
            <a:pPr marL="409575" lvl="0" indent="-396875" algn="l" rtl="0">
              <a:spcBef>
                <a:spcPts val="1575"/>
              </a:spcBef>
              <a:spcAft>
                <a:spcPts val="0"/>
              </a:spcAft>
              <a:buClr>
                <a:schemeClr val="dk1"/>
              </a:buClr>
              <a:buSzPts val="3050"/>
              <a:buFont typeface="Barlow SemiBold"/>
              <a:buAutoNum type="arabicPeriod" startAt="4"/>
            </a:pPr>
            <a:r>
              <a:rPr lang="en-US" sz="3050" b="1" i="0">
                <a:solidFill>
                  <a:schemeClr val="dk1"/>
                </a:solidFill>
                <a:latin typeface="Barlow SemiBold"/>
                <a:ea typeface="Barlow SemiBold"/>
                <a:cs typeface="Barlow SemiBold"/>
                <a:sym typeface="Barlow SemiBold"/>
              </a:rPr>
              <a:t>Research Design and Methodology</a:t>
            </a:r>
            <a:endParaRPr sz="3050" b="1" i="0">
              <a:solidFill>
                <a:schemeClr val="dk1"/>
              </a:solidFill>
              <a:latin typeface="Barlow SemiBold"/>
              <a:ea typeface="Barlow SemiBold"/>
              <a:cs typeface="Barlow SemiBold"/>
              <a:sym typeface="Barlow SemiBold"/>
            </a:endParaRPr>
          </a:p>
          <a:p>
            <a:pPr marL="12700" lvl="0" indent="0" algn="l" rtl="0">
              <a:spcBef>
                <a:spcPts val="650"/>
              </a:spcBef>
              <a:spcAft>
                <a:spcPts val="0"/>
              </a:spcAft>
              <a:buNone/>
            </a:pPr>
            <a:r>
              <a:rPr lang="en-US" sz="2600" b="0" i="0">
                <a:solidFill>
                  <a:srgbClr val="306CB5"/>
                </a:solidFill>
                <a:latin typeface="Barlow"/>
                <a:ea typeface="Barlow"/>
                <a:cs typeface="Barlow"/>
                <a:sym typeface="Barlow"/>
              </a:rPr>
              <a:t>slides 8 and 9</a:t>
            </a:r>
            <a:endParaRPr sz="2600" b="1" i="0">
              <a:solidFill>
                <a:schemeClr val="dk1"/>
              </a:solidFill>
              <a:latin typeface="Barlow"/>
              <a:ea typeface="Barlow"/>
              <a:cs typeface="Barlow"/>
              <a:sym typeface="Barlow"/>
            </a:endParaRPr>
          </a:p>
          <a:p>
            <a:pPr marL="388620" lvl="0" indent="-375920" algn="l" rtl="0">
              <a:spcBef>
                <a:spcPts val="1575"/>
              </a:spcBef>
              <a:spcAft>
                <a:spcPts val="0"/>
              </a:spcAft>
              <a:buClr>
                <a:schemeClr val="dk1"/>
              </a:buClr>
              <a:buSzPts val="3050"/>
              <a:buFont typeface="Barlow SemiBold"/>
              <a:buAutoNum type="arabicPeriod" startAt="5"/>
            </a:pPr>
            <a:r>
              <a:rPr lang="en-US" sz="3050" b="1" i="0">
                <a:solidFill>
                  <a:schemeClr val="dk1"/>
                </a:solidFill>
                <a:latin typeface="Barlow SemiBold"/>
                <a:ea typeface="Barlow SemiBold"/>
                <a:cs typeface="Barlow SemiBold"/>
                <a:sym typeface="Barlow SemiBold"/>
              </a:rPr>
              <a:t>Data Collection</a:t>
            </a:r>
            <a:endParaRPr sz="3050" b="1" i="0">
              <a:solidFill>
                <a:schemeClr val="dk1"/>
              </a:solidFill>
              <a:latin typeface="Barlow SemiBold"/>
              <a:ea typeface="Barlow SemiBold"/>
              <a:cs typeface="Barlow SemiBold"/>
              <a:sym typeface="Barlow SemiBold"/>
            </a:endParaRPr>
          </a:p>
          <a:p>
            <a:pPr marL="12700" lvl="0" indent="0" algn="l" rtl="0">
              <a:spcBef>
                <a:spcPts val="645"/>
              </a:spcBef>
              <a:spcAft>
                <a:spcPts val="0"/>
              </a:spcAft>
              <a:buNone/>
            </a:pPr>
            <a:r>
              <a:rPr lang="en-US" sz="2600" b="0" i="0">
                <a:solidFill>
                  <a:srgbClr val="306CB5"/>
                </a:solidFill>
                <a:latin typeface="Barlow"/>
                <a:ea typeface="Barlow"/>
                <a:cs typeface="Barlow"/>
                <a:sym typeface="Barlow"/>
              </a:rPr>
              <a:t>slide 10</a:t>
            </a:r>
            <a:endParaRPr sz="2600" b="1" i="0">
              <a:solidFill>
                <a:schemeClr val="dk1"/>
              </a:solidFill>
              <a:latin typeface="Barlow"/>
              <a:ea typeface="Barlow"/>
              <a:cs typeface="Barlow"/>
              <a:sym typeface="Barlow"/>
            </a:endParaRPr>
          </a:p>
          <a:p>
            <a:pPr marL="387985" lvl="0" indent="-375285" algn="l" rtl="0">
              <a:lnSpc>
                <a:spcPct val="119344"/>
              </a:lnSpc>
              <a:spcBef>
                <a:spcPts val="1575"/>
              </a:spcBef>
              <a:spcAft>
                <a:spcPts val="0"/>
              </a:spcAft>
              <a:buClr>
                <a:schemeClr val="dk1"/>
              </a:buClr>
              <a:buSzPts val="3050"/>
              <a:buFont typeface="Barlow SemiBold"/>
              <a:buAutoNum type="arabicPeriod" startAt="6"/>
            </a:pPr>
            <a:r>
              <a:rPr lang="en-US" sz="3050" b="1" i="0">
                <a:solidFill>
                  <a:schemeClr val="dk1"/>
                </a:solidFill>
                <a:latin typeface="Barlow SemiBold"/>
                <a:ea typeface="Barlow SemiBold"/>
                <a:cs typeface="Barlow SemiBold"/>
                <a:sym typeface="Barlow SemiBold"/>
              </a:rPr>
              <a:t>Data Analysis</a:t>
            </a:r>
            <a:endParaRPr sz="3050" b="1" i="0">
              <a:solidFill>
                <a:schemeClr val="dk1"/>
              </a:solidFill>
              <a:latin typeface="Barlow SemiBold"/>
              <a:ea typeface="Barlow SemiBold"/>
              <a:cs typeface="Barlow SemiBold"/>
              <a:sym typeface="Barlow SemiBold"/>
            </a:endParaRPr>
          </a:p>
          <a:p>
            <a:pPr marL="12700" lvl="0" indent="0" algn="l" rtl="0">
              <a:lnSpc>
                <a:spcPct val="119230"/>
              </a:lnSpc>
              <a:spcBef>
                <a:spcPts val="0"/>
              </a:spcBef>
              <a:spcAft>
                <a:spcPts val="0"/>
              </a:spcAft>
              <a:buNone/>
            </a:pPr>
            <a:r>
              <a:rPr lang="en-US" sz="2600" b="0" i="0">
                <a:solidFill>
                  <a:srgbClr val="306CB5"/>
                </a:solidFill>
                <a:latin typeface="Barlow"/>
                <a:ea typeface="Barlow"/>
                <a:cs typeface="Barlow"/>
                <a:sym typeface="Barlow"/>
              </a:rPr>
              <a:t>slides 11 and 12</a:t>
            </a:r>
            <a:endParaRPr/>
          </a:p>
        </p:txBody>
      </p:sp>
      <p:sp>
        <p:nvSpPr>
          <p:cNvPr id="59" name="Google Shape;59;p2">
            <a:hlinkClick r:id="rId3" action="ppaction://hlinksldjump"/>
          </p:cNvPr>
          <p:cNvSpPr txBox="1"/>
          <p:nvPr/>
        </p:nvSpPr>
        <p:spPr>
          <a:xfrm>
            <a:off x="2416545" y="5791835"/>
            <a:ext cx="3980179" cy="1073150"/>
          </a:xfrm>
          <a:prstGeom prst="rect">
            <a:avLst/>
          </a:prstGeom>
          <a:noFill/>
          <a:ln>
            <a:noFill/>
          </a:ln>
        </p:spPr>
        <p:txBody>
          <a:bodyPr spcFirstLastPara="1" wrap="square" lIns="0" tIns="109200" rIns="0" bIns="0" anchor="t" anchorCtr="0">
            <a:spAutoFit/>
          </a:bodyPr>
          <a:lstStyle/>
          <a:p>
            <a:pPr marL="12700" lvl="0" indent="0" algn="l" rtl="0">
              <a:lnSpc>
                <a:spcPct val="100000"/>
              </a:lnSpc>
              <a:spcBef>
                <a:spcPts val="0"/>
              </a:spcBef>
              <a:spcAft>
                <a:spcPts val="0"/>
              </a:spcAft>
              <a:buNone/>
            </a:pPr>
            <a:r>
              <a:rPr lang="en-US" sz="3050" b="1">
                <a:latin typeface="Barlow"/>
                <a:ea typeface="Barlow"/>
                <a:cs typeface="Barlow"/>
                <a:sym typeface="Barlow"/>
              </a:rPr>
              <a:t>Tips and Best Practices</a:t>
            </a:r>
            <a:endParaRPr sz="3050">
              <a:latin typeface="Barlow"/>
              <a:ea typeface="Barlow"/>
              <a:cs typeface="Barlow"/>
              <a:sym typeface="Barlow"/>
            </a:endParaRPr>
          </a:p>
          <a:p>
            <a:pPr marL="12700" lvl="0" indent="0" algn="l" rtl="0">
              <a:lnSpc>
                <a:spcPct val="100000"/>
              </a:lnSpc>
              <a:spcBef>
                <a:spcPts val="700"/>
              </a:spcBef>
              <a:spcAft>
                <a:spcPts val="0"/>
              </a:spcAft>
              <a:buNone/>
            </a:pPr>
            <a:r>
              <a:rPr lang="en-US" sz="2600">
                <a:solidFill>
                  <a:srgbClr val="306CB5"/>
                </a:solidFill>
                <a:latin typeface="Barlow"/>
                <a:ea typeface="Barlow"/>
                <a:cs typeface="Barlow"/>
                <a:sym typeface="Barlow"/>
              </a:rPr>
              <a:t>slide 17</a:t>
            </a:r>
            <a:endParaRPr sz="2600">
              <a:latin typeface="Barlow"/>
              <a:ea typeface="Barlow"/>
              <a:cs typeface="Barlow"/>
              <a:sym typeface="Barlow"/>
            </a:endParaRPr>
          </a:p>
        </p:txBody>
      </p:sp>
      <p:sp>
        <p:nvSpPr>
          <p:cNvPr id="60" name="Google Shape;60;p2"/>
          <p:cNvSpPr txBox="1"/>
          <p:nvPr/>
        </p:nvSpPr>
        <p:spPr>
          <a:xfrm>
            <a:off x="2416545" y="7130014"/>
            <a:ext cx="2781935" cy="1073150"/>
          </a:xfrm>
          <a:prstGeom prst="rect">
            <a:avLst/>
          </a:prstGeom>
          <a:noFill/>
          <a:ln>
            <a:noFill/>
          </a:ln>
        </p:spPr>
        <p:txBody>
          <a:bodyPr spcFirstLastPara="1" wrap="square" lIns="0" tIns="109200" rIns="0" bIns="0" anchor="t" anchorCtr="0">
            <a:spAutoFit/>
          </a:bodyPr>
          <a:lstStyle/>
          <a:p>
            <a:pPr marL="12700" lvl="0" indent="0" algn="l" rtl="0">
              <a:lnSpc>
                <a:spcPct val="100000"/>
              </a:lnSpc>
              <a:spcBef>
                <a:spcPts val="0"/>
              </a:spcBef>
              <a:spcAft>
                <a:spcPts val="0"/>
              </a:spcAft>
              <a:buNone/>
            </a:pPr>
            <a:r>
              <a:rPr lang="en-US" sz="3050" b="1">
                <a:latin typeface="Barlow"/>
                <a:ea typeface="Barlow"/>
                <a:cs typeface="Barlow"/>
                <a:sym typeface="Barlow"/>
              </a:rPr>
              <a:t>Common Pitfalls</a:t>
            </a:r>
            <a:endParaRPr sz="3050">
              <a:latin typeface="Barlow"/>
              <a:ea typeface="Barlow"/>
              <a:cs typeface="Barlow"/>
              <a:sym typeface="Barlow"/>
            </a:endParaRPr>
          </a:p>
          <a:p>
            <a:pPr marL="12700" lvl="0" indent="0" algn="l" rtl="0">
              <a:lnSpc>
                <a:spcPct val="100000"/>
              </a:lnSpc>
              <a:spcBef>
                <a:spcPts val="700"/>
              </a:spcBef>
              <a:spcAft>
                <a:spcPts val="0"/>
              </a:spcAft>
              <a:buNone/>
            </a:pPr>
            <a:r>
              <a:rPr lang="en-US" sz="2600">
                <a:solidFill>
                  <a:srgbClr val="306CB5"/>
                </a:solidFill>
                <a:latin typeface="Barlow"/>
                <a:ea typeface="Barlow"/>
                <a:cs typeface="Barlow"/>
                <a:sym typeface="Barlow"/>
              </a:rPr>
              <a:t>slide 18</a:t>
            </a:r>
            <a:endParaRPr sz="2600">
              <a:latin typeface="Barlow"/>
              <a:ea typeface="Barlow"/>
              <a:cs typeface="Barlow"/>
              <a:sym typeface="Barlow"/>
            </a:endParaRPr>
          </a:p>
        </p:txBody>
      </p:sp>
      <p:sp>
        <p:nvSpPr>
          <p:cNvPr id="61" name="Google Shape;61;p2"/>
          <p:cNvSpPr txBox="1"/>
          <p:nvPr/>
        </p:nvSpPr>
        <p:spPr>
          <a:xfrm>
            <a:off x="2416545" y="8366495"/>
            <a:ext cx="1880870" cy="1172116"/>
          </a:xfrm>
          <a:prstGeom prst="rect">
            <a:avLst/>
          </a:prstGeom>
          <a:noFill/>
          <a:ln>
            <a:noFill/>
          </a:ln>
        </p:spPr>
        <p:txBody>
          <a:bodyPr spcFirstLastPara="1" wrap="square" lIns="0" tIns="210800" rIns="0" bIns="0" anchor="t" anchorCtr="0">
            <a:spAutoFit/>
          </a:bodyPr>
          <a:lstStyle/>
          <a:p>
            <a:pPr marL="12700" lvl="0" indent="0" algn="l" rtl="0">
              <a:lnSpc>
                <a:spcPct val="100000"/>
              </a:lnSpc>
              <a:spcBef>
                <a:spcPts val="0"/>
              </a:spcBef>
              <a:spcAft>
                <a:spcPts val="0"/>
              </a:spcAft>
              <a:buNone/>
            </a:pPr>
            <a:r>
              <a:rPr lang="en-US" sz="3050" b="1">
                <a:latin typeface="Barlow"/>
                <a:ea typeface="Barlow"/>
                <a:cs typeface="Barlow"/>
                <a:sym typeface="Barlow"/>
              </a:rPr>
              <a:t>Next Steps</a:t>
            </a:r>
            <a:endParaRPr sz="3050" b="1">
              <a:latin typeface="Barlow"/>
              <a:ea typeface="Barlow"/>
              <a:cs typeface="Barlow"/>
              <a:sym typeface="Barlow"/>
            </a:endParaRPr>
          </a:p>
          <a:p>
            <a:pPr marL="12700" lvl="0" indent="0" algn="l" rtl="0">
              <a:lnSpc>
                <a:spcPct val="100000"/>
              </a:lnSpc>
              <a:spcBef>
                <a:spcPts val="700"/>
              </a:spcBef>
              <a:spcAft>
                <a:spcPts val="0"/>
              </a:spcAft>
              <a:buNone/>
            </a:pPr>
            <a:r>
              <a:rPr lang="en-US" sz="2600">
                <a:solidFill>
                  <a:srgbClr val="306CB5"/>
                </a:solidFill>
                <a:latin typeface="Barlow"/>
                <a:ea typeface="Barlow"/>
                <a:cs typeface="Barlow"/>
                <a:sym typeface="Barlow"/>
              </a:rPr>
              <a:t>slide 19</a:t>
            </a:r>
            <a:endParaRPr sz="2600">
              <a:latin typeface="Barlow"/>
              <a:ea typeface="Barlow"/>
              <a:cs typeface="Barlow"/>
              <a:sym typeface="Barlow"/>
            </a:endParaRPr>
          </a:p>
        </p:txBody>
      </p:sp>
      <p:sp>
        <p:nvSpPr>
          <p:cNvPr id="62" name="Google Shape;62;p2"/>
          <p:cNvSpPr txBox="1"/>
          <p:nvPr/>
        </p:nvSpPr>
        <p:spPr>
          <a:xfrm>
            <a:off x="2416545" y="3115476"/>
            <a:ext cx="3470910" cy="2411730"/>
          </a:xfrm>
          <a:prstGeom prst="rect">
            <a:avLst/>
          </a:prstGeom>
          <a:noFill/>
          <a:ln>
            <a:noFill/>
          </a:ln>
        </p:spPr>
        <p:txBody>
          <a:bodyPr spcFirstLastPara="1" wrap="square" lIns="0" tIns="109200" rIns="0" bIns="0" anchor="t" anchorCtr="0">
            <a:spAutoFit/>
          </a:bodyPr>
          <a:lstStyle/>
          <a:p>
            <a:pPr marL="12700" lvl="0" indent="0" algn="l" rtl="0">
              <a:lnSpc>
                <a:spcPct val="100000"/>
              </a:lnSpc>
              <a:spcBef>
                <a:spcPts val="0"/>
              </a:spcBef>
              <a:spcAft>
                <a:spcPts val="0"/>
              </a:spcAft>
              <a:buNone/>
            </a:pPr>
            <a:r>
              <a:rPr lang="en-US" sz="3050" b="1">
                <a:latin typeface="Barlow"/>
                <a:ea typeface="Barlow"/>
                <a:cs typeface="Barlow"/>
                <a:sym typeface="Barlow"/>
              </a:rPr>
              <a:t>Overview</a:t>
            </a:r>
            <a:endParaRPr sz="3050">
              <a:latin typeface="Barlow"/>
              <a:ea typeface="Barlow"/>
              <a:cs typeface="Barlow"/>
              <a:sym typeface="Barlow"/>
            </a:endParaRPr>
          </a:p>
          <a:p>
            <a:pPr marL="12700" lvl="0" indent="0" algn="l" rtl="0">
              <a:lnSpc>
                <a:spcPct val="100000"/>
              </a:lnSpc>
              <a:spcBef>
                <a:spcPts val="700"/>
              </a:spcBef>
              <a:spcAft>
                <a:spcPts val="0"/>
              </a:spcAft>
              <a:buNone/>
            </a:pPr>
            <a:r>
              <a:rPr lang="en-US" sz="2600">
                <a:solidFill>
                  <a:srgbClr val="306CB5"/>
                </a:solidFill>
                <a:latin typeface="Barlow"/>
                <a:ea typeface="Barlow"/>
                <a:cs typeface="Barlow"/>
                <a:sym typeface="Barlow"/>
              </a:rPr>
              <a:t>slides 3 and 4</a:t>
            </a:r>
            <a:endParaRPr sz="2600">
              <a:latin typeface="Barlow"/>
              <a:ea typeface="Barlow"/>
              <a:cs typeface="Barlow"/>
              <a:sym typeface="Barlow"/>
            </a:endParaRPr>
          </a:p>
          <a:p>
            <a:pPr marL="12700" lvl="0" indent="0" algn="l" rtl="0">
              <a:lnSpc>
                <a:spcPct val="100000"/>
              </a:lnSpc>
              <a:spcBef>
                <a:spcPts val="3060"/>
              </a:spcBef>
              <a:spcAft>
                <a:spcPts val="0"/>
              </a:spcAft>
              <a:buNone/>
            </a:pPr>
            <a:r>
              <a:rPr lang="en-US" sz="3050" b="1">
                <a:latin typeface="Barlow"/>
                <a:ea typeface="Barlow"/>
                <a:cs typeface="Barlow"/>
                <a:sym typeface="Barlow"/>
              </a:rPr>
              <a:t>Step-by-Step Guide</a:t>
            </a:r>
            <a:endParaRPr sz="3050">
              <a:latin typeface="Barlow"/>
              <a:ea typeface="Barlow"/>
              <a:cs typeface="Barlow"/>
              <a:sym typeface="Barlow"/>
            </a:endParaRPr>
          </a:p>
          <a:p>
            <a:pPr marL="12700" lvl="0" indent="0" algn="l" rtl="0">
              <a:lnSpc>
                <a:spcPct val="100000"/>
              </a:lnSpc>
              <a:spcBef>
                <a:spcPts val="695"/>
              </a:spcBef>
              <a:spcAft>
                <a:spcPts val="0"/>
              </a:spcAft>
              <a:buNone/>
            </a:pPr>
            <a:r>
              <a:rPr lang="en-US" sz="2600">
                <a:solidFill>
                  <a:srgbClr val="306CB5"/>
                </a:solidFill>
                <a:latin typeface="Barlow"/>
                <a:ea typeface="Barlow"/>
                <a:cs typeface="Barlow"/>
                <a:sym typeface="Barlow"/>
              </a:rPr>
              <a:t>slides 5–16</a:t>
            </a:r>
            <a:endParaRPr sz="2600">
              <a:latin typeface="Barlow"/>
              <a:ea typeface="Barlow"/>
              <a:cs typeface="Barlow"/>
              <a:sym typeface="Barlow"/>
            </a:endParaRPr>
          </a:p>
        </p:txBody>
      </p:sp>
      <p:sp>
        <p:nvSpPr>
          <p:cNvPr id="63" name="Google Shape;63;p2">
            <a:hlinkClick r:id="rId4" action="ppaction://hlinksldjump"/>
          </p:cNvPr>
          <p:cNvSpPr/>
          <p:nvPr/>
        </p:nvSpPr>
        <p:spPr>
          <a:xfrm>
            <a:off x="1377716" y="8662904"/>
            <a:ext cx="2919700" cy="84963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64" name="Google Shape;64;p2">
            <a:hlinkClick r:id="rId5" action="ppaction://hlinksldjump"/>
          </p:cNvPr>
          <p:cNvSpPr/>
          <p:nvPr/>
        </p:nvSpPr>
        <p:spPr>
          <a:xfrm>
            <a:off x="1336295" y="7330880"/>
            <a:ext cx="3862185" cy="84963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65" name="Google Shape;65;p2">
            <a:hlinkClick r:id="rId3" action="ppaction://hlinksldjump"/>
          </p:cNvPr>
          <p:cNvSpPr/>
          <p:nvPr/>
        </p:nvSpPr>
        <p:spPr>
          <a:xfrm>
            <a:off x="1404743" y="5989944"/>
            <a:ext cx="4991981" cy="84963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66" name="Google Shape;66;p2">
            <a:hlinkClick r:id="rId6" action="ppaction://hlinksldjump"/>
          </p:cNvPr>
          <p:cNvSpPr/>
          <p:nvPr/>
        </p:nvSpPr>
        <p:spPr>
          <a:xfrm>
            <a:off x="1336295" y="4639481"/>
            <a:ext cx="4551160" cy="84963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67" name="Google Shape;67;p2"/>
          <p:cNvSpPr txBox="1"/>
          <p:nvPr/>
        </p:nvSpPr>
        <p:spPr>
          <a:xfrm>
            <a:off x="615553" y="348545"/>
            <a:ext cx="2773045" cy="402590"/>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2450" b="1">
                <a:solidFill>
                  <a:srgbClr val="FFFFFF"/>
                </a:solidFill>
                <a:latin typeface="Barlow"/>
                <a:ea typeface="Barlow"/>
                <a:cs typeface="Barlow"/>
                <a:sym typeface="Barlow"/>
              </a:rPr>
              <a:t>ACADEMIC TOOLKIT</a:t>
            </a:r>
            <a:endParaRPr sz="2450">
              <a:latin typeface="Barlow"/>
              <a:ea typeface="Barlow"/>
              <a:cs typeface="Barlow"/>
              <a:sym typeface="Barlow"/>
            </a:endParaRPr>
          </a:p>
        </p:txBody>
      </p:sp>
      <p:sp>
        <p:nvSpPr>
          <p:cNvPr id="68" name="Google Shape;68;p2"/>
          <p:cNvSpPr txBox="1"/>
          <p:nvPr/>
        </p:nvSpPr>
        <p:spPr>
          <a:xfrm>
            <a:off x="5556252" y="181452"/>
            <a:ext cx="8991598" cy="583493"/>
          </a:xfrm>
          <a:prstGeom prst="rect">
            <a:avLst/>
          </a:prstGeom>
          <a:noFill/>
          <a:ln>
            <a:noFill/>
          </a:ln>
        </p:spPr>
        <p:txBody>
          <a:bodyPr spcFirstLastPara="1" wrap="square" lIns="0" tIns="13950" rIns="0" bIns="0" anchor="t" anchorCtr="0">
            <a:spAutoFit/>
          </a:bodyPr>
          <a:lstStyle/>
          <a:p>
            <a:pPr marL="12700" lvl="0" indent="0" algn="ctr" rtl="0">
              <a:lnSpc>
                <a:spcPct val="100000"/>
              </a:lnSpc>
              <a:spcBef>
                <a:spcPts val="0"/>
              </a:spcBef>
              <a:spcAft>
                <a:spcPts val="0"/>
              </a:spcAft>
              <a:buNone/>
            </a:pPr>
            <a:r>
              <a:rPr lang="en-US" sz="3700" b="1">
                <a:solidFill>
                  <a:srgbClr val="FFFFFF"/>
                </a:solidFill>
                <a:latin typeface="Barlow"/>
                <a:ea typeface="Barlow"/>
                <a:cs typeface="Barlow"/>
                <a:sym typeface="Barlow"/>
              </a:rPr>
              <a:t>The Research Process</a:t>
            </a:r>
            <a:endParaRPr sz="3700">
              <a:latin typeface="Barlow"/>
              <a:ea typeface="Barlow"/>
              <a:cs typeface="Barlow"/>
              <a:sym typeface="Barlow"/>
            </a:endParaRPr>
          </a:p>
        </p:txBody>
      </p:sp>
      <p:sp>
        <p:nvSpPr>
          <p:cNvPr id="69" name="Google Shape;69;p2" descr="$PPTXTitle"/>
          <p:cNvSpPr txBox="1">
            <a:spLocks noGrp="1"/>
          </p:cNvSpPr>
          <p:nvPr>
            <p:ph type="title"/>
          </p:nvPr>
        </p:nvSpPr>
        <p:spPr>
          <a:xfrm>
            <a:off x="3912434" y="1589345"/>
            <a:ext cx="10731062" cy="1183016"/>
          </a:xfrm>
          <a:prstGeom prst="rect">
            <a:avLst/>
          </a:prstGeom>
          <a:noFill/>
          <a:ln>
            <a:noFill/>
          </a:ln>
        </p:spPr>
        <p:txBody>
          <a:bodyPr spcFirstLastPara="1" wrap="square" lIns="0" tIns="13325" rIns="0" bIns="0" anchor="t" anchorCtr="0">
            <a:spAutoFit/>
          </a:bodyPr>
          <a:lstStyle/>
          <a:p>
            <a:pPr marL="12700" lvl="0" indent="0" algn="ctr" rtl="0">
              <a:lnSpc>
                <a:spcPct val="100000"/>
              </a:lnSpc>
              <a:spcBef>
                <a:spcPts val="0"/>
              </a:spcBef>
              <a:spcAft>
                <a:spcPts val="0"/>
              </a:spcAft>
              <a:buNone/>
            </a:pPr>
            <a:r>
              <a:rPr lang="en-US" sz="5600" dirty="0"/>
              <a:t>Interactive Table of Contents</a:t>
            </a:r>
            <a:br>
              <a:rPr lang="en-US" sz="5600" dirty="0"/>
            </a:br>
            <a:r>
              <a:rPr lang="en-US" sz="2000" b="0" dirty="0">
                <a:latin typeface="Barlow"/>
                <a:ea typeface="Barlow"/>
                <a:cs typeface="Barlow"/>
                <a:sym typeface="Barlow"/>
              </a:rPr>
              <a:t>(slideshow view only)</a:t>
            </a:r>
            <a:endParaRPr sz="2000" b="0" dirty="0">
              <a:latin typeface="Barlow"/>
              <a:ea typeface="Barlow"/>
              <a:cs typeface="Barlow"/>
              <a:sym typeface="Barlow"/>
            </a:endParaRPr>
          </a:p>
        </p:txBody>
      </p:sp>
      <p:grpSp>
        <p:nvGrpSpPr>
          <p:cNvPr id="70" name="Google Shape;70;p2"/>
          <p:cNvGrpSpPr/>
          <p:nvPr/>
        </p:nvGrpSpPr>
        <p:grpSpPr>
          <a:xfrm>
            <a:off x="1382156" y="3298328"/>
            <a:ext cx="849630" cy="849630"/>
            <a:chOff x="1382156" y="3298328"/>
            <a:chExt cx="849630" cy="849630"/>
          </a:xfrm>
        </p:grpSpPr>
        <p:sp>
          <p:nvSpPr>
            <p:cNvPr id="71" name="Google Shape;71;p2"/>
            <p:cNvSpPr/>
            <p:nvPr/>
          </p:nvSpPr>
          <p:spPr>
            <a:xfrm>
              <a:off x="1382156" y="3298328"/>
              <a:ext cx="849630" cy="849630"/>
            </a:xfrm>
            <a:custGeom>
              <a:avLst/>
              <a:gdLst/>
              <a:ahLst/>
              <a:cxnLst/>
              <a:rect l="l" t="t" r="r" b="b"/>
              <a:pathLst>
                <a:path w="849630" h="849629" extrusionOk="0">
                  <a:moveTo>
                    <a:pt x="692387" y="0"/>
                  </a:moveTo>
                  <a:lnTo>
                    <a:pt x="157167" y="0"/>
                  </a:lnTo>
                  <a:lnTo>
                    <a:pt x="107489" y="8012"/>
                  </a:lnTo>
                  <a:lnTo>
                    <a:pt x="64345" y="30323"/>
                  </a:lnTo>
                  <a:lnTo>
                    <a:pt x="30323" y="64345"/>
                  </a:lnTo>
                  <a:lnTo>
                    <a:pt x="8012" y="107489"/>
                  </a:lnTo>
                  <a:lnTo>
                    <a:pt x="0" y="157167"/>
                  </a:lnTo>
                  <a:lnTo>
                    <a:pt x="0" y="692387"/>
                  </a:lnTo>
                  <a:lnTo>
                    <a:pt x="8012" y="742065"/>
                  </a:lnTo>
                  <a:lnTo>
                    <a:pt x="30323" y="785209"/>
                  </a:lnTo>
                  <a:lnTo>
                    <a:pt x="64345" y="819231"/>
                  </a:lnTo>
                  <a:lnTo>
                    <a:pt x="107489" y="841542"/>
                  </a:lnTo>
                  <a:lnTo>
                    <a:pt x="157167" y="849555"/>
                  </a:lnTo>
                  <a:lnTo>
                    <a:pt x="692387" y="849555"/>
                  </a:lnTo>
                  <a:lnTo>
                    <a:pt x="742065" y="841542"/>
                  </a:lnTo>
                  <a:lnTo>
                    <a:pt x="785209" y="819231"/>
                  </a:lnTo>
                  <a:lnTo>
                    <a:pt x="819231" y="785209"/>
                  </a:lnTo>
                  <a:lnTo>
                    <a:pt x="841542" y="742065"/>
                  </a:lnTo>
                  <a:lnTo>
                    <a:pt x="849555" y="692387"/>
                  </a:lnTo>
                  <a:lnTo>
                    <a:pt x="849555" y="157167"/>
                  </a:lnTo>
                  <a:lnTo>
                    <a:pt x="841542" y="107489"/>
                  </a:lnTo>
                  <a:lnTo>
                    <a:pt x="819231" y="64345"/>
                  </a:lnTo>
                  <a:lnTo>
                    <a:pt x="785209" y="30323"/>
                  </a:lnTo>
                  <a:lnTo>
                    <a:pt x="742065" y="8012"/>
                  </a:lnTo>
                  <a:lnTo>
                    <a:pt x="692387"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72" name="Google Shape;72;p2"/>
            <p:cNvSpPr/>
            <p:nvPr/>
          </p:nvSpPr>
          <p:spPr>
            <a:xfrm>
              <a:off x="1488352" y="3495694"/>
              <a:ext cx="637540" cy="535305"/>
            </a:xfrm>
            <a:custGeom>
              <a:avLst/>
              <a:gdLst/>
              <a:ahLst/>
              <a:cxnLst/>
              <a:rect l="l" t="t" r="r" b="b"/>
              <a:pathLst>
                <a:path w="637539" h="535304" extrusionOk="0">
                  <a:moveTo>
                    <a:pt x="637163" y="0"/>
                  </a:moveTo>
                  <a:lnTo>
                    <a:pt x="0" y="0"/>
                  </a:lnTo>
                  <a:lnTo>
                    <a:pt x="0" y="535219"/>
                  </a:lnTo>
                  <a:lnTo>
                    <a:pt x="637163" y="535219"/>
                  </a:lnTo>
                  <a:lnTo>
                    <a:pt x="637163"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73" name="Google Shape;73;p2"/>
            <p:cNvPicPr preferRelativeResize="0"/>
            <p:nvPr/>
          </p:nvPicPr>
          <p:blipFill rotWithShape="1">
            <a:blip r:embed="rId7">
              <a:alphaModFix/>
            </a:blip>
            <a:srcRect/>
            <a:stretch/>
          </p:blipFill>
          <p:spPr>
            <a:xfrm>
              <a:off x="1734727" y="3679387"/>
              <a:ext cx="144414" cy="144424"/>
            </a:xfrm>
            <a:prstGeom prst="rect">
              <a:avLst/>
            </a:prstGeom>
            <a:noFill/>
            <a:ln>
              <a:noFill/>
            </a:ln>
          </p:spPr>
        </p:pic>
        <p:sp>
          <p:nvSpPr>
            <p:cNvPr id="74" name="Google Shape;74;p2"/>
            <p:cNvSpPr/>
            <p:nvPr/>
          </p:nvSpPr>
          <p:spPr>
            <a:xfrm>
              <a:off x="1522753" y="3574228"/>
              <a:ext cx="568960" cy="354965"/>
            </a:xfrm>
            <a:custGeom>
              <a:avLst/>
              <a:gdLst/>
              <a:ahLst/>
              <a:cxnLst/>
              <a:rect l="l" t="t" r="r" b="b"/>
              <a:pathLst>
                <a:path w="568960" h="354964" extrusionOk="0">
                  <a:moveTo>
                    <a:pt x="284179" y="0"/>
                  </a:moveTo>
                  <a:lnTo>
                    <a:pt x="236362" y="4121"/>
                  </a:lnTo>
                  <a:lnTo>
                    <a:pt x="190342" y="16152"/>
                  </a:lnTo>
                  <a:lnTo>
                    <a:pt x="146486" y="35590"/>
                  </a:lnTo>
                  <a:lnTo>
                    <a:pt x="105159" y="61933"/>
                  </a:lnTo>
                  <a:lnTo>
                    <a:pt x="66726" y="94680"/>
                  </a:lnTo>
                  <a:lnTo>
                    <a:pt x="31551" y="133328"/>
                  </a:lnTo>
                  <a:lnTo>
                    <a:pt x="0" y="177376"/>
                  </a:lnTo>
                  <a:lnTo>
                    <a:pt x="31551" y="221420"/>
                  </a:lnTo>
                  <a:lnTo>
                    <a:pt x="66726" y="260066"/>
                  </a:lnTo>
                  <a:lnTo>
                    <a:pt x="105159" y="292811"/>
                  </a:lnTo>
                  <a:lnTo>
                    <a:pt x="146486" y="319153"/>
                  </a:lnTo>
                  <a:lnTo>
                    <a:pt x="190342" y="338590"/>
                  </a:lnTo>
                  <a:lnTo>
                    <a:pt x="236362" y="350621"/>
                  </a:lnTo>
                  <a:lnTo>
                    <a:pt x="284179" y="354743"/>
                  </a:lnTo>
                  <a:lnTo>
                    <a:pt x="331997" y="350621"/>
                  </a:lnTo>
                  <a:lnTo>
                    <a:pt x="378016" y="338590"/>
                  </a:lnTo>
                  <a:lnTo>
                    <a:pt x="421872" y="319153"/>
                  </a:lnTo>
                  <a:lnTo>
                    <a:pt x="463199" y="292811"/>
                  </a:lnTo>
                  <a:lnTo>
                    <a:pt x="468918" y="287938"/>
                  </a:lnTo>
                  <a:lnTo>
                    <a:pt x="284179" y="287938"/>
                  </a:lnTo>
                  <a:lnTo>
                    <a:pt x="252547" y="285582"/>
                  </a:lnTo>
                  <a:lnTo>
                    <a:pt x="191056" y="266823"/>
                  </a:lnTo>
                  <a:lnTo>
                    <a:pt x="140283" y="235586"/>
                  </a:lnTo>
                  <a:lnTo>
                    <a:pt x="100389" y="198883"/>
                  </a:lnTo>
                  <a:lnTo>
                    <a:pt x="81903" y="177376"/>
                  </a:lnTo>
                  <a:lnTo>
                    <a:pt x="100389" y="155864"/>
                  </a:lnTo>
                  <a:lnTo>
                    <a:pt x="140283" y="119156"/>
                  </a:lnTo>
                  <a:lnTo>
                    <a:pt x="191056" y="87919"/>
                  </a:lnTo>
                  <a:lnTo>
                    <a:pt x="252547" y="69160"/>
                  </a:lnTo>
                  <a:lnTo>
                    <a:pt x="284179" y="66804"/>
                  </a:lnTo>
                  <a:lnTo>
                    <a:pt x="468916" y="66804"/>
                  </a:lnTo>
                  <a:lnTo>
                    <a:pt x="463199" y="61933"/>
                  </a:lnTo>
                  <a:lnTo>
                    <a:pt x="421872" y="35590"/>
                  </a:lnTo>
                  <a:lnTo>
                    <a:pt x="378016" y="16152"/>
                  </a:lnTo>
                  <a:lnTo>
                    <a:pt x="331997" y="4121"/>
                  </a:lnTo>
                  <a:lnTo>
                    <a:pt x="284179" y="0"/>
                  </a:lnTo>
                  <a:close/>
                </a:path>
                <a:path w="568960" h="354964" extrusionOk="0">
                  <a:moveTo>
                    <a:pt x="468916" y="66804"/>
                  </a:moveTo>
                  <a:lnTo>
                    <a:pt x="284179" y="66804"/>
                  </a:lnTo>
                  <a:lnTo>
                    <a:pt x="315808" y="69160"/>
                  </a:lnTo>
                  <a:lnTo>
                    <a:pt x="346884" y="76209"/>
                  </a:lnTo>
                  <a:lnTo>
                    <a:pt x="406950" y="104258"/>
                  </a:lnTo>
                  <a:lnTo>
                    <a:pt x="448462" y="136408"/>
                  </a:lnTo>
                  <a:lnTo>
                    <a:pt x="486456" y="177376"/>
                  </a:lnTo>
                  <a:lnTo>
                    <a:pt x="467970" y="198883"/>
                  </a:lnTo>
                  <a:lnTo>
                    <a:pt x="428075" y="235586"/>
                  </a:lnTo>
                  <a:lnTo>
                    <a:pt x="377301" y="266823"/>
                  </a:lnTo>
                  <a:lnTo>
                    <a:pt x="315808" y="285582"/>
                  </a:lnTo>
                  <a:lnTo>
                    <a:pt x="284179" y="287938"/>
                  </a:lnTo>
                  <a:lnTo>
                    <a:pt x="468918" y="287938"/>
                  </a:lnTo>
                  <a:lnTo>
                    <a:pt x="501633" y="260066"/>
                  </a:lnTo>
                  <a:lnTo>
                    <a:pt x="536808" y="221420"/>
                  </a:lnTo>
                  <a:lnTo>
                    <a:pt x="568359" y="177376"/>
                  </a:lnTo>
                  <a:lnTo>
                    <a:pt x="536808" y="133328"/>
                  </a:lnTo>
                  <a:lnTo>
                    <a:pt x="501633" y="94680"/>
                  </a:lnTo>
                  <a:lnTo>
                    <a:pt x="468916" y="66804"/>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grpSp>
        <p:nvGrpSpPr>
          <p:cNvPr id="75" name="Google Shape;75;p2"/>
          <p:cNvGrpSpPr/>
          <p:nvPr/>
        </p:nvGrpSpPr>
        <p:grpSpPr>
          <a:xfrm>
            <a:off x="1377715" y="4650911"/>
            <a:ext cx="854075" cy="838200"/>
            <a:chOff x="1377715" y="4650911"/>
            <a:chExt cx="854075" cy="838200"/>
          </a:xfrm>
        </p:grpSpPr>
        <p:sp>
          <p:nvSpPr>
            <p:cNvPr id="76" name="Google Shape;76;p2"/>
            <p:cNvSpPr/>
            <p:nvPr/>
          </p:nvSpPr>
          <p:spPr>
            <a:xfrm>
              <a:off x="1377715" y="4650911"/>
              <a:ext cx="854075" cy="838200"/>
            </a:xfrm>
            <a:custGeom>
              <a:avLst/>
              <a:gdLst/>
              <a:ahLst/>
              <a:cxnLst/>
              <a:rect l="l" t="t" r="r" b="b"/>
              <a:pathLst>
                <a:path w="854075" h="838200" extrusionOk="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77" name="Google Shape;77;p2"/>
            <p:cNvSpPr/>
            <p:nvPr/>
          </p:nvSpPr>
          <p:spPr>
            <a:xfrm>
              <a:off x="1489989" y="4715782"/>
              <a:ext cx="629920" cy="708025"/>
            </a:xfrm>
            <a:custGeom>
              <a:avLst/>
              <a:gdLst/>
              <a:ahLst/>
              <a:cxnLst/>
              <a:rect l="l" t="t" r="r" b="b"/>
              <a:pathLst>
                <a:path w="629919" h="708025" extrusionOk="0">
                  <a:moveTo>
                    <a:pt x="576834" y="429158"/>
                  </a:moveTo>
                  <a:lnTo>
                    <a:pt x="573849" y="414401"/>
                  </a:lnTo>
                  <a:lnTo>
                    <a:pt x="565696" y="402361"/>
                  </a:lnTo>
                  <a:lnTo>
                    <a:pt x="553593" y="394246"/>
                  </a:lnTo>
                  <a:lnTo>
                    <a:pt x="538772" y="391274"/>
                  </a:lnTo>
                  <a:lnTo>
                    <a:pt x="523951" y="394246"/>
                  </a:lnTo>
                  <a:lnTo>
                    <a:pt x="511848" y="402361"/>
                  </a:lnTo>
                  <a:lnTo>
                    <a:pt x="503694" y="414401"/>
                  </a:lnTo>
                  <a:lnTo>
                    <a:pt x="500697" y="429158"/>
                  </a:lnTo>
                  <a:lnTo>
                    <a:pt x="500697" y="533895"/>
                  </a:lnTo>
                  <a:lnTo>
                    <a:pt x="121640" y="533895"/>
                  </a:lnTo>
                  <a:lnTo>
                    <a:pt x="147574" y="504228"/>
                  </a:lnTo>
                  <a:lnTo>
                    <a:pt x="155028" y="491147"/>
                  </a:lnTo>
                  <a:lnTo>
                    <a:pt x="156819" y="476745"/>
                  </a:lnTo>
                  <a:lnTo>
                    <a:pt x="153035" y="462711"/>
                  </a:lnTo>
                  <a:lnTo>
                    <a:pt x="118859" y="441502"/>
                  </a:lnTo>
                  <a:lnTo>
                    <a:pt x="110934" y="442328"/>
                  </a:lnTo>
                  <a:lnTo>
                    <a:pt x="7188" y="549389"/>
                  </a:lnTo>
                  <a:lnTo>
                    <a:pt x="3987" y="555218"/>
                  </a:lnTo>
                  <a:lnTo>
                    <a:pt x="3403" y="556158"/>
                  </a:lnTo>
                  <a:lnTo>
                    <a:pt x="3213" y="557009"/>
                  </a:lnTo>
                  <a:lnTo>
                    <a:pt x="2095" y="559638"/>
                  </a:lnTo>
                  <a:lnTo>
                    <a:pt x="1257" y="562305"/>
                  </a:lnTo>
                  <a:lnTo>
                    <a:pt x="0" y="569595"/>
                  </a:lnTo>
                  <a:lnTo>
                    <a:pt x="0" y="572731"/>
                  </a:lnTo>
                  <a:lnTo>
                    <a:pt x="91681" y="694512"/>
                  </a:lnTo>
                  <a:lnTo>
                    <a:pt x="117513" y="707936"/>
                  </a:lnTo>
                  <a:lnTo>
                    <a:pt x="132029" y="706437"/>
                  </a:lnTo>
                  <a:lnTo>
                    <a:pt x="145300" y="699262"/>
                  </a:lnTo>
                  <a:lnTo>
                    <a:pt x="154736" y="687514"/>
                  </a:lnTo>
                  <a:lnTo>
                    <a:pt x="158788" y="673557"/>
                  </a:lnTo>
                  <a:lnTo>
                    <a:pt x="157276" y="659117"/>
                  </a:lnTo>
                  <a:lnTo>
                    <a:pt x="150050" y="645896"/>
                  </a:lnTo>
                  <a:lnTo>
                    <a:pt x="119570" y="609650"/>
                  </a:lnTo>
                  <a:lnTo>
                    <a:pt x="538772" y="609650"/>
                  </a:lnTo>
                  <a:lnTo>
                    <a:pt x="553593" y="606679"/>
                  </a:lnTo>
                  <a:lnTo>
                    <a:pt x="565696" y="598563"/>
                  </a:lnTo>
                  <a:lnTo>
                    <a:pt x="573849" y="586524"/>
                  </a:lnTo>
                  <a:lnTo>
                    <a:pt x="576834" y="571779"/>
                  </a:lnTo>
                  <a:lnTo>
                    <a:pt x="576834" y="429158"/>
                  </a:lnTo>
                  <a:close/>
                </a:path>
                <a:path w="629919" h="708025" extrusionOk="0">
                  <a:moveTo>
                    <a:pt x="629424" y="135216"/>
                  </a:moveTo>
                  <a:lnTo>
                    <a:pt x="537768" y="13423"/>
                  </a:lnTo>
                  <a:lnTo>
                    <a:pt x="511937" y="0"/>
                  </a:lnTo>
                  <a:lnTo>
                    <a:pt x="497420" y="1511"/>
                  </a:lnTo>
                  <a:lnTo>
                    <a:pt x="484149" y="8686"/>
                  </a:lnTo>
                  <a:lnTo>
                    <a:pt x="474700" y="20421"/>
                  </a:lnTo>
                  <a:lnTo>
                    <a:pt x="470649" y="34378"/>
                  </a:lnTo>
                  <a:lnTo>
                    <a:pt x="472160" y="48818"/>
                  </a:lnTo>
                  <a:lnTo>
                    <a:pt x="479374" y="62039"/>
                  </a:lnTo>
                  <a:lnTo>
                    <a:pt x="509854" y="98285"/>
                  </a:lnTo>
                  <a:lnTo>
                    <a:pt x="90665" y="98285"/>
                  </a:lnTo>
                  <a:lnTo>
                    <a:pt x="75844" y="101269"/>
                  </a:lnTo>
                  <a:lnTo>
                    <a:pt x="63741" y="109385"/>
                  </a:lnTo>
                  <a:lnTo>
                    <a:pt x="55587" y="121424"/>
                  </a:lnTo>
                  <a:lnTo>
                    <a:pt x="52590" y="136169"/>
                  </a:lnTo>
                  <a:lnTo>
                    <a:pt x="52590" y="278790"/>
                  </a:lnTo>
                  <a:lnTo>
                    <a:pt x="55587" y="293535"/>
                  </a:lnTo>
                  <a:lnTo>
                    <a:pt x="63741" y="305574"/>
                  </a:lnTo>
                  <a:lnTo>
                    <a:pt x="75844" y="313690"/>
                  </a:lnTo>
                  <a:lnTo>
                    <a:pt x="90665" y="316674"/>
                  </a:lnTo>
                  <a:lnTo>
                    <a:pt x="105486" y="313690"/>
                  </a:lnTo>
                  <a:lnTo>
                    <a:pt x="117589" y="305574"/>
                  </a:lnTo>
                  <a:lnTo>
                    <a:pt x="125742" y="293535"/>
                  </a:lnTo>
                  <a:lnTo>
                    <a:pt x="128727" y="278790"/>
                  </a:lnTo>
                  <a:lnTo>
                    <a:pt x="128727" y="174053"/>
                  </a:lnTo>
                  <a:lnTo>
                    <a:pt x="507784" y="174053"/>
                  </a:lnTo>
                  <a:lnTo>
                    <a:pt x="481863" y="203708"/>
                  </a:lnTo>
                  <a:lnTo>
                    <a:pt x="474395" y="216789"/>
                  </a:lnTo>
                  <a:lnTo>
                    <a:pt x="472617" y="231203"/>
                  </a:lnTo>
                  <a:lnTo>
                    <a:pt x="476389" y="245224"/>
                  </a:lnTo>
                  <a:lnTo>
                    <a:pt x="510578" y="266446"/>
                  </a:lnTo>
                  <a:lnTo>
                    <a:pt x="518502" y="265620"/>
                  </a:lnTo>
                  <a:lnTo>
                    <a:pt x="622249" y="158546"/>
                  </a:lnTo>
                  <a:lnTo>
                    <a:pt x="625449" y="152717"/>
                  </a:lnTo>
                  <a:lnTo>
                    <a:pt x="626021" y="151790"/>
                  </a:lnTo>
                  <a:lnTo>
                    <a:pt x="626224" y="150926"/>
                  </a:lnTo>
                  <a:lnTo>
                    <a:pt x="627341" y="148310"/>
                  </a:lnTo>
                  <a:lnTo>
                    <a:pt x="628180" y="145630"/>
                  </a:lnTo>
                  <a:lnTo>
                    <a:pt x="629424" y="138341"/>
                  </a:lnTo>
                  <a:lnTo>
                    <a:pt x="629424" y="135216"/>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grpSp>
        <p:nvGrpSpPr>
          <p:cNvPr id="78" name="Google Shape;78;p2"/>
          <p:cNvGrpSpPr/>
          <p:nvPr/>
        </p:nvGrpSpPr>
        <p:grpSpPr>
          <a:xfrm>
            <a:off x="1377715" y="8690834"/>
            <a:ext cx="854075" cy="838200"/>
            <a:chOff x="1377715" y="8690834"/>
            <a:chExt cx="854075" cy="838200"/>
          </a:xfrm>
        </p:grpSpPr>
        <p:sp>
          <p:nvSpPr>
            <p:cNvPr id="79" name="Google Shape;79;p2"/>
            <p:cNvSpPr/>
            <p:nvPr/>
          </p:nvSpPr>
          <p:spPr>
            <a:xfrm>
              <a:off x="1377715" y="8690834"/>
              <a:ext cx="854075" cy="838200"/>
            </a:xfrm>
            <a:custGeom>
              <a:avLst/>
              <a:gdLst/>
              <a:ahLst/>
              <a:cxnLst/>
              <a:rect l="l" t="t" r="r" b="b"/>
              <a:pathLst>
                <a:path w="854075" h="838200" extrusionOk="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31B892"/>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80" name="Google Shape;80;p2"/>
            <p:cNvSpPr/>
            <p:nvPr/>
          </p:nvSpPr>
          <p:spPr>
            <a:xfrm>
              <a:off x="1555191" y="8921857"/>
              <a:ext cx="485140" cy="401320"/>
            </a:xfrm>
            <a:custGeom>
              <a:avLst/>
              <a:gdLst/>
              <a:ahLst/>
              <a:cxnLst/>
              <a:rect l="l" t="t" r="r" b="b"/>
              <a:pathLst>
                <a:path w="485139" h="401320" extrusionOk="0">
                  <a:moveTo>
                    <a:pt x="200406" y="200406"/>
                  </a:moveTo>
                  <a:lnTo>
                    <a:pt x="0" y="12"/>
                  </a:lnTo>
                  <a:lnTo>
                    <a:pt x="0" y="400824"/>
                  </a:lnTo>
                  <a:lnTo>
                    <a:pt x="200406" y="200406"/>
                  </a:lnTo>
                  <a:close/>
                </a:path>
                <a:path w="485139" h="401320" extrusionOk="0">
                  <a:moveTo>
                    <a:pt x="407835" y="200406"/>
                  </a:moveTo>
                  <a:lnTo>
                    <a:pt x="207429" y="12"/>
                  </a:lnTo>
                  <a:lnTo>
                    <a:pt x="207429" y="400824"/>
                  </a:lnTo>
                  <a:lnTo>
                    <a:pt x="407835" y="200406"/>
                  </a:lnTo>
                  <a:close/>
                </a:path>
                <a:path w="485139" h="401320" extrusionOk="0">
                  <a:moveTo>
                    <a:pt x="484581" y="0"/>
                  </a:moveTo>
                  <a:lnTo>
                    <a:pt x="422770" y="0"/>
                  </a:lnTo>
                  <a:lnTo>
                    <a:pt x="422770" y="400812"/>
                  </a:lnTo>
                  <a:lnTo>
                    <a:pt x="484581" y="400812"/>
                  </a:lnTo>
                  <a:lnTo>
                    <a:pt x="484581"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81" name="Google Shape;81;p2"/>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2</a:t>
            </a:fld>
            <a:endParaRPr/>
          </a:p>
        </p:txBody>
      </p:sp>
      <p:sp>
        <p:nvSpPr>
          <p:cNvPr id="82" name="Google Shape;82;p2"/>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pic>
        <p:nvPicPr>
          <p:cNvPr id="83" name="Google Shape;83;p2" descr="A light bulb with a wire wrapped around it&#10;&#10;AI-generated content may be incorrect."/>
          <p:cNvPicPr preferRelativeResize="0"/>
          <p:nvPr/>
        </p:nvPicPr>
        <p:blipFill rotWithShape="1">
          <a:blip r:embed="rId8">
            <a:alphaModFix/>
          </a:blip>
          <a:srcRect/>
          <a:stretch/>
        </p:blipFill>
        <p:spPr>
          <a:xfrm>
            <a:off x="1409768" y="6000169"/>
            <a:ext cx="835581" cy="835581"/>
          </a:xfrm>
          <a:prstGeom prst="rect">
            <a:avLst/>
          </a:prstGeom>
          <a:noFill/>
          <a:ln>
            <a:noFill/>
          </a:ln>
        </p:spPr>
      </p:pic>
      <p:pic>
        <p:nvPicPr>
          <p:cNvPr id="84" name="Google Shape;84;p2" descr="A red exclamation mark on a white background&#10;&#10;AI-generated content may be incorrect."/>
          <p:cNvPicPr preferRelativeResize="0"/>
          <p:nvPr/>
        </p:nvPicPr>
        <p:blipFill rotWithShape="1">
          <a:blip r:embed="rId9">
            <a:alphaModFix/>
          </a:blip>
          <a:srcRect/>
          <a:stretch/>
        </p:blipFill>
        <p:spPr>
          <a:xfrm>
            <a:off x="1361193" y="7340407"/>
            <a:ext cx="884151" cy="884151"/>
          </a:xfrm>
          <a:prstGeom prst="rect">
            <a:avLst/>
          </a:prstGeom>
          <a:noFill/>
          <a:ln>
            <a:noFill/>
          </a:ln>
        </p:spPr>
      </p:pic>
      <p:cxnSp>
        <p:nvCxnSpPr>
          <p:cNvPr id="85" name="Google Shape;85;p2"/>
          <p:cNvCxnSpPr>
            <a:cxnSpLocks/>
          </p:cNvCxnSpPr>
          <p:nvPr/>
        </p:nvCxnSpPr>
        <p:spPr>
          <a:xfrm>
            <a:off x="5887455" y="4816475"/>
            <a:ext cx="1299907" cy="0"/>
          </a:xfrm>
          <a:prstGeom prst="straightConnector1">
            <a:avLst/>
          </a:prstGeom>
          <a:noFill/>
          <a:ln w="57150" cap="flat" cmpd="sng">
            <a:solidFill>
              <a:schemeClr val="accent6"/>
            </a:solidFill>
            <a:prstDash val="dot"/>
            <a:round/>
            <a:headEnd type="none" w="sm" len="sm"/>
            <a:tailEnd type="none" w="sm" len="sm"/>
          </a:ln>
        </p:spPr>
      </p:cxnSp>
      <p:sp>
        <p:nvSpPr>
          <p:cNvPr id="86" name="Google Shape;86;p2"/>
          <p:cNvSpPr/>
          <p:nvPr/>
        </p:nvSpPr>
        <p:spPr>
          <a:xfrm>
            <a:off x="7187362" y="3495694"/>
            <a:ext cx="390816" cy="5740381"/>
          </a:xfrm>
          <a:prstGeom prst="leftBracket">
            <a:avLst>
              <a:gd name="adj" fmla="val 8333"/>
            </a:avLst>
          </a:prstGeom>
          <a:noFill/>
          <a:ln w="57150" cap="flat" cmpd="sng">
            <a:solidFill>
              <a:schemeClr val="accent6"/>
            </a:solidFill>
            <a:prstDash val="dot"/>
            <a:round/>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dk1"/>
              </a:solidFill>
            </a:endParaRPr>
          </a:p>
        </p:txBody>
      </p:sp>
      <p:sp>
        <p:nvSpPr>
          <p:cNvPr id="87" name="Google Shape;87;p2">
            <a:hlinkClick r:id="" action="ppaction://hlinkshowjump?jump=nextslide"/>
          </p:cNvPr>
          <p:cNvSpPr/>
          <p:nvPr/>
        </p:nvSpPr>
        <p:spPr>
          <a:xfrm>
            <a:off x="1361193" y="3298328"/>
            <a:ext cx="2936222" cy="84963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cxnSp>
        <p:nvCxnSpPr>
          <p:cNvPr id="88" name="Google Shape;88;p2"/>
          <p:cNvCxnSpPr/>
          <p:nvPr/>
        </p:nvCxnSpPr>
        <p:spPr>
          <a:xfrm>
            <a:off x="14014450" y="3298328"/>
            <a:ext cx="0" cy="3118347"/>
          </a:xfrm>
          <a:prstGeom prst="straightConnector1">
            <a:avLst/>
          </a:prstGeom>
          <a:noFill/>
          <a:ln w="12700" cap="flat" cmpd="sng">
            <a:solidFill>
              <a:schemeClr val="dk1"/>
            </a:solidFill>
            <a:prstDash val="solid"/>
            <a:round/>
            <a:headEnd type="none" w="sm" len="sm"/>
            <a:tailEnd type="none" w="sm" len="sm"/>
          </a:ln>
        </p:spPr>
      </p:cxnSp>
      <p:sp>
        <p:nvSpPr>
          <p:cNvPr id="89" name="Google Shape;89;p2">
            <a:hlinkClick r:id="rId6" action="ppaction://hlinksldjump"/>
          </p:cNvPr>
          <p:cNvSpPr/>
          <p:nvPr/>
        </p:nvSpPr>
        <p:spPr>
          <a:xfrm>
            <a:off x="7678863" y="3298328"/>
            <a:ext cx="5878387"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0" name="Google Shape;90;p2">
            <a:hlinkClick r:id="rId10" action="ppaction://hlinksldjump"/>
          </p:cNvPr>
          <p:cNvSpPr/>
          <p:nvPr/>
        </p:nvSpPr>
        <p:spPr>
          <a:xfrm>
            <a:off x="7616474" y="4382719"/>
            <a:ext cx="4416776"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1" name="Google Shape;91;p2">
            <a:hlinkClick r:id="rId11" action="ppaction://hlinksldjump"/>
          </p:cNvPr>
          <p:cNvSpPr/>
          <p:nvPr/>
        </p:nvSpPr>
        <p:spPr>
          <a:xfrm>
            <a:off x="7614358" y="5527206"/>
            <a:ext cx="3504488"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2" name="Google Shape;92;p2">
            <a:hlinkClick r:id="rId12" action="ppaction://hlinksldjump"/>
          </p:cNvPr>
          <p:cNvSpPr/>
          <p:nvPr/>
        </p:nvSpPr>
        <p:spPr>
          <a:xfrm>
            <a:off x="7614358" y="6675740"/>
            <a:ext cx="6171492"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3" name="Google Shape;93;p2">
            <a:hlinkClick r:id="rId13" action="ppaction://hlinksldjump"/>
          </p:cNvPr>
          <p:cNvSpPr/>
          <p:nvPr/>
        </p:nvSpPr>
        <p:spPr>
          <a:xfrm>
            <a:off x="7591321" y="7840507"/>
            <a:ext cx="3070329"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4" name="Google Shape;94;p2">
            <a:hlinkClick r:id="rId14" action="ppaction://hlinksldjump"/>
          </p:cNvPr>
          <p:cNvSpPr/>
          <p:nvPr/>
        </p:nvSpPr>
        <p:spPr>
          <a:xfrm>
            <a:off x="7639907" y="8973096"/>
            <a:ext cx="2716944"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5" name="Google Shape;95;p2">
            <a:hlinkClick r:id="rId15" action="ppaction://hlinksldjump"/>
          </p:cNvPr>
          <p:cNvSpPr/>
          <p:nvPr/>
        </p:nvSpPr>
        <p:spPr>
          <a:xfrm>
            <a:off x="14243049" y="3268869"/>
            <a:ext cx="5232797"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6" name="Google Shape;96;p2">
            <a:hlinkClick r:id="rId16" action="ppaction://hlinksldjump"/>
          </p:cNvPr>
          <p:cNvSpPr/>
          <p:nvPr/>
        </p:nvSpPr>
        <p:spPr>
          <a:xfrm>
            <a:off x="14272141" y="4403227"/>
            <a:ext cx="5000109"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7" name="Google Shape;97;p2">
            <a:hlinkClick r:id="rId17" action="ppaction://hlinksldjump"/>
          </p:cNvPr>
          <p:cNvSpPr/>
          <p:nvPr/>
        </p:nvSpPr>
        <p:spPr>
          <a:xfrm>
            <a:off x="14272142" y="5543303"/>
            <a:ext cx="4584752"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pic>
        <p:nvPicPr>
          <p:cNvPr id="98" name="Google Shape;98;p2" descr="A blue and white logo&#10;&#10;AI-generated content may be incorrect."/>
          <p:cNvPicPr preferRelativeResize="0"/>
          <p:nvPr/>
        </p:nvPicPr>
        <p:blipFill rotWithShape="1">
          <a:blip r:embed="rId18">
            <a:alphaModFix/>
          </a:blip>
          <a:srcRect/>
          <a:stretch/>
        </p:blipFill>
        <p:spPr>
          <a:xfrm>
            <a:off x="16948664" y="102732"/>
            <a:ext cx="2539883" cy="836045"/>
          </a:xfrm>
          <a:prstGeom prst="roundRect">
            <a:avLst>
              <a:gd name="adj" fmla="val 16667"/>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3"/>
          <p:cNvSpPr txBox="1"/>
          <p:nvPr/>
        </p:nvSpPr>
        <p:spPr>
          <a:xfrm>
            <a:off x="7080306" y="118186"/>
            <a:ext cx="59435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104" name="Google Shape;104;p3"/>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105" name="Google Shape;105;p3"/>
          <p:cNvSpPr txBox="1"/>
          <p:nvPr/>
        </p:nvSpPr>
        <p:spPr>
          <a:xfrm>
            <a:off x="615553" y="4835949"/>
            <a:ext cx="2399030" cy="139141"/>
          </a:xfrm>
          <a:prstGeom prst="rect">
            <a:avLst/>
          </a:prstGeom>
          <a:noFill/>
          <a:ln>
            <a:noFill/>
          </a:ln>
        </p:spPr>
        <p:txBody>
          <a:bodyPr spcFirstLastPara="1" wrap="square" lIns="0" tIns="15875" rIns="0" bIns="0" anchor="t" anchorCtr="0">
            <a:spAutoFit/>
          </a:bodyPr>
          <a:lstStyle/>
          <a:p>
            <a:pPr marL="12700" lvl="0" indent="0" algn="l" rtl="0">
              <a:lnSpc>
                <a:spcPct val="100000"/>
              </a:lnSpc>
              <a:spcBef>
                <a:spcPts val="0"/>
              </a:spcBef>
              <a:spcAft>
                <a:spcPts val="0"/>
              </a:spcAft>
              <a:buNone/>
            </a:pPr>
            <a:r>
              <a:rPr lang="en-US" sz="800"/>
              <a:t>© DrAfter123—DigitalVision Vectors/Getty Images</a:t>
            </a:r>
            <a:endParaRPr sz="800">
              <a:solidFill>
                <a:schemeClr val="dk1"/>
              </a:solidFill>
              <a:latin typeface="Barlow"/>
              <a:ea typeface="Barlow"/>
              <a:cs typeface="Barlow"/>
              <a:sym typeface="Barlow"/>
            </a:endParaRPr>
          </a:p>
        </p:txBody>
      </p:sp>
      <p:sp>
        <p:nvSpPr>
          <p:cNvPr id="106" name="Google Shape;106;p3"/>
          <p:cNvSpPr txBox="1"/>
          <p:nvPr/>
        </p:nvSpPr>
        <p:spPr>
          <a:xfrm>
            <a:off x="1788291" y="1187034"/>
            <a:ext cx="3233413" cy="545021"/>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dirty="0">
                <a:latin typeface="Barlow"/>
                <a:ea typeface="Barlow"/>
                <a:cs typeface="Barlow"/>
                <a:sym typeface="Barlow"/>
              </a:rPr>
              <a:t>Overview</a:t>
            </a:r>
            <a:endParaRPr sz="3450" dirty="0">
              <a:latin typeface="Barlow"/>
              <a:ea typeface="Barlow"/>
              <a:cs typeface="Barlow"/>
              <a:sym typeface="Barlow"/>
            </a:endParaRPr>
          </a:p>
        </p:txBody>
      </p:sp>
      <p:grpSp>
        <p:nvGrpSpPr>
          <p:cNvPr id="107" name="Google Shape;107;p3"/>
          <p:cNvGrpSpPr/>
          <p:nvPr/>
        </p:nvGrpSpPr>
        <p:grpSpPr>
          <a:xfrm>
            <a:off x="628253" y="963321"/>
            <a:ext cx="1036955" cy="1036955"/>
            <a:chOff x="628253" y="963321"/>
            <a:chExt cx="1036955" cy="1036955"/>
          </a:xfrm>
        </p:grpSpPr>
        <p:sp>
          <p:nvSpPr>
            <p:cNvPr id="108" name="Google Shape;108;p3"/>
            <p:cNvSpPr/>
            <p:nvPr/>
          </p:nvSpPr>
          <p:spPr>
            <a:xfrm>
              <a:off x="628253" y="963321"/>
              <a:ext cx="1036955" cy="1036955"/>
            </a:xfrm>
            <a:custGeom>
              <a:avLst/>
              <a:gdLst/>
              <a:ahLst/>
              <a:cxnLst/>
              <a:rect l="l" t="t" r="r" b="b"/>
              <a:pathLst>
                <a:path w="1036955" h="1036955" extrusionOk="0">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09" name="Google Shape;109;p3"/>
            <p:cNvSpPr/>
            <p:nvPr/>
          </p:nvSpPr>
          <p:spPr>
            <a:xfrm>
              <a:off x="757830" y="1204151"/>
              <a:ext cx="777875" cy="653415"/>
            </a:xfrm>
            <a:custGeom>
              <a:avLst/>
              <a:gdLst/>
              <a:ahLst/>
              <a:cxnLst/>
              <a:rect l="l" t="t" r="r" b="b"/>
              <a:pathLst>
                <a:path w="777875" h="653414" extrusionOk="0">
                  <a:moveTo>
                    <a:pt x="777463" y="0"/>
                  </a:moveTo>
                  <a:lnTo>
                    <a:pt x="0" y="0"/>
                  </a:lnTo>
                  <a:lnTo>
                    <a:pt x="0" y="653069"/>
                  </a:lnTo>
                  <a:lnTo>
                    <a:pt x="777463" y="653069"/>
                  </a:lnTo>
                  <a:lnTo>
                    <a:pt x="777463"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10" name="Google Shape;110;p3"/>
            <p:cNvPicPr preferRelativeResize="0"/>
            <p:nvPr/>
          </p:nvPicPr>
          <p:blipFill rotWithShape="1">
            <a:blip r:embed="rId3">
              <a:alphaModFix/>
            </a:blip>
            <a:srcRect/>
            <a:stretch/>
          </p:blipFill>
          <p:spPr>
            <a:xfrm>
              <a:off x="1058449" y="1428286"/>
              <a:ext cx="176225" cy="176225"/>
            </a:xfrm>
            <a:prstGeom prst="rect">
              <a:avLst/>
            </a:prstGeom>
            <a:noFill/>
            <a:ln>
              <a:noFill/>
            </a:ln>
          </p:spPr>
        </p:pic>
        <p:sp>
          <p:nvSpPr>
            <p:cNvPr id="111" name="Google Shape;111;p3"/>
            <p:cNvSpPr/>
            <p:nvPr/>
          </p:nvSpPr>
          <p:spPr>
            <a:xfrm>
              <a:off x="799819" y="1299970"/>
              <a:ext cx="694055" cy="433070"/>
            </a:xfrm>
            <a:custGeom>
              <a:avLst/>
              <a:gdLst/>
              <a:ahLst/>
              <a:cxnLst/>
              <a:rect l="l" t="t" r="r" b="b"/>
              <a:pathLst>
                <a:path w="694055" h="433069" extrusionOk="0">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extrusionOk="0">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12" name="Google Shape;112;p3"/>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3</a:t>
            </a:fld>
            <a:endParaRPr/>
          </a:p>
        </p:txBody>
      </p:sp>
      <p:sp>
        <p:nvSpPr>
          <p:cNvPr id="113" name="Google Shape;113;p3"/>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114" name="Google Shape;114;p3"/>
          <p:cNvSpPr txBox="1"/>
          <p:nvPr/>
        </p:nvSpPr>
        <p:spPr>
          <a:xfrm>
            <a:off x="3956050" y="2149475"/>
            <a:ext cx="14782800" cy="3842077"/>
          </a:xfrm>
          <a:prstGeom prst="rect">
            <a:avLst/>
          </a:prstGeom>
          <a:noFill/>
          <a:ln>
            <a:noFill/>
          </a:ln>
        </p:spPr>
        <p:txBody>
          <a:bodyPr spcFirstLastPara="1" wrap="square" lIns="91425" tIns="45700" rIns="91425" bIns="45700" anchor="t" anchorCtr="0">
            <a:spAutoFit/>
          </a:bodyPr>
          <a:lstStyle/>
          <a:p>
            <a:pPr marL="0" marR="5080" lvl="0" indent="0" algn="l" rtl="0">
              <a:lnSpc>
                <a:spcPct val="157500"/>
              </a:lnSpc>
              <a:spcBef>
                <a:spcPts val="0"/>
              </a:spcBef>
              <a:spcAft>
                <a:spcPts val="0"/>
              </a:spcAft>
              <a:buNone/>
            </a:pPr>
            <a:r>
              <a:rPr lang="en-US" sz="4000">
                <a:latin typeface="Barlow"/>
                <a:ea typeface="Barlow"/>
                <a:cs typeface="Barlow"/>
                <a:sym typeface="Barlow"/>
              </a:rPr>
              <a:t>This Academic Toolkit outlines the key stages of the research process, from formulating a research question to sharing your findings. By following this guide, you’ll understand the steps of conducting and presenting scholarly research effectively.</a:t>
            </a:r>
            <a:endParaRPr/>
          </a:p>
        </p:txBody>
      </p:sp>
      <p:pic>
        <p:nvPicPr>
          <p:cNvPr id="115" name="Google Shape;115;p3"/>
          <p:cNvPicPr preferRelativeResize="0"/>
          <p:nvPr/>
        </p:nvPicPr>
        <p:blipFill rotWithShape="1">
          <a:blip r:embed="rId4">
            <a:alphaModFix/>
          </a:blip>
          <a:srcRect t="63" b="63"/>
          <a:stretch/>
        </p:blipFill>
        <p:spPr>
          <a:xfrm>
            <a:off x="615554" y="2535321"/>
            <a:ext cx="3034320" cy="2272894"/>
          </a:xfrm>
          <a:prstGeom prst="roundRect">
            <a:avLst>
              <a:gd name="adj" fmla="val 6855"/>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4"/>
          <p:cNvSpPr/>
          <p:nvPr/>
        </p:nvSpPr>
        <p:spPr>
          <a:xfrm>
            <a:off x="10283577" y="2487642"/>
            <a:ext cx="9149078" cy="6367434"/>
          </a:xfrm>
          <a:prstGeom prst="roundRect">
            <a:avLst>
              <a:gd name="adj" fmla="val 2117"/>
            </a:avLst>
          </a:prstGeom>
          <a:solidFill>
            <a:schemeClr val="accent5"/>
          </a:solidFill>
          <a:ln w="7620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121" name="Google Shape;121;p4"/>
          <p:cNvSpPr/>
          <p:nvPr/>
        </p:nvSpPr>
        <p:spPr>
          <a:xfrm>
            <a:off x="635873" y="2481522"/>
            <a:ext cx="9149078" cy="6367434"/>
          </a:xfrm>
          <a:prstGeom prst="roundRect">
            <a:avLst>
              <a:gd name="adj" fmla="val 2117"/>
            </a:avLst>
          </a:prstGeom>
          <a:solidFill>
            <a:schemeClr val="accent5"/>
          </a:solidFill>
          <a:ln w="7620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122" name="Google Shape;122;p4"/>
          <p:cNvSpPr txBox="1"/>
          <p:nvPr/>
        </p:nvSpPr>
        <p:spPr>
          <a:xfrm>
            <a:off x="6851706" y="118186"/>
            <a:ext cx="64007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123" name="Google Shape;123;p4"/>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124" name="Google Shape;124;p4"/>
          <p:cNvSpPr/>
          <p:nvPr/>
        </p:nvSpPr>
        <p:spPr>
          <a:xfrm>
            <a:off x="671445" y="2487642"/>
            <a:ext cx="9149080" cy="6183630"/>
          </a:xfrm>
          <a:custGeom>
            <a:avLst/>
            <a:gdLst/>
            <a:ahLst/>
            <a:cxnLst/>
            <a:rect l="l" t="t" r="r" b="b"/>
            <a:pathLst>
              <a:path w="9149080" h="6183630" extrusionOk="0">
                <a:moveTo>
                  <a:pt x="8981401" y="0"/>
                </a:moveTo>
                <a:lnTo>
                  <a:pt x="167534" y="0"/>
                </a:lnTo>
                <a:lnTo>
                  <a:pt x="122995" y="5984"/>
                </a:lnTo>
                <a:lnTo>
                  <a:pt x="82974" y="22872"/>
                </a:lnTo>
                <a:lnTo>
                  <a:pt x="49067" y="49067"/>
                </a:lnTo>
                <a:lnTo>
                  <a:pt x="22872" y="82974"/>
                </a:lnTo>
                <a:lnTo>
                  <a:pt x="5984" y="122995"/>
                </a:lnTo>
                <a:lnTo>
                  <a:pt x="0" y="167534"/>
                </a:lnTo>
                <a:lnTo>
                  <a:pt x="0" y="6015565"/>
                </a:lnTo>
                <a:lnTo>
                  <a:pt x="5984" y="6060104"/>
                </a:lnTo>
                <a:lnTo>
                  <a:pt x="22872" y="6100125"/>
                </a:lnTo>
                <a:lnTo>
                  <a:pt x="49067" y="6134031"/>
                </a:lnTo>
                <a:lnTo>
                  <a:pt x="82974" y="6160227"/>
                </a:lnTo>
                <a:lnTo>
                  <a:pt x="122995" y="6177115"/>
                </a:lnTo>
                <a:lnTo>
                  <a:pt x="167534" y="6183099"/>
                </a:lnTo>
                <a:lnTo>
                  <a:pt x="8981401" y="6183099"/>
                </a:lnTo>
                <a:lnTo>
                  <a:pt x="9025937" y="6177115"/>
                </a:lnTo>
                <a:lnTo>
                  <a:pt x="9065957" y="6160227"/>
                </a:lnTo>
                <a:lnTo>
                  <a:pt x="9099864" y="6134031"/>
                </a:lnTo>
                <a:lnTo>
                  <a:pt x="9126061" y="6100125"/>
                </a:lnTo>
                <a:lnTo>
                  <a:pt x="9142951" y="6060104"/>
                </a:lnTo>
                <a:lnTo>
                  <a:pt x="9148936" y="6015565"/>
                </a:lnTo>
                <a:lnTo>
                  <a:pt x="9148936" y="167534"/>
                </a:lnTo>
                <a:lnTo>
                  <a:pt x="9142951" y="122995"/>
                </a:lnTo>
                <a:lnTo>
                  <a:pt x="9126061" y="82974"/>
                </a:lnTo>
                <a:lnTo>
                  <a:pt x="9099864" y="49067"/>
                </a:lnTo>
                <a:lnTo>
                  <a:pt x="9065957" y="22872"/>
                </a:lnTo>
                <a:lnTo>
                  <a:pt x="9025937" y="5984"/>
                </a:lnTo>
                <a:lnTo>
                  <a:pt x="8981401" y="0"/>
                </a:lnTo>
                <a:close/>
              </a:path>
            </a:pathLst>
          </a:custGeom>
          <a:no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25" name="Google Shape;125;p4"/>
          <p:cNvSpPr txBox="1"/>
          <p:nvPr/>
        </p:nvSpPr>
        <p:spPr>
          <a:xfrm>
            <a:off x="908050" y="2515248"/>
            <a:ext cx="8947446" cy="3872791"/>
          </a:xfrm>
          <a:prstGeom prst="rect">
            <a:avLst/>
          </a:prstGeom>
          <a:noFill/>
          <a:ln>
            <a:noFill/>
          </a:ln>
        </p:spPr>
        <p:txBody>
          <a:bodyPr spcFirstLastPara="1" wrap="square" lIns="0" tIns="194300" rIns="0" bIns="0" anchor="t" anchorCtr="0">
            <a:spAutoFit/>
          </a:bodyPr>
          <a:lstStyle/>
          <a:p>
            <a:pPr marL="28575" lvl="0" indent="0" algn="ctr" rtl="0">
              <a:lnSpc>
                <a:spcPct val="100000"/>
              </a:lnSpc>
              <a:spcBef>
                <a:spcPts val="0"/>
              </a:spcBef>
              <a:spcAft>
                <a:spcPts val="0"/>
              </a:spcAft>
              <a:buNone/>
            </a:pPr>
            <a:r>
              <a:rPr lang="en-US" sz="5600" b="1">
                <a:latin typeface="Barlow"/>
                <a:ea typeface="Barlow"/>
                <a:cs typeface="Barlow"/>
                <a:sym typeface="Barlow"/>
              </a:rPr>
              <a:t>Key Concepts</a:t>
            </a:r>
            <a:endParaRPr sz="5600">
              <a:latin typeface="Barlow"/>
              <a:ea typeface="Barlow"/>
              <a:cs typeface="Barlow"/>
              <a:sym typeface="Barlow"/>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Formulating research questions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Conducting literature reviews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Designing research methodologies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Collecting and analyzing data</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Writing and disseminating research</a:t>
            </a:r>
            <a:endParaRPr/>
          </a:p>
        </p:txBody>
      </p:sp>
      <p:sp>
        <p:nvSpPr>
          <p:cNvPr id="126" name="Google Shape;126;p4"/>
          <p:cNvSpPr txBox="1"/>
          <p:nvPr/>
        </p:nvSpPr>
        <p:spPr>
          <a:xfrm>
            <a:off x="10565513" y="2504777"/>
            <a:ext cx="8554337" cy="6069290"/>
          </a:xfrm>
          <a:prstGeom prst="rect">
            <a:avLst/>
          </a:prstGeom>
          <a:noFill/>
          <a:ln>
            <a:noFill/>
          </a:ln>
        </p:spPr>
        <p:txBody>
          <a:bodyPr spcFirstLastPara="1" wrap="square" lIns="0" tIns="194300" rIns="0" bIns="0" anchor="t" anchorCtr="0">
            <a:spAutoFit/>
          </a:bodyPr>
          <a:lstStyle/>
          <a:p>
            <a:pPr marL="346710" lvl="0" indent="0" algn="ctr" rtl="0">
              <a:lnSpc>
                <a:spcPct val="100000"/>
              </a:lnSpc>
              <a:spcBef>
                <a:spcPts val="0"/>
              </a:spcBef>
              <a:spcAft>
                <a:spcPts val="0"/>
              </a:spcAft>
              <a:buNone/>
            </a:pPr>
            <a:r>
              <a:rPr lang="en-US" sz="5600" b="1">
                <a:latin typeface="Barlow"/>
                <a:ea typeface="Barlow"/>
                <a:cs typeface="Barlow"/>
                <a:sym typeface="Barlow"/>
              </a:rPr>
              <a:t>Resources</a:t>
            </a:r>
            <a:endParaRPr sz="5600">
              <a:latin typeface="Barlow"/>
              <a:ea typeface="Barlow"/>
              <a:cs typeface="Barlow"/>
              <a:sym typeface="Barlow"/>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Use resources like </a:t>
            </a:r>
            <a:r>
              <a:rPr lang="en-US" sz="3050" u="sng">
                <a:solidFill>
                  <a:schemeClr val="hlink"/>
                </a:solidFill>
                <a:latin typeface="Barlow"/>
                <a:ea typeface="Barlow"/>
                <a:cs typeface="Barlow"/>
                <a:sym typeface="Barlow"/>
                <a:hlinkClick r:id="rId3"/>
              </a:rPr>
              <a:t>Britannica Academic</a:t>
            </a:r>
            <a:r>
              <a:rPr lang="en-US" sz="3050">
                <a:latin typeface="Barlow"/>
                <a:ea typeface="Barlow"/>
                <a:cs typeface="Barlow"/>
                <a:sym typeface="Barlow"/>
              </a:rPr>
              <a:t> and faculty support.</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Consult your university’s writing center or research support services.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Attend workshops on research methodologies and data analysis.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Explore online tutorials on academic writing and citation styles.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Follow a flowchart of the research process.</a:t>
            </a:r>
            <a:endParaRPr/>
          </a:p>
        </p:txBody>
      </p:sp>
      <p:grpSp>
        <p:nvGrpSpPr>
          <p:cNvPr id="127" name="Google Shape;127;p4"/>
          <p:cNvGrpSpPr/>
          <p:nvPr/>
        </p:nvGrpSpPr>
        <p:grpSpPr>
          <a:xfrm>
            <a:off x="628253" y="963321"/>
            <a:ext cx="1036955" cy="1036955"/>
            <a:chOff x="628253" y="963321"/>
            <a:chExt cx="1036955" cy="1036955"/>
          </a:xfrm>
        </p:grpSpPr>
        <p:sp>
          <p:nvSpPr>
            <p:cNvPr id="128" name="Google Shape;128;p4"/>
            <p:cNvSpPr/>
            <p:nvPr/>
          </p:nvSpPr>
          <p:spPr>
            <a:xfrm>
              <a:off x="628253" y="963321"/>
              <a:ext cx="1036955" cy="1036955"/>
            </a:xfrm>
            <a:custGeom>
              <a:avLst/>
              <a:gdLst/>
              <a:ahLst/>
              <a:cxnLst/>
              <a:rect l="l" t="t" r="r" b="b"/>
              <a:pathLst>
                <a:path w="1036955" h="1036955" extrusionOk="0">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29" name="Google Shape;129;p4"/>
            <p:cNvSpPr/>
            <p:nvPr/>
          </p:nvSpPr>
          <p:spPr>
            <a:xfrm>
              <a:off x="757830" y="1204151"/>
              <a:ext cx="777875" cy="653415"/>
            </a:xfrm>
            <a:custGeom>
              <a:avLst/>
              <a:gdLst/>
              <a:ahLst/>
              <a:cxnLst/>
              <a:rect l="l" t="t" r="r" b="b"/>
              <a:pathLst>
                <a:path w="777875" h="653414" extrusionOk="0">
                  <a:moveTo>
                    <a:pt x="777463" y="0"/>
                  </a:moveTo>
                  <a:lnTo>
                    <a:pt x="0" y="0"/>
                  </a:lnTo>
                  <a:lnTo>
                    <a:pt x="0" y="653069"/>
                  </a:lnTo>
                  <a:lnTo>
                    <a:pt x="777463" y="653069"/>
                  </a:lnTo>
                  <a:lnTo>
                    <a:pt x="777463"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30" name="Google Shape;130;p4"/>
            <p:cNvPicPr preferRelativeResize="0"/>
            <p:nvPr/>
          </p:nvPicPr>
          <p:blipFill rotWithShape="1">
            <a:blip r:embed="rId4">
              <a:alphaModFix/>
            </a:blip>
            <a:srcRect/>
            <a:stretch/>
          </p:blipFill>
          <p:spPr>
            <a:xfrm>
              <a:off x="1058449" y="1428286"/>
              <a:ext cx="176225" cy="176225"/>
            </a:xfrm>
            <a:prstGeom prst="rect">
              <a:avLst/>
            </a:prstGeom>
            <a:noFill/>
            <a:ln>
              <a:noFill/>
            </a:ln>
          </p:spPr>
        </p:pic>
        <p:sp>
          <p:nvSpPr>
            <p:cNvPr id="131" name="Google Shape;131;p4"/>
            <p:cNvSpPr/>
            <p:nvPr/>
          </p:nvSpPr>
          <p:spPr>
            <a:xfrm>
              <a:off x="799819" y="1299970"/>
              <a:ext cx="694055" cy="433070"/>
            </a:xfrm>
            <a:custGeom>
              <a:avLst/>
              <a:gdLst/>
              <a:ahLst/>
              <a:cxnLst/>
              <a:rect l="l" t="t" r="r" b="b"/>
              <a:pathLst>
                <a:path w="694055" h="433069" extrusionOk="0">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extrusionOk="0">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32" name="Google Shape;132;p4"/>
          <p:cNvSpPr txBox="1"/>
          <p:nvPr/>
        </p:nvSpPr>
        <p:spPr>
          <a:xfrm>
            <a:off x="1788292" y="1187034"/>
            <a:ext cx="2678777"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dirty="0">
                <a:latin typeface="Barlow"/>
                <a:ea typeface="Barlow"/>
                <a:cs typeface="Barlow"/>
                <a:sym typeface="Barlow"/>
              </a:rPr>
              <a:t>Overview</a:t>
            </a:r>
            <a:endParaRPr sz="3450" dirty="0">
              <a:latin typeface="Barlow"/>
              <a:ea typeface="Barlow"/>
              <a:cs typeface="Barlow"/>
              <a:sym typeface="Barlow"/>
            </a:endParaRPr>
          </a:p>
        </p:txBody>
      </p:sp>
      <p:sp>
        <p:nvSpPr>
          <p:cNvPr id="133" name="Google Shape;133;p4"/>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4</a:t>
            </a:fld>
            <a:endParaRPr/>
          </a:p>
        </p:txBody>
      </p:sp>
      <p:sp>
        <p:nvSpPr>
          <p:cNvPr id="134" name="Google Shape;134;p4"/>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5"/>
          <p:cNvSpPr/>
          <p:nvPr/>
        </p:nvSpPr>
        <p:spPr>
          <a:xfrm>
            <a:off x="13176251" y="3978275"/>
            <a:ext cx="6172200" cy="2514600"/>
          </a:xfrm>
          <a:prstGeom prst="roundRect">
            <a:avLst>
              <a:gd name="adj" fmla="val 6413"/>
            </a:avLst>
          </a:prstGeom>
          <a:solidFill>
            <a:schemeClr val="lt2"/>
          </a:solidFill>
          <a:ln w="571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140" name="Google Shape;140;p5"/>
          <p:cNvSpPr txBox="1"/>
          <p:nvPr/>
        </p:nvSpPr>
        <p:spPr>
          <a:xfrm>
            <a:off x="615553" y="2814438"/>
            <a:ext cx="12560697" cy="4775090"/>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r>
              <a:rPr lang="en-US" sz="5600" b="1" dirty="0">
                <a:latin typeface="Barlow"/>
                <a:ea typeface="Barlow"/>
                <a:cs typeface="Barlow"/>
                <a:sym typeface="Barlow"/>
              </a:rPr>
              <a:t>1.	</a:t>
            </a:r>
            <a:r>
              <a:rPr lang="en-US" sz="5600" b="1" dirty="0"/>
              <a:t>Formulating a Research Question</a:t>
            </a:r>
            <a:endParaRPr sz="5600" dirty="0">
              <a:latin typeface="Barlow"/>
              <a:ea typeface="Barlow"/>
              <a:cs typeface="Barlow"/>
              <a:sym typeface="Barlow"/>
            </a:endParaRPr>
          </a:p>
          <a:p>
            <a:pPr marL="1352550" marR="933450" lvl="0" indent="10160" algn="l" rtl="0">
              <a:lnSpc>
                <a:spcPct val="130000"/>
              </a:lnSpc>
              <a:spcBef>
                <a:spcPts val="1800"/>
              </a:spcBef>
              <a:spcAft>
                <a:spcPts val="0"/>
              </a:spcAft>
              <a:buNone/>
            </a:pPr>
            <a:r>
              <a:rPr lang="en-US" sz="3050" dirty="0">
                <a:latin typeface="Barlow"/>
                <a:ea typeface="Barlow"/>
                <a:cs typeface="Barlow"/>
                <a:sym typeface="Barlow"/>
              </a:rPr>
              <a:t>Identify a topic of interest.</a:t>
            </a:r>
            <a:endParaRPr dirty="0"/>
          </a:p>
          <a:p>
            <a:pPr marL="1352550" marR="933450" lvl="0" indent="0" algn="l" rtl="0">
              <a:lnSpc>
                <a:spcPct val="130000"/>
              </a:lnSpc>
              <a:spcBef>
                <a:spcPts val="1800"/>
              </a:spcBef>
              <a:spcAft>
                <a:spcPts val="0"/>
              </a:spcAft>
              <a:buNone/>
            </a:pPr>
            <a:r>
              <a:rPr lang="en-US" sz="3050" dirty="0">
                <a:latin typeface="Barlow"/>
                <a:ea typeface="Barlow"/>
                <a:cs typeface="Barlow"/>
                <a:sym typeface="Barlow"/>
              </a:rPr>
              <a:t>Conduct preliminary research to refine the topic.</a:t>
            </a:r>
            <a:endParaRPr dirty="0"/>
          </a:p>
          <a:p>
            <a:pPr marL="1352550" marR="933450" lvl="0" indent="0" algn="l" rtl="0">
              <a:lnSpc>
                <a:spcPct val="130000"/>
              </a:lnSpc>
              <a:spcBef>
                <a:spcPts val="1800"/>
              </a:spcBef>
              <a:spcAft>
                <a:spcPts val="0"/>
              </a:spcAft>
              <a:buNone/>
            </a:pPr>
            <a:r>
              <a:rPr lang="en-US" sz="3050" dirty="0">
                <a:latin typeface="Barlow"/>
                <a:ea typeface="Barlow"/>
                <a:cs typeface="Barlow"/>
                <a:sym typeface="Barlow"/>
              </a:rPr>
              <a:t>Write three potential research questions related to your topic.</a:t>
            </a:r>
            <a:endParaRPr dirty="0"/>
          </a:p>
          <a:p>
            <a:pPr marL="1352550" marR="933450" lvl="0" indent="0" algn="l" rtl="0">
              <a:lnSpc>
                <a:spcPct val="130000"/>
              </a:lnSpc>
              <a:spcBef>
                <a:spcPts val="1800"/>
              </a:spcBef>
              <a:spcAft>
                <a:spcPts val="0"/>
              </a:spcAft>
              <a:buNone/>
            </a:pPr>
            <a:r>
              <a:rPr lang="en-US" sz="3050" dirty="0">
                <a:latin typeface="Barlow"/>
                <a:ea typeface="Barlow"/>
                <a:cs typeface="Barlow"/>
                <a:sym typeface="Barlow"/>
              </a:rPr>
              <a:t>Choose one question that is specific, clear, and researchable.</a:t>
            </a:r>
            <a:endParaRPr dirty="0"/>
          </a:p>
          <a:p>
            <a:pPr marL="1384300" lvl="0" indent="0" algn="l" rtl="0">
              <a:lnSpc>
                <a:spcPct val="130000"/>
              </a:lnSpc>
              <a:spcBef>
                <a:spcPts val="0"/>
              </a:spcBef>
              <a:spcAft>
                <a:spcPts val="0"/>
              </a:spcAft>
              <a:buNone/>
            </a:pPr>
            <a:endParaRPr sz="3050" dirty="0">
              <a:latin typeface="Barlow"/>
              <a:ea typeface="Barlow"/>
              <a:cs typeface="Barlow"/>
              <a:sym typeface="Barlow"/>
            </a:endParaRPr>
          </a:p>
        </p:txBody>
      </p:sp>
      <p:sp>
        <p:nvSpPr>
          <p:cNvPr id="141" name="Google Shape;141;p5"/>
          <p:cNvSpPr/>
          <p:nvPr/>
        </p:nvSpPr>
        <p:spPr>
          <a:xfrm>
            <a:off x="1418804" y="7914349"/>
            <a:ext cx="17929646" cy="2951004"/>
          </a:xfrm>
          <a:prstGeom prst="roundRect">
            <a:avLst>
              <a:gd name="adj" fmla="val 5268"/>
            </a:avLst>
          </a:prstGeom>
          <a:solidFill>
            <a:schemeClr val="accent5"/>
          </a:solid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142" name="Google Shape;142;p5"/>
          <p:cNvSpPr txBox="1"/>
          <p:nvPr/>
        </p:nvSpPr>
        <p:spPr>
          <a:xfrm>
            <a:off x="6242106" y="118186"/>
            <a:ext cx="76199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143" name="Google Shape;143;p5"/>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144" name="Google Shape;144;p5"/>
          <p:cNvSpPr/>
          <p:nvPr/>
        </p:nvSpPr>
        <p:spPr>
          <a:xfrm>
            <a:off x="1418804" y="4006951"/>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45" name="Google Shape;145;p5"/>
          <p:cNvSpPr txBox="1"/>
          <p:nvPr/>
        </p:nvSpPr>
        <p:spPr>
          <a:xfrm>
            <a:off x="1788292" y="1187034"/>
            <a:ext cx="4453814"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dirty="0">
                <a:latin typeface="Barlow"/>
                <a:ea typeface="Barlow"/>
                <a:cs typeface="Barlow"/>
                <a:sym typeface="Barlow"/>
              </a:rPr>
              <a:t>Step-by-Step Guide</a:t>
            </a:r>
            <a:endParaRPr sz="3450" dirty="0">
              <a:latin typeface="Barlow"/>
              <a:ea typeface="Barlow"/>
              <a:cs typeface="Barlow"/>
              <a:sym typeface="Barlow"/>
            </a:endParaRPr>
          </a:p>
        </p:txBody>
      </p:sp>
      <p:grpSp>
        <p:nvGrpSpPr>
          <p:cNvPr id="146" name="Google Shape;146;p5"/>
          <p:cNvGrpSpPr/>
          <p:nvPr/>
        </p:nvGrpSpPr>
        <p:grpSpPr>
          <a:xfrm>
            <a:off x="628256" y="963321"/>
            <a:ext cx="1051560" cy="1036955"/>
            <a:chOff x="628256" y="963321"/>
            <a:chExt cx="1051560" cy="1036955"/>
          </a:xfrm>
        </p:grpSpPr>
        <p:sp>
          <p:nvSpPr>
            <p:cNvPr id="147" name="Google Shape;147;p5"/>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48" name="Google Shape;148;p5"/>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49" name="Google Shape;149;p5"/>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5</a:t>
            </a:fld>
            <a:endParaRPr/>
          </a:p>
        </p:txBody>
      </p:sp>
      <p:sp>
        <p:nvSpPr>
          <p:cNvPr id="150" name="Google Shape;150;p5"/>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151" name="Google Shape;151;p5"/>
          <p:cNvSpPr txBox="1"/>
          <p:nvPr/>
        </p:nvSpPr>
        <p:spPr>
          <a:xfrm>
            <a:off x="13481050" y="4210482"/>
            <a:ext cx="5638800" cy="1977593"/>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SzPts val="3050"/>
              <a:buFont typeface="Barlow"/>
              <a:buNone/>
            </a:pPr>
            <a:r>
              <a:rPr lang="en-US" sz="3050" b="1">
                <a:latin typeface="Barlow"/>
                <a:ea typeface="Barlow"/>
                <a:cs typeface="Barlow"/>
                <a:sym typeface="Barlow"/>
              </a:rPr>
              <a:t>Example: </a:t>
            </a:r>
            <a:r>
              <a:rPr lang="en-US" sz="3050">
                <a:latin typeface="Barlow"/>
                <a:ea typeface="Barlow"/>
                <a:cs typeface="Barlow"/>
                <a:sym typeface="Barlow"/>
              </a:rPr>
              <a:t>“How does social media usage affect sleep patterns in college students?”</a:t>
            </a:r>
            <a:endParaRPr/>
          </a:p>
        </p:txBody>
      </p:sp>
      <p:sp>
        <p:nvSpPr>
          <p:cNvPr id="152" name="Google Shape;152;p5"/>
          <p:cNvSpPr/>
          <p:nvPr/>
        </p:nvSpPr>
        <p:spPr>
          <a:xfrm>
            <a:off x="1418804" y="4833899"/>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53" name="Google Shape;153;p5"/>
          <p:cNvSpPr/>
          <p:nvPr/>
        </p:nvSpPr>
        <p:spPr>
          <a:xfrm>
            <a:off x="1418804" y="5660847"/>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54" name="Google Shape;154;p5"/>
          <p:cNvSpPr/>
          <p:nvPr/>
        </p:nvSpPr>
        <p:spPr>
          <a:xfrm>
            <a:off x="1491221" y="7120611"/>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55" name="Google Shape;155;p5"/>
          <p:cNvSpPr txBox="1"/>
          <p:nvPr/>
        </p:nvSpPr>
        <p:spPr>
          <a:xfrm>
            <a:off x="1607399" y="8006881"/>
            <a:ext cx="17077898" cy="2634696"/>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SzPts val="3050"/>
              <a:buFont typeface="Barlow"/>
              <a:buNone/>
            </a:pPr>
            <a:r>
              <a:rPr lang="en-US" sz="3050" b="1" dirty="0">
                <a:latin typeface="Barlow"/>
                <a:ea typeface="Barlow"/>
                <a:cs typeface="Barlow"/>
                <a:sym typeface="Barlow"/>
              </a:rPr>
              <a:t>Note: </a:t>
            </a:r>
            <a:r>
              <a:rPr lang="en-US" sz="3050" i="1" dirty="0">
                <a:latin typeface="Barlow"/>
                <a:ea typeface="Barlow"/>
                <a:cs typeface="Barlow"/>
                <a:sym typeface="Barlow"/>
              </a:rPr>
              <a:t>If you are assigned a specific topic or area of study, start by carefully reviewing the assignment guidelines. Brainstorm several potential research questions that fit within the scope of the assignment. Your research question should align with the given topic while allowing you to explore an aspect that interests you within the assignment’s parameters.</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6"/>
          <p:cNvSpPr txBox="1"/>
          <p:nvPr/>
        </p:nvSpPr>
        <p:spPr>
          <a:xfrm>
            <a:off x="584957" y="2767911"/>
            <a:ext cx="17468093" cy="5957015"/>
          </a:xfrm>
          <a:prstGeom prst="rect">
            <a:avLst/>
          </a:prstGeom>
          <a:noFill/>
          <a:ln>
            <a:noFill/>
          </a:ln>
        </p:spPr>
        <p:txBody>
          <a:bodyPr spcFirstLastPara="1" wrap="square" lIns="91425" tIns="45700" rIns="91425" bIns="45700" anchor="t" anchorCtr="0">
            <a:spAutoFit/>
          </a:bodyPr>
          <a:lstStyle/>
          <a:p>
            <a:pPr marL="690563" lvl="0" indent="-690563" algn="l" rtl="0">
              <a:spcBef>
                <a:spcPts val="0"/>
              </a:spcBef>
              <a:spcAft>
                <a:spcPts val="0"/>
              </a:spcAft>
              <a:buSzPts val="5600"/>
              <a:buFont typeface="Arial"/>
              <a:buNone/>
            </a:pPr>
            <a:r>
              <a:rPr lang="en-US" sz="5600" b="1"/>
              <a:t>2.	Ethical Considerations</a:t>
            </a:r>
            <a:endParaRPr/>
          </a:p>
          <a:p>
            <a:pPr marL="1352550" marR="933450" lvl="0" indent="10160" algn="l" rtl="0">
              <a:lnSpc>
                <a:spcPct val="130000"/>
              </a:lnSpc>
              <a:spcBef>
                <a:spcPts val="1800"/>
              </a:spcBef>
              <a:spcAft>
                <a:spcPts val="0"/>
              </a:spcAft>
              <a:buNone/>
            </a:pPr>
            <a:r>
              <a:rPr lang="en-US" sz="3050">
                <a:latin typeface="Barlow"/>
                <a:ea typeface="Barlow"/>
                <a:cs typeface="Barlow"/>
                <a:sym typeface="Barlow"/>
              </a:rPr>
              <a:t>Familiarize yourself with your institution’s ethical guidelines and complete your institution’s ethical training course (if available).</a:t>
            </a:r>
            <a:endParaRPr/>
          </a:p>
          <a:p>
            <a:pPr marL="1352550" marR="933450" lvl="0" indent="10160" algn="l" rtl="0">
              <a:lnSpc>
                <a:spcPct val="130000"/>
              </a:lnSpc>
              <a:spcBef>
                <a:spcPts val="1800"/>
              </a:spcBef>
              <a:spcAft>
                <a:spcPts val="0"/>
              </a:spcAft>
              <a:buNone/>
            </a:pPr>
            <a:r>
              <a:rPr lang="en-US" sz="3050">
                <a:latin typeface="Barlow"/>
                <a:ea typeface="Barlow"/>
                <a:cs typeface="Barlow"/>
                <a:sym typeface="Barlow"/>
              </a:rPr>
              <a:t>Obtain necessary approvals before beginning data collection, especially for studies involving human subjects. This may include drafting an ethics application for your research project.</a:t>
            </a:r>
            <a:endParaRPr/>
          </a:p>
          <a:p>
            <a:pPr marL="1352550" marR="933450" lvl="0" indent="10160" algn="l" rtl="0">
              <a:spcBef>
                <a:spcPts val="1800"/>
              </a:spcBef>
              <a:spcAft>
                <a:spcPts val="0"/>
              </a:spcAft>
              <a:buNone/>
            </a:pPr>
            <a:r>
              <a:rPr lang="en-US" sz="3050">
                <a:latin typeface="Barlow"/>
                <a:ea typeface="Barlow"/>
                <a:cs typeface="Barlow"/>
                <a:sym typeface="Barlow"/>
              </a:rPr>
              <a:t>Ensure participant confidentiality and obtain informed consent.</a:t>
            </a:r>
            <a:endParaRPr/>
          </a:p>
          <a:p>
            <a:pPr marL="1352550" marR="933450" lvl="0" indent="10160" algn="l" rtl="0">
              <a:spcBef>
                <a:spcPts val="1800"/>
              </a:spcBef>
              <a:spcAft>
                <a:spcPts val="0"/>
              </a:spcAft>
              <a:buNone/>
            </a:pPr>
            <a:r>
              <a:rPr lang="en-US" sz="3050">
                <a:latin typeface="Barlow"/>
                <a:ea typeface="Barlow"/>
                <a:cs typeface="Barlow"/>
                <a:sym typeface="Barlow"/>
              </a:rPr>
              <a:t>Practice data integrity: avoid fabrication, falsification, or misrepresentation of data.</a:t>
            </a:r>
            <a:endParaRPr/>
          </a:p>
          <a:p>
            <a:pPr marL="1352550" marR="933450" lvl="0" indent="10160" algn="l" rtl="0">
              <a:spcBef>
                <a:spcPts val="1800"/>
              </a:spcBef>
              <a:spcAft>
                <a:spcPts val="0"/>
              </a:spcAft>
              <a:buNone/>
            </a:pPr>
            <a:r>
              <a:rPr lang="en-US" sz="3050">
                <a:latin typeface="Barlow"/>
                <a:ea typeface="Barlow"/>
                <a:cs typeface="Barlow"/>
                <a:sym typeface="Barlow"/>
              </a:rPr>
              <a:t>Properly attribute others’ work to avoid plagiarism.</a:t>
            </a:r>
            <a:endParaRPr/>
          </a:p>
        </p:txBody>
      </p:sp>
      <p:sp>
        <p:nvSpPr>
          <p:cNvPr id="161" name="Google Shape;161;p6"/>
          <p:cNvSpPr txBox="1"/>
          <p:nvPr/>
        </p:nvSpPr>
        <p:spPr>
          <a:xfrm>
            <a:off x="6927906" y="118186"/>
            <a:ext cx="62483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162" name="Google Shape;162;p6"/>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163" name="Google Shape;163;p6"/>
          <p:cNvSpPr/>
          <p:nvPr/>
        </p:nvSpPr>
        <p:spPr>
          <a:xfrm>
            <a:off x="1418012" y="4038977"/>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64" name="Google Shape;164;p6"/>
          <p:cNvSpPr/>
          <p:nvPr/>
        </p:nvSpPr>
        <p:spPr>
          <a:xfrm>
            <a:off x="1418012" y="546065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65" name="Google Shape;165;p6"/>
          <p:cNvSpPr txBox="1"/>
          <p:nvPr/>
        </p:nvSpPr>
        <p:spPr>
          <a:xfrm>
            <a:off x="1788292" y="1187034"/>
            <a:ext cx="4522567"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166" name="Google Shape;166;p6"/>
          <p:cNvGrpSpPr/>
          <p:nvPr/>
        </p:nvGrpSpPr>
        <p:grpSpPr>
          <a:xfrm>
            <a:off x="628256" y="963321"/>
            <a:ext cx="1051560" cy="1036955"/>
            <a:chOff x="628256" y="963321"/>
            <a:chExt cx="1051560" cy="1036955"/>
          </a:xfrm>
        </p:grpSpPr>
        <p:sp>
          <p:nvSpPr>
            <p:cNvPr id="167" name="Google Shape;167;p6"/>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68" name="Google Shape;168;p6"/>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69" name="Google Shape;169;p6"/>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6</a:t>
            </a:fld>
            <a:endParaRPr/>
          </a:p>
        </p:txBody>
      </p:sp>
      <p:sp>
        <p:nvSpPr>
          <p:cNvPr id="170" name="Google Shape;170;p6"/>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171" name="Google Shape;171;p6"/>
          <p:cNvSpPr/>
          <p:nvPr/>
        </p:nvSpPr>
        <p:spPr>
          <a:xfrm>
            <a:off x="1418012" y="679767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72" name="Google Shape;172;p6"/>
          <p:cNvSpPr/>
          <p:nvPr/>
        </p:nvSpPr>
        <p:spPr>
          <a:xfrm>
            <a:off x="1418012" y="748347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73" name="Google Shape;173;p6"/>
          <p:cNvSpPr/>
          <p:nvPr/>
        </p:nvSpPr>
        <p:spPr>
          <a:xfrm>
            <a:off x="1418012" y="816927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7"/>
          <p:cNvSpPr txBox="1"/>
          <p:nvPr/>
        </p:nvSpPr>
        <p:spPr>
          <a:xfrm>
            <a:off x="615552" y="2814438"/>
            <a:ext cx="19342497" cy="7067256"/>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r>
              <a:rPr lang="en-US" sz="5600" b="1"/>
              <a:t>3. Literature Review</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Use academic databases to search for peer-reviewed articles on your topic.</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Develop a search strategy using keywords related to your research question.</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Evaluate sources for relevance, credibility, and recency.</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Create an annotated bibliography of five to seven relevant sources, including a brief summary of each source’s main arguments, methodology, and findings.</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Identify common themes, conflicting findings, and areas where research is lacking.</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Write a short paragraph synthesizing how the selected sources relate to each other and your research question.</a:t>
            </a:r>
            <a:endParaRPr/>
          </a:p>
        </p:txBody>
      </p:sp>
      <p:sp>
        <p:nvSpPr>
          <p:cNvPr id="179" name="Google Shape;179;p7"/>
          <p:cNvSpPr txBox="1"/>
          <p:nvPr/>
        </p:nvSpPr>
        <p:spPr>
          <a:xfrm>
            <a:off x="7080306" y="118186"/>
            <a:ext cx="59435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180" name="Google Shape;180;p7"/>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181" name="Google Shape;181;p7"/>
          <p:cNvSpPr/>
          <p:nvPr/>
        </p:nvSpPr>
        <p:spPr>
          <a:xfrm>
            <a:off x="1441450" y="397827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82" name="Google Shape;182;p7"/>
          <p:cNvSpPr/>
          <p:nvPr/>
        </p:nvSpPr>
        <p:spPr>
          <a:xfrm>
            <a:off x="1441450" y="4814782"/>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83" name="Google Shape;183;p7"/>
          <p:cNvSpPr/>
          <p:nvPr/>
        </p:nvSpPr>
        <p:spPr>
          <a:xfrm>
            <a:off x="1441450" y="794067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84" name="Google Shape;184;p7"/>
          <p:cNvSpPr txBox="1"/>
          <p:nvPr/>
        </p:nvSpPr>
        <p:spPr>
          <a:xfrm>
            <a:off x="1788292" y="1187034"/>
            <a:ext cx="4627498"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dirty="0">
                <a:latin typeface="Barlow"/>
                <a:ea typeface="Barlow"/>
                <a:cs typeface="Barlow"/>
                <a:sym typeface="Barlow"/>
              </a:rPr>
              <a:t>Step-by-Step Guide</a:t>
            </a:r>
            <a:endParaRPr sz="3450" dirty="0">
              <a:latin typeface="Barlow"/>
              <a:ea typeface="Barlow"/>
              <a:cs typeface="Barlow"/>
              <a:sym typeface="Barlow"/>
            </a:endParaRPr>
          </a:p>
        </p:txBody>
      </p:sp>
      <p:grpSp>
        <p:nvGrpSpPr>
          <p:cNvPr id="185" name="Google Shape;185;p7"/>
          <p:cNvGrpSpPr/>
          <p:nvPr/>
        </p:nvGrpSpPr>
        <p:grpSpPr>
          <a:xfrm>
            <a:off x="628256" y="963321"/>
            <a:ext cx="1051560" cy="1036955"/>
            <a:chOff x="628256" y="963321"/>
            <a:chExt cx="1051560" cy="1036955"/>
          </a:xfrm>
        </p:grpSpPr>
        <p:sp>
          <p:nvSpPr>
            <p:cNvPr id="186" name="Google Shape;186;p7"/>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87" name="Google Shape;187;p7"/>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88" name="Google Shape;188;p7"/>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7</a:t>
            </a:fld>
            <a:endParaRPr/>
          </a:p>
        </p:txBody>
      </p:sp>
      <p:sp>
        <p:nvSpPr>
          <p:cNvPr id="189" name="Google Shape;189;p7"/>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190" name="Google Shape;190;p7"/>
          <p:cNvSpPr/>
          <p:nvPr/>
        </p:nvSpPr>
        <p:spPr>
          <a:xfrm>
            <a:off x="1441450" y="877887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91" name="Google Shape;191;p7"/>
          <p:cNvSpPr/>
          <p:nvPr/>
        </p:nvSpPr>
        <p:spPr>
          <a:xfrm>
            <a:off x="1441450" y="5651289"/>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92" name="Google Shape;192;p7"/>
          <p:cNvSpPr/>
          <p:nvPr/>
        </p:nvSpPr>
        <p:spPr>
          <a:xfrm>
            <a:off x="1441450" y="648779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8"/>
          <p:cNvSpPr txBox="1"/>
          <p:nvPr/>
        </p:nvSpPr>
        <p:spPr>
          <a:xfrm>
            <a:off x="450850" y="4775794"/>
            <a:ext cx="10591800" cy="4750852"/>
          </a:xfrm>
          <a:prstGeom prst="rect">
            <a:avLst/>
          </a:prstGeom>
          <a:noFill/>
          <a:ln>
            <a:noFill/>
          </a:ln>
        </p:spPr>
        <p:txBody>
          <a:bodyPr spcFirstLastPara="1" wrap="square" lIns="91425" tIns="45700" rIns="91425" bIns="45700" anchor="t" anchorCtr="0">
            <a:spAutoFit/>
          </a:bodyPr>
          <a:lstStyle/>
          <a:p>
            <a:pPr marL="1352550" marR="2042160" lvl="0" indent="10160" algn="l" rtl="0">
              <a:lnSpc>
                <a:spcPct val="130000"/>
              </a:lnSpc>
              <a:spcBef>
                <a:spcPts val="0"/>
              </a:spcBef>
              <a:spcAft>
                <a:spcPts val="0"/>
              </a:spcAft>
              <a:buSzPts val="3050"/>
              <a:buFont typeface="Barlow"/>
              <a:buNone/>
            </a:pPr>
            <a:r>
              <a:rPr lang="en-US" sz="3050">
                <a:latin typeface="Barlow"/>
                <a:ea typeface="Barlow"/>
                <a:cs typeface="Barlow"/>
                <a:sym typeface="Barlow"/>
              </a:rPr>
              <a:t>Choose an appropriate research method (e.g., qualitative, quantitative, or mixed methods; see the table on the next slide).</a:t>
            </a:r>
            <a:endParaRPr/>
          </a:p>
          <a:p>
            <a:pPr marL="1352550" marR="2042160" lvl="0" indent="10160" algn="l" rtl="0">
              <a:lnSpc>
                <a:spcPct val="130000"/>
              </a:lnSpc>
              <a:spcBef>
                <a:spcPts val="1800"/>
              </a:spcBef>
              <a:spcAft>
                <a:spcPts val="0"/>
              </a:spcAft>
              <a:buSzPts val="3050"/>
              <a:buFont typeface="Barlow"/>
              <a:buNone/>
            </a:pPr>
            <a:r>
              <a:rPr lang="en-US" sz="3050">
                <a:latin typeface="Barlow"/>
                <a:ea typeface="Barlow"/>
                <a:cs typeface="Barlow"/>
                <a:sym typeface="Barlow"/>
              </a:rPr>
              <a:t>Develop a detailed research plan, including data collection and analysis strategies.</a:t>
            </a:r>
            <a:endParaRPr/>
          </a:p>
          <a:p>
            <a:pPr marL="1352550" marR="2042160" lvl="0" indent="10160" algn="l" rtl="0">
              <a:lnSpc>
                <a:spcPct val="130000"/>
              </a:lnSpc>
              <a:spcBef>
                <a:spcPts val="1800"/>
              </a:spcBef>
              <a:spcAft>
                <a:spcPts val="0"/>
              </a:spcAft>
              <a:buSzPts val="3050"/>
              <a:buFont typeface="Barlow"/>
              <a:buNone/>
            </a:pPr>
            <a:r>
              <a:rPr lang="en-US" sz="3050">
                <a:latin typeface="Barlow"/>
                <a:ea typeface="Barlow"/>
                <a:cs typeface="Barlow"/>
                <a:sym typeface="Barlow"/>
              </a:rPr>
              <a:t>Design a data collection tool, such as a survey or interview guide.</a:t>
            </a:r>
            <a:endParaRPr/>
          </a:p>
        </p:txBody>
      </p:sp>
      <p:sp>
        <p:nvSpPr>
          <p:cNvPr id="198" name="Google Shape;198;p8"/>
          <p:cNvSpPr/>
          <p:nvPr/>
        </p:nvSpPr>
        <p:spPr>
          <a:xfrm>
            <a:off x="10737851" y="2987676"/>
            <a:ext cx="8728146" cy="7010400"/>
          </a:xfrm>
          <a:prstGeom prst="roundRect">
            <a:avLst>
              <a:gd name="adj" fmla="val 2235"/>
            </a:avLst>
          </a:prstGeom>
          <a:solidFill>
            <a:schemeClr val="lt2"/>
          </a:solidFill>
          <a:ln w="571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199" name="Google Shape;199;p8"/>
          <p:cNvSpPr txBox="1"/>
          <p:nvPr/>
        </p:nvSpPr>
        <p:spPr>
          <a:xfrm>
            <a:off x="6851706" y="118186"/>
            <a:ext cx="64007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200" name="Google Shape;200;p8"/>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201" name="Google Shape;201;p8"/>
          <p:cNvSpPr txBox="1"/>
          <p:nvPr/>
        </p:nvSpPr>
        <p:spPr>
          <a:xfrm>
            <a:off x="615553" y="2814437"/>
            <a:ext cx="9913181" cy="2053875"/>
          </a:xfrm>
          <a:prstGeom prst="rect">
            <a:avLst/>
          </a:prstGeom>
          <a:noFill/>
          <a:ln>
            <a:noFill/>
          </a:ln>
        </p:spPr>
        <p:txBody>
          <a:bodyPr spcFirstLastPara="1" wrap="square" lIns="0" tIns="71100" rIns="0" bIns="0" anchor="t" anchorCtr="0">
            <a:spAutoFit/>
          </a:bodyPr>
          <a:lstStyle/>
          <a:p>
            <a:pPr marL="755650" marR="2723515" lvl="0" indent="-743585" algn="l" rtl="0">
              <a:lnSpc>
                <a:spcPct val="114821"/>
              </a:lnSpc>
              <a:spcBef>
                <a:spcPts val="0"/>
              </a:spcBef>
              <a:spcAft>
                <a:spcPts val="0"/>
              </a:spcAft>
              <a:buNone/>
            </a:pPr>
            <a:r>
              <a:rPr lang="en-US" sz="5600" b="1" dirty="0"/>
              <a:t>4. Research Design and Methodology</a:t>
            </a:r>
            <a:endParaRPr sz="5600" b="1" dirty="0"/>
          </a:p>
        </p:txBody>
      </p:sp>
      <p:sp>
        <p:nvSpPr>
          <p:cNvPr id="202" name="Google Shape;202;p8"/>
          <p:cNvSpPr/>
          <p:nvPr/>
        </p:nvSpPr>
        <p:spPr>
          <a:xfrm>
            <a:off x="1398851" y="492819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03" name="Google Shape;203;p8"/>
          <p:cNvSpPr/>
          <p:nvPr/>
        </p:nvSpPr>
        <p:spPr>
          <a:xfrm>
            <a:off x="1398851" y="694499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04" name="Google Shape;204;p8"/>
          <p:cNvSpPr txBox="1"/>
          <p:nvPr/>
        </p:nvSpPr>
        <p:spPr>
          <a:xfrm>
            <a:off x="1788292" y="1187034"/>
            <a:ext cx="5063414"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dirty="0">
                <a:latin typeface="Barlow"/>
                <a:ea typeface="Barlow"/>
                <a:cs typeface="Barlow"/>
                <a:sym typeface="Barlow"/>
              </a:rPr>
              <a:t>Step-by-Step Guide</a:t>
            </a:r>
            <a:endParaRPr sz="3450" dirty="0">
              <a:latin typeface="Barlow"/>
              <a:ea typeface="Barlow"/>
              <a:cs typeface="Barlow"/>
              <a:sym typeface="Barlow"/>
            </a:endParaRPr>
          </a:p>
        </p:txBody>
      </p:sp>
      <p:grpSp>
        <p:nvGrpSpPr>
          <p:cNvPr id="205" name="Google Shape;205;p8"/>
          <p:cNvGrpSpPr/>
          <p:nvPr/>
        </p:nvGrpSpPr>
        <p:grpSpPr>
          <a:xfrm>
            <a:off x="628256" y="963321"/>
            <a:ext cx="1051560" cy="1036955"/>
            <a:chOff x="628256" y="963321"/>
            <a:chExt cx="1051560" cy="1036955"/>
          </a:xfrm>
        </p:grpSpPr>
        <p:sp>
          <p:nvSpPr>
            <p:cNvPr id="206" name="Google Shape;206;p8"/>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07" name="Google Shape;207;p8"/>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08" name="Google Shape;208;p8"/>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8</a:t>
            </a:fld>
            <a:endParaRPr/>
          </a:p>
        </p:txBody>
      </p:sp>
      <p:sp>
        <p:nvSpPr>
          <p:cNvPr id="209" name="Google Shape;209;p8"/>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210" name="Google Shape;210;p8"/>
          <p:cNvSpPr/>
          <p:nvPr/>
        </p:nvSpPr>
        <p:spPr>
          <a:xfrm>
            <a:off x="1448284" y="9099392"/>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11" name="Google Shape;211;p8"/>
          <p:cNvSpPr txBox="1"/>
          <p:nvPr/>
        </p:nvSpPr>
        <p:spPr>
          <a:xfrm>
            <a:off x="11042650" y="3140075"/>
            <a:ext cx="8214230" cy="6577313"/>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a:latin typeface="Barlow"/>
                <a:ea typeface="Barlow"/>
                <a:cs typeface="Barlow"/>
                <a:sym typeface="Barlow"/>
              </a:rPr>
              <a:t>Example:</a:t>
            </a:r>
            <a:endParaRPr/>
          </a:p>
          <a:p>
            <a:pPr marL="0" lvl="0" indent="0" algn="l" rtl="0">
              <a:lnSpc>
                <a:spcPct val="140000"/>
              </a:lnSpc>
              <a:spcBef>
                <a:spcPts val="0"/>
              </a:spcBef>
              <a:spcAft>
                <a:spcPts val="0"/>
              </a:spcAft>
              <a:buNone/>
            </a:pPr>
            <a:r>
              <a:rPr lang="en-US" sz="3050" b="1">
                <a:latin typeface="Barlow"/>
                <a:ea typeface="Barlow"/>
                <a:cs typeface="Barlow"/>
                <a:sym typeface="Barlow"/>
              </a:rPr>
              <a:t>Quantitative component: </a:t>
            </a:r>
            <a:r>
              <a:rPr lang="en-US" sz="3050">
                <a:latin typeface="Barlow"/>
                <a:ea typeface="Barlow"/>
                <a:cs typeface="Barlow"/>
                <a:sym typeface="Barlow"/>
              </a:rPr>
              <a:t>Online survey of 500 college students measuring daily social media usage and sleep patterns.</a:t>
            </a:r>
            <a:endParaRPr/>
          </a:p>
          <a:p>
            <a:pPr marL="0" lvl="0" indent="0" algn="l" rtl="0">
              <a:lnSpc>
                <a:spcPct val="140000"/>
              </a:lnSpc>
              <a:spcBef>
                <a:spcPts val="0"/>
              </a:spcBef>
              <a:spcAft>
                <a:spcPts val="0"/>
              </a:spcAft>
              <a:buNone/>
            </a:pPr>
            <a:r>
              <a:rPr lang="en-US" sz="3050" b="1">
                <a:latin typeface="Barlow"/>
                <a:ea typeface="Barlow"/>
                <a:cs typeface="Barlow"/>
                <a:sym typeface="Barlow"/>
              </a:rPr>
              <a:t>Qualitative component: </a:t>
            </a:r>
            <a:r>
              <a:rPr lang="en-US" sz="3050">
                <a:latin typeface="Barlow"/>
                <a:ea typeface="Barlow"/>
                <a:cs typeface="Barlow"/>
                <a:sym typeface="Barlow"/>
              </a:rPr>
              <a:t>In-depth interviews with 20 students selected based on survey responses to explore perceptions of how social media affects their sleep. Distribute surveys on daily social media usage and sleep patterns to 100 college students.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9"/>
          <p:cNvSpPr/>
          <p:nvPr/>
        </p:nvSpPr>
        <p:spPr>
          <a:xfrm>
            <a:off x="2012950" y="3324197"/>
            <a:ext cx="16078200" cy="1416078"/>
          </a:xfrm>
          <a:prstGeom prst="round2SameRect">
            <a:avLst>
              <a:gd name="adj1" fmla="val 37225"/>
              <a:gd name="adj2" fmla="val 0"/>
            </a:avLst>
          </a:prstGeom>
          <a:solidFill>
            <a:schemeClr val="accent5"/>
          </a:solid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graphicFrame>
        <p:nvGraphicFramePr>
          <p:cNvPr id="217" name="Google Shape;217;p9"/>
          <p:cNvGraphicFramePr/>
          <p:nvPr/>
        </p:nvGraphicFramePr>
        <p:xfrm>
          <a:off x="2012950" y="3334992"/>
          <a:ext cx="16078200" cy="5715000"/>
        </p:xfrm>
        <a:graphic>
          <a:graphicData uri="http://schemas.openxmlformats.org/drawingml/2006/table">
            <a:tbl>
              <a:tblPr firstRow="1" bandRow="1">
                <a:noFill/>
                <a:tableStyleId>{C069E6FD-04A3-4F74-B756-54F01CDB60E9}</a:tableStyleId>
              </a:tblPr>
              <a:tblGrid>
                <a:gridCol w="4019550">
                  <a:extLst>
                    <a:ext uri="{9D8B030D-6E8A-4147-A177-3AD203B41FA5}">
                      <a16:colId xmlns:a16="http://schemas.microsoft.com/office/drawing/2014/main" val="20000"/>
                    </a:ext>
                  </a:extLst>
                </a:gridCol>
                <a:gridCol w="4019550">
                  <a:extLst>
                    <a:ext uri="{9D8B030D-6E8A-4147-A177-3AD203B41FA5}">
                      <a16:colId xmlns:a16="http://schemas.microsoft.com/office/drawing/2014/main" val="20001"/>
                    </a:ext>
                  </a:extLst>
                </a:gridCol>
                <a:gridCol w="4019550">
                  <a:extLst>
                    <a:ext uri="{9D8B030D-6E8A-4147-A177-3AD203B41FA5}">
                      <a16:colId xmlns:a16="http://schemas.microsoft.com/office/drawing/2014/main" val="20002"/>
                    </a:ext>
                  </a:extLst>
                </a:gridCol>
                <a:gridCol w="4019550">
                  <a:extLst>
                    <a:ext uri="{9D8B030D-6E8A-4147-A177-3AD203B41FA5}">
                      <a16:colId xmlns:a16="http://schemas.microsoft.com/office/drawing/2014/main" val="20003"/>
                    </a:ext>
                  </a:extLst>
                </a:gridCol>
              </a:tblGrid>
              <a:tr h="1428750">
                <a:tc>
                  <a:txBody>
                    <a:bodyPr/>
                    <a:lstStyle/>
                    <a:p>
                      <a:pPr marL="109728" marR="0" lvl="0" indent="0" algn="l" rtl="0">
                        <a:spcBef>
                          <a:spcPts val="0"/>
                        </a:spcBef>
                        <a:spcAft>
                          <a:spcPts val="0"/>
                        </a:spcAft>
                        <a:buNone/>
                      </a:pPr>
                      <a:r>
                        <a:rPr lang="en-US" sz="2800" b="1" i="0" u="none" strike="noStrike" cap="none">
                          <a:solidFill>
                            <a:schemeClr val="dk1"/>
                          </a:solidFill>
                          <a:latin typeface="Barlow SemiBold"/>
                          <a:ea typeface="Barlow SemiBold"/>
                          <a:cs typeface="Barlow SemiBold"/>
                          <a:sym typeface="Barlow SemiBold"/>
                        </a:rPr>
                        <a:t>METHOD</a:t>
                      </a:r>
                      <a:endParaRPr sz="2800" b="1" i="0" u="none" strike="noStrike" cap="none">
                        <a:solidFill>
                          <a:schemeClr val="dk1"/>
                        </a:solidFill>
                        <a:latin typeface="Barlow SemiBold"/>
                        <a:ea typeface="Barlow SemiBold"/>
                        <a:cs typeface="Barlow SemiBold"/>
                        <a:sym typeface="Barlow SemiBold"/>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Clr>
                          <a:schemeClr val="dk1"/>
                        </a:buClr>
                        <a:buSzPts val="2800"/>
                        <a:buFont typeface="Barlow SemiBold"/>
                        <a:buNone/>
                      </a:pPr>
                      <a:r>
                        <a:rPr lang="en-US" sz="2800" b="1" i="0" u="none" strike="noStrike" cap="none">
                          <a:solidFill>
                            <a:schemeClr val="dk1"/>
                          </a:solidFill>
                          <a:latin typeface="Barlow SemiBold"/>
                          <a:ea typeface="Barlow SemiBold"/>
                          <a:cs typeface="Barlow SemiBold"/>
                          <a:sym typeface="Barlow SemiBold"/>
                        </a:rPr>
                        <a:t>DESCRIPTION</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Clr>
                          <a:schemeClr val="dk1"/>
                        </a:buClr>
                        <a:buSzPts val="2800"/>
                        <a:buFont typeface="Barlow SemiBold"/>
                        <a:buNone/>
                      </a:pPr>
                      <a:r>
                        <a:rPr lang="en-US" sz="2800" b="1" i="0" u="none" strike="noStrike" cap="none">
                          <a:solidFill>
                            <a:schemeClr val="dk1"/>
                          </a:solidFill>
                          <a:latin typeface="Barlow SemiBold"/>
                          <a:ea typeface="Barlow SemiBold"/>
                          <a:cs typeface="Barlow SemiBold"/>
                          <a:sym typeface="Barlow SemiBold"/>
                        </a:rPr>
                        <a:t>BEST USED FOR</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Clr>
                          <a:schemeClr val="dk1"/>
                        </a:buClr>
                        <a:buSzPts val="2800"/>
                        <a:buFont typeface="Barlow SemiBold"/>
                        <a:buNone/>
                      </a:pPr>
                      <a:r>
                        <a:rPr lang="en-US" sz="2800" b="1" i="0" u="none" strike="noStrike" cap="none">
                          <a:solidFill>
                            <a:schemeClr val="dk1"/>
                          </a:solidFill>
                          <a:latin typeface="Barlow SemiBold"/>
                          <a:ea typeface="Barlow SemiBold"/>
                          <a:cs typeface="Barlow SemiBold"/>
                          <a:sym typeface="Barlow SemiBold"/>
                        </a:rPr>
                        <a:t>EXAMPLE</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0"/>
                  </a:ext>
                </a:extLst>
              </a:tr>
              <a:tr h="1428750">
                <a:tc>
                  <a:txBody>
                    <a:bodyPr/>
                    <a:lstStyle/>
                    <a:p>
                      <a:pPr marL="109728" marR="0" lvl="0" indent="0" algn="l" rtl="0">
                        <a:spcBef>
                          <a:spcPts val="0"/>
                        </a:spcBef>
                        <a:spcAft>
                          <a:spcPts val="0"/>
                        </a:spcAft>
                        <a:buNone/>
                      </a:pPr>
                      <a:r>
                        <a:rPr lang="en-US" sz="2800" b="0" i="0" u="none" strike="noStrike" cap="none">
                          <a:latin typeface="Barlow"/>
                          <a:ea typeface="Barlow"/>
                          <a:cs typeface="Barlow"/>
                          <a:sym typeface="Barlow"/>
                        </a:rPr>
                        <a:t>Quantitative</a:t>
                      </a:r>
                      <a:endParaRPr sz="2800" b="0" i="0" u="none" strike="noStrike" cap="none">
                        <a:latin typeface="Barlow"/>
                        <a:ea typeface="Barlow"/>
                        <a:cs typeface="Barlow"/>
                        <a:sym typeface="Barlow"/>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SzPts val="2800"/>
                        <a:buFont typeface="Barlow"/>
                        <a:buNone/>
                      </a:pPr>
                      <a:r>
                        <a:rPr lang="en-US" sz="2800" b="0" i="0" u="none" strike="noStrike" cap="none">
                          <a:latin typeface="Barlow"/>
                          <a:ea typeface="Barlow"/>
                          <a:cs typeface="Barlow"/>
                          <a:sym typeface="Barlow"/>
                        </a:rPr>
                        <a:t>Collects numerical data for statistical analysis</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SzPts val="2800"/>
                        <a:buFont typeface="Barlow"/>
                        <a:buNone/>
                      </a:pPr>
                      <a:r>
                        <a:rPr lang="en-US" sz="2800" b="0" i="0" u="none" strike="noStrike" cap="none">
                          <a:latin typeface="Barlow"/>
                          <a:ea typeface="Barlow"/>
                          <a:cs typeface="Barlow"/>
                          <a:sym typeface="Barlow"/>
                        </a:rPr>
                        <a:t>Large-scale studies, testing hypotheses</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SzPts val="2800"/>
                        <a:buFont typeface="Barlow"/>
                        <a:buNone/>
                      </a:pPr>
                      <a:r>
                        <a:rPr lang="en-US" sz="2800" b="0" i="0" u="none" strike="noStrike" cap="none">
                          <a:latin typeface="Barlow"/>
                          <a:ea typeface="Barlow"/>
                          <a:cs typeface="Barlow"/>
                          <a:sym typeface="Barlow"/>
                        </a:rPr>
                        <a:t>Surveys with closed-ended questions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1"/>
                  </a:ext>
                </a:extLst>
              </a:tr>
              <a:tr h="1428750">
                <a:tc>
                  <a:txBody>
                    <a:bodyPr/>
                    <a:lstStyle/>
                    <a:p>
                      <a:pPr marL="109728" marR="0" lvl="0" indent="0" algn="l" rtl="0">
                        <a:lnSpc>
                          <a:spcPct val="100000"/>
                        </a:lnSpc>
                        <a:spcBef>
                          <a:spcPts val="0"/>
                        </a:spcBef>
                        <a:spcAft>
                          <a:spcPts val="0"/>
                        </a:spcAft>
                        <a:buSzPts val="2800"/>
                        <a:buFont typeface="Barlow"/>
                        <a:buNone/>
                      </a:pPr>
                      <a:r>
                        <a:rPr lang="en-US" sz="2800" b="0" i="0" u="none" strike="noStrike" cap="none">
                          <a:latin typeface="Barlow"/>
                          <a:ea typeface="Barlow"/>
                          <a:cs typeface="Barlow"/>
                          <a:sym typeface="Barlow"/>
                        </a:rPr>
                        <a:t>Qualitative</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SzPts val="2800"/>
                        <a:buFont typeface="Barlow"/>
                        <a:buNone/>
                      </a:pPr>
                      <a:r>
                        <a:rPr lang="en-US" sz="2800" b="0" i="0" u="none" strike="noStrike" cap="none">
                          <a:latin typeface="Barlow"/>
                          <a:ea typeface="Barlow"/>
                          <a:cs typeface="Barlow"/>
                          <a:sym typeface="Barlow"/>
                        </a:rPr>
                        <a:t>Collects non-numerical data for interpretive analysis</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SzPts val="2800"/>
                        <a:buFont typeface="Barlow"/>
                        <a:buNone/>
                      </a:pPr>
                      <a:r>
                        <a:rPr lang="en-US" sz="2800" b="0" i="0" u="none" strike="noStrike" cap="none">
                          <a:latin typeface="Barlow"/>
                          <a:ea typeface="Barlow"/>
                          <a:cs typeface="Barlow"/>
                          <a:sym typeface="Barlow"/>
                        </a:rPr>
                        <a:t>Exploring complex phenomena, generating theories</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SzPts val="2800"/>
                        <a:buFont typeface="Barlow"/>
                        <a:buNone/>
                      </a:pPr>
                      <a:r>
                        <a:rPr lang="en-US" sz="2800" b="0" i="0" u="none" strike="noStrike" cap="none">
                          <a:latin typeface="Barlow"/>
                          <a:ea typeface="Barlow"/>
                          <a:cs typeface="Barlow"/>
                          <a:sym typeface="Barlow"/>
                        </a:rPr>
                        <a:t>In-depth interviews, focus groups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2"/>
                  </a:ext>
                </a:extLst>
              </a:tr>
              <a:tr h="1428750">
                <a:tc>
                  <a:txBody>
                    <a:bodyPr/>
                    <a:lstStyle/>
                    <a:p>
                      <a:pPr marL="109728" marR="0" lvl="0" indent="0" algn="l" rtl="0">
                        <a:lnSpc>
                          <a:spcPct val="100000"/>
                        </a:lnSpc>
                        <a:spcBef>
                          <a:spcPts val="0"/>
                        </a:spcBef>
                        <a:spcAft>
                          <a:spcPts val="0"/>
                        </a:spcAft>
                        <a:buSzPts val="2800"/>
                        <a:buFont typeface="Barlow"/>
                        <a:buNone/>
                      </a:pPr>
                      <a:r>
                        <a:rPr lang="en-US" sz="2800" b="0" i="0" u="none" strike="noStrike" cap="none">
                          <a:latin typeface="Barlow"/>
                          <a:ea typeface="Barlow"/>
                          <a:cs typeface="Barlow"/>
                          <a:sym typeface="Barlow"/>
                        </a:rPr>
                        <a:t>Mixed Methods</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SzPts val="2800"/>
                        <a:buFont typeface="Barlow"/>
                        <a:buNone/>
                      </a:pPr>
                      <a:r>
                        <a:rPr lang="en-US" sz="2800" b="0" i="0" u="none" strike="noStrike" cap="none">
                          <a:latin typeface="Barlow"/>
                          <a:ea typeface="Barlow"/>
                          <a:cs typeface="Barlow"/>
                          <a:sym typeface="Barlow"/>
                        </a:rPr>
                        <a:t>Combines quantitative and qualitative approaches</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SzPts val="2800"/>
                        <a:buFont typeface="Barlow"/>
                        <a:buNone/>
                      </a:pPr>
                      <a:r>
                        <a:rPr lang="en-US" sz="2800" b="0" i="0" u="none" strike="noStrike" cap="none">
                          <a:latin typeface="Barlow"/>
                          <a:ea typeface="Barlow"/>
                          <a:cs typeface="Barlow"/>
                          <a:sym typeface="Barlow"/>
                        </a:rPr>
                        <a:t>Comprehensive understanding of complex issues</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09728" marR="0" lvl="0" indent="0" algn="l" rtl="0">
                        <a:lnSpc>
                          <a:spcPct val="100000"/>
                        </a:lnSpc>
                        <a:spcBef>
                          <a:spcPts val="0"/>
                        </a:spcBef>
                        <a:spcAft>
                          <a:spcPts val="0"/>
                        </a:spcAft>
                        <a:buSzPts val="2800"/>
                        <a:buFont typeface="Barlow"/>
                        <a:buNone/>
                      </a:pPr>
                      <a:r>
                        <a:rPr lang="en-US" sz="2800" b="0" i="0" u="none" strike="noStrike" cap="none">
                          <a:latin typeface="Barlow"/>
                          <a:ea typeface="Barlow"/>
                          <a:cs typeface="Barlow"/>
                          <a:sym typeface="Barlow"/>
                        </a:rPr>
                        <a:t>Survey followed by interviews</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218" name="Google Shape;218;p9"/>
          <p:cNvSpPr txBox="1"/>
          <p:nvPr/>
        </p:nvSpPr>
        <p:spPr>
          <a:xfrm>
            <a:off x="6851706" y="118186"/>
            <a:ext cx="64007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The Research Process</a:t>
            </a:r>
            <a:endParaRPr sz="2200">
              <a:latin typeface="Barlow"/>
              <a:ea typeface="Barlow"/>
              <a:cs typeface="Barlow"/>
              <a:sym typeface="Barlow"/>
            </a:endParaRPr>
          </a:p>
        </p:txBody>
      </p:sp>
      <p:sp>
        <p:nvSpPr>
          <p:cNvPr id="219" name="Google Shape;219;p9"/>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220" name="Google Shape;220;p9"/>
          <p:cNvSpPr txBox="1"/>
          <p:nvPr/>
        </p:nvSpPr>
        <p:spPr>
          <a:xfrm>
            <a:off x="1788292" y="1187034"/>
            <a:ext cx="4882331"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dirty="0">
                <a:latin typeface="Barlow"/>
                <a:ea typeface="Barlow"/>
                <a:cs typeface="Barlow"/>
                <a:sym typeface="Barlow"/>
              </a:rPr>
              <a:t>Step-by-Step Guide</a:t>
            </a:r>
            <a:endParaRPr sz="3450" dirty="0">
              <a:latin typeface="Barlow"/>
              <a:ea typeface="Barlow"/>
              <a:cs typeface="Barlow"/>
              <a:sym typeface="Barlow"/>
            </a:endParaRPr>
          </a:p>
        </p:txBody>
      </p:sp>
      <p:grpSp>
        <p:nvGrpSpPr>
          <p:cNvPr id="221" name="Google Shape;221;p9"/>
          <p:cNvGrpSpPr/>
          <p:nvPr/>
        </p:nvGrpSpPr>
        <p:grpSpPr>
          <a:xfrm>
            <a:off x="628256" y="963321"/>
            <a:ext cx="1051560" cy="1036955"/>
            <a:chOff x="628256" y="963321"/>
            <a:chExt cx="1051560" cy="1036955"/>
          </a:xfrm>
        </p:grpSpPr>
        <p:sp>
          <p:nvSpPr>
            <p:cNvPr id="222" name="Google Shape;222;p9"/>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23" name="Google Shape;223;p9"/>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24" name="Google Shape;224;p9"/>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9</a:t>
            </a:fld>
            <a:endParaRPr/>
          </a:p>
        </p:txBody>
      </p:sp>
      <p:sp>
        <p:nvSpPr>
          <p:cNvPr id="225" name="Google Shape;225;p9"/>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226" name="Google Shape;226;p9"/>
          <p:cNvSpPr/>
          <p:nvPr/>
        </p:nvSpPr>
        <p:spPr>
          <a:xfrm>
            <a:off x="2012950" y="3349431"/>
            <a:ext cx="16078200" cy="5715000"/>
          </a:xfrm>
          <a:prstGeom prst="roundRect">
            <a:avLst>
              <a:gd name="adj" fmla="val 7467"/>
            </a:avLst>
          </a:prstGeom>
          <a:no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227" name="Google Shape;227;p9"/>
          <p:cNvSpPr txBox="1"/>
          <p:nvPr/>
        </p:nvSpPr>
        <p:spPr>
          <a:xfrm>
            <a:off x="4946650" y="2448860"/>
            <a:ext cx="10210800" cy="752770"/>
          </a:xfrm>
          <a:prstGeom prst="rect">
            <a:avLst/>
          </a:prstGeom>
          <a:noFill/>
          <a:ln>
            <a:noFill/>
          </a:ln>
        </p:spPr>
        <p:txBody>
          <a:bodyPr spcFirstLastPara="1" wrap="square" lIns="0" tIns="13950" rIns="0" bIns="0" anchor="t" anchorCtr="0">
            <a:spAutoFit/>
          </a:bodyPr>
          <a:lstStyle/>
          <a:p>
            <a:pPr marL="12700" lvl="0" indent="0" algn="ctr" rtl="0">
              <a:lnSpc>
                <a:spcPct val="100000"/>
              </a:lnSpc>
              <a:spcBef>
                <a:spcPts val="0"/>
              </a:spcBef>
              <a:spcAft>
                <a:spcPts val="0"/>
              </a:spcAft>
              <a:buNone/>
            </a:pPr>
            <a:r>
              <a:rPr lang="en-US" sz="4800" b="1">
                <a:solidFill>
                  <a:schemeClr val="accent1"/>
                </a:solidFill>
                <a:latin typeface="Barlow SemiBold"/>
                <a:ea typeface="Barlow SemiBold"/>
                <a:cs typeface="Barlow SemiBold"/>
                <a:sym typeface="Barlow SemiBold"/>
              </a:rPr>
              <a:t>Comparison of Research Models</a:t>
            </a:r>
            <a:endParaRPr sz="4800" b="1">
              <a:solidFill>
                <a:schemeClr val="accent1"/>
              </a:solidFill>
              <a:latin typeface="Barlow SemiBold"/>
              <a:ea typeface="Barlow SemiBold"/>
              <a:cs typeface="Barlow SemiBold"/>
              <a:sym typeface="Barlow SemiBold"/>
            </a:endParaRPr>
          </a:p>
        </p:txBody>
      </p:sp>
    </p:spTree>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1F497D"/>
      </a:dk2>
      <a:lt2>
        <a:srgbClr val="FDF5E6"/>
      </a:lt2>
      <a:accent1>
        <a:srgbClr val="306BB4"/>
      </a:accent1>
      <a:accent2>
        <a:srgbClr val="C0504D"/>
      </a:accent2>
      <a:accent3>
        <a:srgbClr val="30B791"/>
      </a:accent3>
      <a:accent4>
        <a:srgbClr val="7B519F"/>
      </a:accent4>
      <a:accent5>
        <a:srgbClr val="E8F2FB"/>
      </a:accent5>
      <a:accent6>
        <a:srgbClr val="F7931C"/>
      </a:accent6>
      <a:hlink>
        <a:srgbClr val="306BB4"/>
      </a:hlink>
      <a:folHlink>
        <a:srgbClr val="7B519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1657</Words>
  <Application>Microsoft Office PowerPoint</Application>
  <PresentationFormat>Custom</PresentationFormat>
  <Paragraphs>274</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Barlow</vt:lpstr>
      <vt:lpstr>Barlow SemiBold</vt:lpstr>
      <vt:lpstr>REM</vt:lpstr>
      <vt:lpstr>Office Theme</vt:lpstr>
      <vt:lpstr>ACADEMIC TOOLKIT</vt:lpstr>
      <vt:lpstr>Interactive Table of Contents (slideshow view only)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Kristie Bangali</cp:lastModifiedBy>
  <cp:revision>2</cp:revision>
  <dcterms:created xsi:type="dcterms:W3CDTF">2026-02-21T00:16:22Z</dcterms:created>
  <dcterms:modified xsi:type="dcterms:W3CDTF">2026-03-30T12:37:47Z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2026-02-20T00:00:00Z</vt:filetime>
  </property>
  <property fmtid="{D5CDD505-2E9C-101B-9397-08002B2CF9AE}" pid="3" name="Creator">
    <vt:lpwstr>Adobe InDesign 21.0 (Macintosh)</vt:lpwstr>
  </property>
  <property fmtid="{D5CDD505-2E9C-101B-9397-08002B2CF9AE}" pid="4" name="LastSaved">
    <vt:filetime>2026-02-21T00:00:00Z</vt:filetime>
  </property>
  <property fmtid="{D5CDD505-2E9C-101B-9397-08002B2CF9AE}" pid="5" name="Producer">
    <vt:lpwstr>Adobe PDF Library 18.0</vt:lpwstr>
  </property>
</Properties>
</file>