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57" r:id="rId3"/>
    <p:sldId id="258" r:id="rId4"/>
    <p:sldId id="259" r:id="rId5"/>
    <p:sldId id="260" r:id="rId6"/>
    <p:sldId id="275" r:id="rId7"/>
    <p:sldId id="261" r:id="rId8"/>
    <p:sldId id="280" r:id="rId9"/>
    <p:sldId id="276" r:id="rId10"/>
    <p:sldId id="277" r:id="rId11"/>
    <p:sldId id="278" r:id="rId12"/>
    <p:sldId id="262" r:id="rId13"/>
    <p:sldId id="263" r:id="rId14"/>
    <p:sldId id="279" r:id="rId15"/>
    <p:sldId id="281" r:id="rId16"/>
    <p:sldId id="266" r:id="rId17"/>
    <p:sldId id="267" r:id="rId18"/>
    <p:sldId id="268" r:id="rId19"/>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74"/>
    <p:restoredTop sz="94834"/>
  </p:normalViewPr>
  <p:slideViewPr>
    <p:cSldViewPr>
      <p:cViewPr varScale="1">
        <p:scale>
          <a:sx n="64" d="100"/>
          <a:sy n="64" d="100"/>
        </p:scale>
        <p:origin x="1422" y="9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2-21T00:25:37.054"/>
    </inkml:context>
    <inkml:brush xml:id="br0">
      <inkml:brushProperty name="width" value="0.035" units="cm"/>
      <inkml:brushProperty name="height" value="0.03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CAA728A7-F6B4-1C47-8CB0-D2AE1D02527B}" type="datetimeFigureOut">
              <a:rPr lang="en-US" smtClean="0"/>
              <a:t>3/30/2026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D0795DFE-BB29-F34D-9C6C-0CF178D2E0F8}" type="slidenum">
              <a:rPr lang="en-US" smtClean="0"/>
              <a:t>‹#›</a:t>
            </a:fld>
            <a:endParaRPr lang="en-US"/>
          </a:p>
        </p:txBody>
      </p:sp>
    </p:spTree>
    <p:extLst>
      <p:ext uri="{BB962C8B-B14F-4D97-AF65-F5344CB8AC3E}">
        <p14:creationId xmlns:p14="http://schemas.microsoft.com/office/powerpoint/2010/main" val="4153322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0"/>
            <a:ext cx="20104100" cy="11308556"/>
          </a:xfrm>
          <a:prstGeom prst="rect">
            <a:avLst/>
          </a:prstGeom>
        </p:spPr>
      </p:pic>
      <p:sp>
        <p:nvSpPr>
          <p:cNvPr id="2" name="Holder 2"/>
          <p:cNvSpPr>
            <a:spLocks noGrp="1"/>
          </p:cNvSpPr>
          <p:nvPr>
            <p:ph type="ctrTitle"/>
          </p:nvPr>
        </p:nvSpPr>
        <p:spPr>
          <a:xfrm>
            <a:off x="7474609" y="1421810"/>
            <a:ext cx="5154881" cy="729614"/>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
        <p:nvSpPr>
          <p:cNvPr id="2" name="object 2">
            <a:extLst>
              <a:ext uri="{FF2B5EF4-FFF2-40B4-BE49-F238E27FC236}">
                <a16:creationId xmlns:a16="http://schemas.microsoft.com/office/drawing/2014/main" id="{9476A5D6-870E-F8AB-41A6-8B739B802CDC}"/>
              </a:ext>
            </a:extLst>
          </p:cNvPr>
          <p:cNvSpPr txBox="1"/>
          <p:nvPr userDrawn="1"/>
        </p:nvSpPr>
        <p:spPr>
          <a:xfrm>
            <a:off x="7080306" y="118186"/>
            <a:ext cx="5943544" cy="354584"/>
          </a:xfrm>
          <a:prstGeom prst="rect">
            <a:avLst/>
          </a:prstGeom>
        </p:spPr>
        <p:txBody>
          <a:bodyPr vert="horz" wrap="square" lIns="0" tIns="15875" rIns="0" bIns="0" rtlCol="0">
            <a:spAutoFit/>
          </a:bodyPr>
          <a:lstStyle/>
          <a:p>
            <a:pPr marL="12700" algn="ctr">
              <a:lnSpc>
                <a:spcPct val="100000"/>
              </a:lnSpc>
              <a:spcBef>
                <a:spcPts val="125"/>
              </a:spcBef>
            </a:pPr>
            <a:r>
              <a:rPr lang="en-US" sz="2200" b="1" dirty="0">
                <a:solidFill>
                  <a:srgbClr val="FFFFFF"/>
                </a:solidFill>
                <a:latin typeface="Barlow"/>
                <a:cs typeface="Barlow"/>
              </a:rPr>
              <a:t>The Rite Cite</a:t>
            </a:r>
            <a:endParaRPr sz="2200" dirty="0">
              <a:latin typeface="Barlow"/>
              <a:cs typeface="Barlow"/>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047115"/>
          </a:xfrm>
          <a:custGeom>
            <a:avLst/>
            <a:gdLst/>
            <a:ahLst/>
            <a:cxnLst/>
            <a:rect l="l" t="t" r="r" b="b"/>
            <a:pathLst>
              <a:path w="20104100" h="1047115">
                <a:moveTo>
                  <a:pt x="20104099" y="0"/>
                </a:moveTo>
                <a:lnTo>
                  <a:pt x="0" y="0"/>
                </a:lnTo>
                <a:lnTo>
                  <a:pt x="0" y="1047088"/>
                </a:lnTo>
                <a:lnTo>
                  <a:pt x="20104099" y="1047088"/>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227824" y="3122741"/>
            <a:ext cx="6720840" cy="6689090"/>
          </a:xfrm>
          <a:prstGeom prst="rect">
            <a:avLst/>
          </a:prstGeom>
        </p:spPr>
        <p:txBody>
          <a:bodyPr wrap="square" lIns="0" tIns="0" rIns="0" bIns="0">
            <a:spAutoFit/>
          </a:bodyPr>
          <a:lstStyle>
            <a:lvl1pPr>
              <a:defRPr sz="3050" b="1" i="0">
                <a:solidFill>
                  <a:schemeClr val="tx1"/>
                </a:solidFill>
                <a:latin typeface="Barlow SemiBold"/>
                <a:cs typeface="Barlow SemiBold"/>
              </a:defRPr>
            </a:lvl1pPr>
          </a:lstStyle>
          <a:p>
            <a:endParaRPr/>
          </a:p>
        </p:txBody>
      </p:sp>
      <p:sp>
        <p:nvSpPr>
          <p:cNvPr id="5" name="Holder 5"/>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7" name="Holder 7"/>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5" name="Holder 5"/>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4" name="Holder 4"/>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5" name="Picture 4" descr="A blue and white logo&#10;&#10;AI-generated content may be incorrect.">
            <a:extLst>
              <a:ext uri="{FF2B5EF4-FFF2-40B4-BE49-F238E27FC236}">
                <a16:creationId xmlns:a16="http://schemas.microsoft.com/office/drawing/2014/main" id="{840A4D31-4001-3A18-40EC-F11A5F8BD6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
        <p:nvSpPr>
          <p:cNvPr id="6" name="object 2">
            <a:extLst>
              <a:ext uri="{FF2B5EF4-FFF2-40B4-BE49-F238E27FC236}">
                <a16:creationId xmlns:a16="http://schemas.microsoft.com/office/drawing/2014/main" id="{AEA413C1-E864-4C27-AF8F-C8ED7309A784}"/>
              </a:ext>
            </a:extLst>
          </p:cNvPr>
          <p:cNvSpPr txBox="1"/>
          <p:nvPr userDrawn="1"/>
        </p:nvSpPr>
        <p:spPr>
          <a:xfrm>
            <a:off x="7080306" y="118186"/>
            <a:ext cx="5943544" cy="354584"/>
          </a:xfrm>
          <a:prstGeom prst="rect">
            <a:avLst/>
          </a:prstGeom>
        </p:spPr>
        <p:txBody>
          <a:bodyPr vert="horz" wrap="square" lIns="0" tIns="15875" rIns="0" bIns="0" rtlCol="0">
            <a:spAutoFit/>
          </a:bodyPr>
          <a:lstStyle/>
          <a:p>
            <a:pPr marL="12700" algn="ctr">
              <a:lnSpc>
                <a:spcPct val="100000"/>
              </a:lnSpc>
              <a:spcBef>
                <a:spcPts val="125"/>
              </a:spcBef>
            </a:pPr>
            <a:r>
              <a:rPr lang="en-US" sz="2200" b="1" dirty="0">
                <a:solidFill>
                  <a:srgbClr val="FFFFFF"/>
                </a:solidFill>
                <a:latin typeface="Barlow"/>
                <a:cs typeface="Barlow"/>
              </a:rPr>
              <a:t>The Rite Cite</a:t>
            </a:r>
            <a:endParaRPr sz="2200" dirty="0">
              <a:latin typeface="Barlow"/>
              <a:cs typeface="Barlow"/>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628650"/>
          </a:xfrm>
          <a:custGeom>
            <a:avLst/>
            <a:gdLst/>
            <a:ahLst/>
            <a:cxnLst/>
            <a:rect l="l" t="t" r="r" b="b"/>
            <a:pathLst>
              <a:path w="20104100" h="628650">
                <a:moveTo>
                  <a:pt x="20104099" y="0"/>
                </a:moveTo>
                <a:lnTo>
                  <a:pt x="0" y="0"/>
                </a:lnTo>
                <a:lnTo>
                  <a:pt x="0" y="628253"/>
                </a:lnTo>
                <a:lnTo>
                  <a:pt x="20104099" y="628253"/>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18166179" y="104708"/>
            <a:ext cx="1309666" cy="417421"/>
          </a:xfrm>
          <a:prstGeom prst="rect">
            <a:avLst/>
          </a:prstGeom>
        </p:spPr>
      </p:pic>
      <p:sp>
        <p:nvSpPr>
          <p:cNvPr id="2" name="Holder 2"/>
          <p:cNvSpPr>
            <a:spLocks noGrp="1"/>
          </p:cNvSpPr>
          <p:nvPr>
            <p:ph type="title"/>
          </p:nvPr>
        </p:nvSpPr>
        <p:spPr>
          <a:xfrm>
            <a:off x="746620" y="914935"/>
            <a:ext cx="5653405" cy="880110"/>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body" idx="1"/>
          </p:nvPr>
        </p:nvSpPr>
        <p:spPr>
          <a:xfrm>
            <a:off x="1777821" y="2440894"/>
            <a:ext cx="17355820" cy="7592695"/>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a:xfrm>
            <a:off x="615553" y="10844559"/>
            <a:ext cx="2348865" cy="226695"/>
          </a:xfrm>
          <a:prstGeom prst="rect">
            <a:avLst/>
          </a:prstGeom>
        </p:spPr>
        <p:txBody>
          <a:bodyPr wrap="square" lIns="0" tIns="0" rIns="0" bIns="0">
            <a:spAutoFit/>
          </a:bodyPr>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6" name="Holder 6"/>
          <p:cNvSpPr>
            <a:spLocks noGrp="1"/>
          </p:cNvSpPr>
          <p:nvPr>
            <p:ph type="sldNum" sz="quarter" idx="7"/>
          </p:nvPr>
        </p:nvSpPr>
        <p:spPr>
          <a:xfrm>
            <a:off x="19192248" y="10719957"/>
            <a:ext cx="334644" cy="377825"/>
          </a:xfrm>
          <a:prstGeom prst="rect">
            <a:avLst/>
          </a:prstGeom>
        </p:spPr>
        <p:txBody>
          <a:bodyPr wrap="square" lIns="0" tIns="0" rIns="0" bIns="0">
            <a:spAutoFit/>
          </a:bodyPr>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slide" Target="slide13.xml"/><Relationship Id="rId3" Type="http://schemas.openxmlformats.org/officeDocument/2006/relationships/slide" Target="slide18.xml"/><Relationship Id="rId7" Type="http://schemas.openxmlformats.org/officeDocument/2006/relationships/image" Target="../media/image6.png"/><Relationship Id="rId12" Type="http://schemas.openxmlformats.org/officeDocument/2006/relationships/slide" Target="slide12.xml"/><Relationship Id="rId2" Type="http://schemas.openxmlformats.org/officeDocument/2006/relationships/slide" Target="slide16.xml"/><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slide" Target="slide7.xml"/><Relationship Id="rId5" Type="http://schemas.openxmlformats.org/officeDocument/2006/relationships/slide" Target="slide5.xml"/><Relationship Id="rId10" Type="http://schemas.openxmlformats.org/officeDocument/2006/relationships/image" Target="../media/image70.png"/><Relationship Id="rId4" Type="http://schemas.openxmlformats.org/officeDocument/2006/relationships/slide" Target="slide17.xml"/><Relationship Id="rId9" Type="http://schemas.openxmlformats.org/officeDocument/2006/relationships/customXml" Target="../ink/ink1.xml"/><Relationship Id="rId1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academic.eb.com/?target=%2Flevels%2Fcollegiate"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79450" y="4664075"/>
            <a:ext cx="18745199" cy="1490152"/>
          </a:xfrm>
          <a:prstGeom prst="rect">
            <a:avLst/>
          </a:prstGeom>
        </p:spPr>
        <p:txBody>
          <a:bodyPr vert="horz" wrap="square" lIns="0" tIns="12700" rIns="0" bIns="0" rtlCol="0">
            <a:spAutoFit/>
          </a:bodyPr>
          <a:lstStyle/>
          <a:p>
            <a:pPr algn="ctr"/>
            <a:r>
              <a:rPr lang="en-US" sz="9600" b="1" dirty="0">
                <a:solidFill>
                  <a:schemeClr val="bg1"/>
                </a:solidFill>
              </a:rPr>
              <a:t>The Rite Cite</a:t>
            </a:r>
          </a:p>
        </p:txBody>
      </p:sp>
      <p:sp>
        <p:nvSpPr>
          <p:cNvPr id="4" name="object 4" descr="$PPTXTitle"/>
          <p:cNvSpPr txBox="1">
            <a:spLocks noGrp="1"/>
          </p:cNvSpPr>
          <p:nvPr>
            <p:ph type="ctrTitle"/>
          </p:nvPr>
        </p:nvSpPr>
        <p:spPr>
          <a:prstGeom prst="rect">
            <a:avLst/>
          </a:prstGeom>
        </p:spPr>
        <p:txBody>
          <a:bodyPr vert="horz" wrap="square" lIns="0" tIns="14604" rIns="0" bIns="0" rtlCol="0">
            <a:spAutoFit/>
          </a:bodyPr>
          <a:lstStyle/>
          <a:p>
            <a:pPr marL="12700">
              <a:lnSpc>
                <a:spcPct val="100000"/>
              </a:lnSpc>
              <a:spcBef>
                <a:spcPts val="114"/>
              </a:spcBef>
            </a:pPr>
            <a:r>
              <a:rPr sz="4600" dirty="0">
                <a:solidFill>
                  <a:srgbClr val="FFFFFF"/>
                </a:solidFill>
              </a:rPr>
              <a:t>ACADEMIC</a:t>
            </a:r>
            <a:r>
              <a:rPr sz="4600" spc="-175" dirty="0">
                <a:solidFill>
                  <a:srgbClr val="FFFFFF"/>
                </a:solidFill>
              </a:rPr>
              <a:t> </a:t>
            </a:r>
            <a:r>
              <a:rPr sz="4600" spc="-10" dirty="0">
                <a:solidFill>
                  <a:srgbClr val="FFFFFF"/>
                </a:solidFill>
              </a:rPr>
              <a:t>TOOLKIT</a:t>
            </a:r>
            <a:endParaRPr sz="4600" dirty="0"/>
          </a:p>
        </p:txBody>
      </p:sp>
      <p:pic>
        <p:nvPicPr>
          <p:cNvPr id="5" name="Picture 4" descr="A blue and white logo&#10;&#10;AI-generated content may be incorrect.">
            <a:extLst>
              <a:ext uri="{FF2B5EF4-FFF2-40B4-BE49-F238E27FC236}">
                <a16:creationId xmlns:a16="http://schemas.microsoft.com/office/drawing/2014/main" id="{8930F2F8-A5A0-C7B1-478D-CD4C43A89E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7044" y="8730620"/>
            <a:ext cx="4211819" cy="1386390"/>
          </a:xfrm>
          <a:prstGeom prst="round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7FC7D-834E-5DFC-EF56-5B378A09DDF7}"/>
            </a:ext>
          </a:extLst>
        </p:cNvPr>
        <p:cNvGrpSpPr/>
        <p:nvPr/>
      </p:nvGrpSpPr>
      <p:grpSpPr>
        <a:xfrm>
          <a:off x="0" y="0"/>
          <a:ext cx="0" cy="0"/>
          <a:chOff x="0" y="0"/>
          <a:chExt cx="0" cy="0"/>
        </a:xfrm>
      </p:grpSpPr>
      <p:sp>
        <p:nvSpPr>
          <p:cNvPr id="2" name="Round Same Side Corner Rectangle 1">
            <a:extLst>
              <a:ext uri="{FF2B5EF4-FFF2-40B4-BE49-F238E27FC236}">
                <a16:creationId xmlns:a16="http://schemas.microsoft.com/office/drawing/2014/main" id="{6BAFCF88-5CDB-3AA9-18AD-86CADF0F16DF}"/>
              </a:ext>
            </a:extLst>
          </p:cNvPr>
          <p:cNvSpPr/>
          <p:nvPr/>
        </p:nvSpPr>
        <p:spPr>
          <a:xfrm>
            <a:off x="615552" y="3349431"/>
            <a:ext cx="18911339" cy="1201354"/>
          </a:xfrm>
          <a:prstGeom prst="round2SameRect">
            <a:avLst>
              <a:gd name="adj1" fmla="val 37225"/>
              <a:gd name="adj2" fmla="val 0"/>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3">
            <a:extLst>
              <a:ext uri="{FF2B5EF4-FFF2-40B4-BE49-F238E27FC236}">
                <a16:creationId xmlns:a16="http://schemas.microsoft.com/office/drawing/2014/main" id="{C7B682E1-4EF3-3A07-C362-290314A125E0}"/>
              </a:ext>
            </a:extLst>
          </p:cNvPr>
          <p:cNvGraphicFramePr>
            <a:graphicFrameLocks noGrp="1"/>
          </p:cNvGraphicFramePr>
          <p:nvPr>
            <p:extLst>
              <p:ext uri="{D42A27DB-BD31-4B8C-83A1-F6EECF244321}">
                <p14:modId xmlns:p14="http://schemas.microsoft.com/office/powerpoint/2010/main" val="2331294969"/>
              </p:ext>
            </p:extLst>
          </p:nvPr>
        </p:nvGraphicFramePr>
        <p:xfrm>
          <a:off x="577209" y="3334992"/>
          <a:ext cx="18949684" cy="6663083"/>
        </p:xfrm>
        <a:graphic>
          <a:graphicData uri="http://schemas.openxmlformats.org/drawingml/2006/table">
            <a:tbl>
              <a:tblPr firstRow="1" bandRow="1">
                <a:tableStyleId>{5940675A-B579-460E-94D1-54222C63F5DA}</a:tableStyleId>
              </a:tblPr>
              <a:tblGrid>
                <a:gridCol w="4737421">
                  <a:extLst>
                    <a:ext uri="{9D8B030D-6E8A-4147-A177-3AD203B41FA5}">
                      <a16:colId xmlns:a16="http://schemas.microsoft.com/office/drawing/2014/main" val="2603913858"/>
                    </a:ext>
                  </a:extLst>
                </a:gridCol>
                <a:gridCol w="4737421">
                  <a:extLst>
                    <a:ext uri="{9D8B030D-6E8A-4147-A177-3AD203B41FA5}">
                      <a16:colId xmlns:a16="http://schemas.microsoft.com/office/drawing/2014/main" val="91328610"/>
                    </a:ext>
                  </a:extLst>
                </a:gridCol>
                <a:gridCol w="4737421">
                  <a:extLst>
                    <a:ext uri="{9D8B030D-6E8A-4147-A177-3AD203B41FA5}">
                      <a16:colId xmlns:a16="http://schemas.microsoft.com/office/drawing/2014/main" val="154650849"/>
                    </a:ext>
                  </a:extLst>
                </a:gridCol>
                <a:gridCol w="4737421">
                  <a:extLst>
                    <a:ext uri="{9D8B030D-6E8A-4147-A177-3AD203B41FA5}">
                      <a16:colId xmlns:a16="http://schemas.microsoft.com/office/drawing/2014/main" val="1032292622"/>
                    </a:ext>
                  </a:extLst>
                </a:gridCol>
              </a:tblGrid>
              <a:tr h="1214361">
                <a:tc>
                  <a:txBody>
                    <a:bodyPr/>
                    <a:lstStyle/>
                    <a:p>
                      <a:pPr marL="109728" algn="l" fontAlgn="t">
                        <a:buNone/>
                      </a:pPr>
                      <a:r>
                        <a:rPr lang="en-US" sz="2400" b="1" i="0" dirty="0">
                          <a:solidFill>
                            <a:schemeClr val="tx1"/>
                          </a:solidFill>
                          <a:effectLst/>
                          <a:latin typeface="Barlow" pitchFamily="2" charset="77"/>
                          <a:ea typeface="+mn-ea"/>
                          <a:cs typeface="+mn-cs"/>
                        </a:rPr>
                        <a:t>Citation Style and </a:t>
                      </a:r>
                      <a:br>
                        <a:rPr lang="en-US" sz="2400" b="1" i="0" dirty="0">
                          <a:solidFill>
                            <a:schemeClr val="tx1"/>
                          </a:solidFill>
                          <a:effectLst/>
                          <a:latin typeface="Barlow" pitchFamily="2" charset="77"/>
                          <a:ea typeface="+mn-ea"/>
                          <a:cs typeface="+mn-cs"/>
                        </a:rPr>
                      </a:br>
                      <a:r>
                        <a:rPr lang="en-US" sz="2400" b="1" i="0" dirty="0">
                          <a:solidFill>
                            <a:schemeClr val="tx1"/>
                          </a:solidFill>
                          <a:effectLst/>
                          <a:latin typeface="Barlow" pitchFamily="2" charset="77"/>
                          <a:ea typeface="+mn-ea"/>
                          <a:cs typeface="+mn-cs"/>
                        </a:rPr>
                        <a:t>Common Disciplines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Format</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Citation Examples</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List Name</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87301161"/>
                  </a:ext>
                </a:extLst>
              </a:tr>
              <a:tr h="2522557">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Chicago</a:t>
                      </a:r>
                      <a:r>
                        <a:rPr lang="en-US" sz="2400" b="0" i="0" dirty="0">
                          <a:solidFill>
                            <a:schemeClr val="tx1"/>
                          </a:solidFill>
                          <a:effectLst/>
                          <a:latin typeface="Barlow" pitchFamily="2" charset="77"/>
                          <a:ea typeface="+mn-ea"/>
                          <a:cs typeface="+mn-cs"/>
                        </a:rPr>
                        <a:t> (Chicago Manual </a:t>
                      </a:r>
                      <a:br>
                        <a:rPr lang="en-US" sz="2400" b="0"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of Style)</a:t>
                      </a:r>
                    </a:p>
                    <a:p>
                      <a:pPr marL="109728" algn="l" fontAlgn="t">
                        <a:spcBef>
                          <a:spcPts val="800"/>
                        </a:spcBef>
                        <a:buNone/>
                      </a:pPr>
                      <a:r>
                        <a:rPr lang="en-US" sz="2400" b="0" i="0" dirty="0">
                          <a:solidFill>
                            <a:schemeClr val="tx1"/>
                          </a:solidFill>
                          <a:effectLst/>
                          <a:latin typeface="Barlow" pitchFamily="2" charset="77"/>
                          <a:ea typeface="+mn-ea"/>
                          <a:cs typeface="+mn-cs"/>
                        </a:rPr>
                        <a:t>history</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Numbered note style: </a:t>
                      </a:r>
                      <a:r>
                        <a:rPr lang="en-US" sz="2400" b="0" i="0" dirty="0">
                          <a:solidFill>
                            <a:schemeClr val="tx1"/>
                          </a:solidFill>
                          <a:effectLst/>
                          <a:latin typeface="Barlow" pitchFamily="2" charset="77"/>
                          <a:ea typeface="+mn-ea"/>
                          <a:cs typeface="+mn-cs"/>
                        </a:rPr>
                        <a:t>In-text citations with superscript numerals keyed to numbered footnotes or endnotes (see examples).</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Short Footnote: </a:t>
                      </a:r>
                      <a:r>
                        <a:rPr lang="en-US" sz="2400" b="0" i="0" dirty="0">
                          <a:solidFill>
                            <a:schemeClr val="tx1"/>
                          </a:solidFill>
                          <a:effectLst/>
                          <a:latin typeface="Barlow" pitchFamily="2" charset="77"/>
                          <a:ea typeface="+mn-ea"/>
                          <a:cs typeface="+mn-cs"/>
                        </a:rPr>
                        <a:t>1. Woolf, “Modern Fiction,” 6.</a:t>
                      </a:r>
                    </a:p>
                    <a:p>
                      <a:pPr marL="109728" algn="l" fontAlgn="t">
                        <a:spcBef>
                          <a:spcPts val="800"/>
                        </a:spcBef>
                        <a:buNone/>
                      </a:pPr>
                      <a:r>
                        <a:rPr lang="en-US" sz="2400" b="1" i="0" dirty="0">
                          <a:solidFill>
                            <a:schemeClr val="tx1"/>
                          </a:solidFill>
                          <a:effectLst/>
                          <a:latin typeface="Barlow" pitchFamily="2" charset="77"/>
                          <a:ea typeface="+mn-ea"/>
                          <a:cs typeface="+mn-cs"/>
                        </a:rPr>
                        <a:t>Full Footnote: </a:t>
                      </a:r>
                      <a:r>
                        <a:rPr lang="en-US" sz="2400" b="0" i="0" dirty="0">
                          <a:solidFill>
                            <a:schemeClr val="tx1"/>
                          </a:solidFill>
                          <a:effectLst/>
                          <a:latin typeface="Barlow" pitchFamily="2" charset="77"/>
                          <a:ea typeface="+mn-ea"/>
                          <a:cs typeface="+mn-cs"/>
                        </a:rPr>
                        <a:t>1. Virginia Woolf, “Modern Fiction,” in </a:t>
                      </a:r>
                      <a:r>
                        <a:rPr lang="en-US" sz="2400" b="0" i="1" dirty="0">
                          <a:solidFill>
                            <a:schemeClr val="tx1"/>
                          </a:solidFill>
                          <a:effectLst/>
                          <a:latin typeface="Barlow" pitchFamily="2" charset="77"/>
                          <a:ea typeface="+mn-ea"/>
                          <a:cs typeface="+mn-cs"/>
                        </a:rPr>
                        <a:t>Selected Essays</a:t>
                      </a:r>
                      <a:r>
                        <a:rPr lang="en-US" sz="2400" b="0" i="0" dirty="0">
                          <a:solidFill>
                            <a:schemeClr val="tx1"/>
                          </a:solidFill>
                          <a:effectLst/>
                          <a:latin typeface="Barlow" pitchFamily="2" charset="77"/>
                          <a:ea typeface="+mn-ea"/>
                          <a:cs typeface="+mn-cs"/>
                        </a:rPr>
                        <a:t>, ed. David Bradshaw (Oxford: Oxford University Press, 2008), 6.</a:t>
                      </a:r>
                    </a:p>
                    <a:p>
                      <a:pPr marL="109728" algn="l" fontAlgn="t">
                        <a:spcBef>
                          <a:spcPts val="800"/>
                        </a:spcBef>
                        <a:buNone/>
                      </a:pPr>
                      <a:r>
                        <a:rPr lang="en-US" sz="2400" b="1" i="0" dirty="0">
                          <a:solidFill>
                            <a:schemeClr val="tx1"/>
                          </a:solidFill>
                          <a:effectLst/>
                          <a:latin typeface="Barlow" pitchFamily="2" charset="77"/>
                          <a:ea typeface="+mn-ea"/>
                          <a:cs typeface="+mn-cs"/>
                        </a:rPr>
                        <a:t>Endnote: </a:t>
                      </a:r>
                      <a:r>
                        <a:rPr lang="en-US" sz="2400" b="0" i="0" dirty="0">
                          <a:solidFill>
                            <a:schemeClr val="tx1"/>
                          </a:solidFill>
                          <a:effectLst/>
                          <a:latin typeface="Barlow" pitchFamily="2" charset="77"/>
                          <a:ea typeface="+mn-ea"/>
                          <a:cs typeface="+mn-cs"/>
                        </a:rPr>
                        <a:t>Less commonly used; they minimize distraction but are less accessible to the reader.</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0" i="0" dirty="0">
                          <a:solidFill>
                            <a:schemeClr val="tx1"/>
                          </a:solidFill>
                          <a:effectLst/>
                          <a:latin typeface="Barlow" pitchFamily="2" charset="77"/>
                          <a:ea typeface="+mn-ea"/>
                          <a:cs typeface="+mn-cs"/>
                        </a:rPr>
                        <a:t>Bibliography (optional if full footnotes are used; required if short notes are used; may include additional, uncited sources)</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33895504"/>
                  </a:ext>
                </a:extLst>
              </a:tr>
              <a:tr h="1496482">
                <a:tc>
                  <a:txBody>
                    <a:bodyPr/>
                    <a:lstStyle/>
                    <a:p>
                      <a:pPr marL="109728" algn="l" fontAlgn="t">
                        <a:spcBef>
                          <a:spcPts val="800"/>
                        </a:spcBef>
                        <a:buNone/>
                      </a:pPr>
                      <a:endParaRPr lang="en-US" sz="2400" b="0" i="0" dirty="0">
                        <a:solidFill>
                          <a:schemeClr val="tx1"/>
                        </a:solidFill>
                        <a:effectLst/>
                        <a:latin typeface="Barlow" pitchFamily="2" charset="77"/>
                        <a:ea typeface="+mn-ea"/>
                        <a:cs typeface="+mn-cs"/>
                      </a:endParaRP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Author-date style:</a:t>
                      </a:r>
                    </a:p>
                    <a:p>
                      <a:pPr marL="109728" algn="l" fontAlgn="t">
                        <a:spcBef>
                          <a:spcPts val="800"/>
                        </a:spcBef>
                        <a:buNone/>
                      </a:pPr>
                      <a:r>
                        <a:rPr lang="en-US" sz="2400" b="0" i="0" dirty="0">
                          <a:solidFill>
                            <a:schemeClr val="tx1"/>
                          </a:solidFill>
                          <a:effectLst/>
                          <a:latin typeface="Barlow" pitchFamily="2" charset="77"/>
                          <a:ea typeface="+mn-ea"/>
                          <a:cs typeface="+mn-cs"/>
                        </a:rPr>
                        <a:t>(Author Date, Page)</a:t>
                      </a:r>
                    </a:p>
                    <a:p>
                      <a:pPr marL="109728" algn="l" fontAlgn="t">
                        <a:spcBef>
                          <a:spcPts val="800"/>
                        </a:spcBef>
                        <a:buNone/>
                      </a:pPr>
                      <a:r>
                        <a:rPr lang="en-US" sz="2400" b="0" i="0" dirty="0">
                          <a:solidFill>
                            <a:schemeClr val="tx1"/>
                          </a:solidFill>
                          <a:effectLst/>
                          <a:latin typeface="Barlow" pitchFamily="2" charset="77"/>
                          <a:ea typeface="+mn-ea"/>
                          <a:cs typeface="+mn-cs"/>
                        </a:rPr>
                        <a:t>(Author Date)</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0" i="0" dirty="0">
                          <a:solidFill>
                            <a:schemeClr val="tx1"/>
                          </a:solidFill>
                          <a:effectLst/>
                          <a:latin typeface="Barlow" pitchFamily="2" charset="77"/>
                          <a:ea typeface="+mn-ea"/>
                          <a:cs typeface="+mn-cs"/>
                        </a:rPr>
                        <a:t>(Woolf 2008, 6)</a:t>
                      </a:r>
                    </a:p>
                    <a:p>
                      <a:pPr marL="109728" algn="l" fontAlgn="t">
                        <a:spcBef>
                          <a:spcPts val="800"/>
                        </a:spcBef>
                        <a:buNone/>
                      </a:pPr>
                      <a:r>
                        <a:rPr lang="en-US" sz="2400" b="0" i="0" dirty="0">
                          <a:solidFill>
                            <a:schemeClr val="tx1"/>
                          </a:solidFill>
                          <a:effectLst/>
                          <a:latin typeface="Barlow" pitchFamily="2" charset="77"/>
                          <a:ea typeface="+mn-ea"/>
                          <a:cs typeface="+mn-cs"/>
                        </a:rPr>
                        <a:t>(Woolf 2008)</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0" i="0" dirty="0">
                          <a:solidFill>
                            <a:schemeClr val="tx1"/>
                          </a:solidFill>
                          <a:effectLst/>
                          <a:latin typeface="Barlow" pitchFamily="2" charset="77"/>
                          <a:ea typeface="+mn-ea"/>
                          <a:cs typeface="+mn-cs"/>
                        </a:rPr>
                        <a:t>Reference List</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53804252"/>
                  </a:ext>
                </a:extLst>
              </a:tr>
            </a:tbl>
          </a:graphicData>
        </a:graphic>
      </p:graphicFrame>
      <p:sp>
        <p:nvSpPr>
          <p:cNvPr id="5" name="object 15">
            <a:extLst>
              <a:ext uri="{FF2B5EF4-FFF2-40B4-BE49-F238E27FC236}">
                <a16:creationId xmlns:a16="http://schemas.microsoft.com/office/drawing/2014/main" id="{20885905-D37D-9893-96FB-B924BD562F73}"/>
              </a:ext>
            </a:extLst>
          </p:cNvPr>
          <p:cNvSpPr txBox="1"/>
          <p:nvPr/>
        </p:nvSpPr>
        <p:spPr>
          <a:xfrm>
            <a:off x="4718050" y="2467606"/>
            <a:ext cx="12420600" cy="752770"/>
          </a:xfrm>
          <a:prstGeom prst="rect">
            <a:avLst/>
          </a:prstGeom>
        </p:spPr>
        <p:txBody>
          <a:bodyPr vert="horz" wrap="square" lIns="0" tIns="13970" rIns="0" bIns="0" rtlCol="0">
            <a:spAutoFit/>
          </a:bodyPr>
          <a:lstStyle/>
          <a:p>
            <a:pPr marL="12700" algn="l">
              <a:lnSpc>
                <a:spcPct val="100000"/>
              </a:lnSpc>
              <a:spcBef>
                <a:spcPts val="110"/>
              </a:spcBef>
            </a:pPr>
            <a:r>
              <a:rPr lang="en-US" sz="4800" b="1" spc="-10" dirty="0">
                <a:solidFill>
                  <a:schemeClr val="accent1"/>
                </a:solidFill>
                <a:latin typeface="Barlow SemiBold" pitchFamily="2" charset="77"/>
                <a:cs typeface="Barlow"/>
              </a:rPr>
              <a:t>Citation Style Quick Reference Guide</a:t>
            </a:r>
            <a:r>
              <a:rPr lang="en-US" sz="3050" i="1" spc="-35" dirty="0">
                <a:latin typeface="Barlow"/>
              </a:rPr>
              <a:t> continued</a:t>
            </a:r>
            <a:endParaRPr sz="3050" i="1" spc="-35" dirty="0">
              <a:latin typeface="Barlow"/>
            </a:endParaRPr>
          </a:p>
        </p:txBody>
      </p:sp>
      <p:sp>
        <p:nvSpPr>
          <p:cNvPr id="20" name="Rounded Rectangle 19">
            <a:extLst>
              <a:ext uri="{FF2B5EF4-FFF2-40B4-BE49-F238E27FC236}">
                <a16:creationId xmlns:a16="http://schemas.microsoft.com/office/drawing/2014/main" id="{EE7F3A45-9228-B648-D0DA-892327126418}"/>
              </a:ext>
            </a:extLst>
          </p:cNvPr>
          <p:cNvSpPr/>
          <p:nvPr/>
        </p:nvSpPr>
        <p:spPr>
          <a:xfrm>
            <a:off x="577209" y="3349431"/>
            <a:ext cx="18949682" cy="6648644"/>
          </a:xfrm>
          <a:prstGeom prst="roundRect">
            <a:avLst>
              <a:gd name="adj" fmla="val 7467"/>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a:extLst>
              <a:ext uri="{FF2B5EF4-FFF2-40B4-BE49-F238E27FC236}">
                <a16:creationId xmlns:a16="http://schemas.microsoft.com/office/drawing/2014/main" id="{A6AFF01A-7BE7-7C77-0D59-E9A345945194}"/>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E6D9BEB1-6DD4-161F-2A3F-943C56967722}"/>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756F2B93-A647-B977-DBBB-BDE125EA1AC6}"/>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5457C331-7E7E-FACB-2800-3122004B04F9}"/>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660CD26C-FB21-3156-5BA0-CF0DAA8C5FF8}"/>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DD58C25E-A1C7-0FDD-2ADA-DAF2290B485E}"/>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10</a:t>
            </a:fld>
            <a:endParaRPr spc="-25" dirty="0"/>
          </a:p>
        </p:txBody>
      </p:sp>
      <p:sp>
        <p:nvSpPr>
          <p:cNvPr id="15" name="object 15">
            <a:extLst>
              <a:ext uri="{FF2B5EF4-FFF2-40B4-BE49-F238E27FC236}">
                <a16:creationId xmlns:a16="http://schemas.microsoft.com/office/drawing/2014/main" id="{E9F54FA4-68B6-E686-8E3C-C7BFE697EA42}"/>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extLst>
      <p:ext uri="{BB962C8B-B14F-4D97-AF65-F5344CB8AC3E}">
        <p14:creationId xmlns:p14="http://schemas.microsoft.com/office/powerpoint/2010/main" val="3335949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0CB92-046E-DE11-8948-D654FD18421C}"/>
            </a:ext>
          </a:extLst>
        </p:cNvPr>
        <p:cNvGrpSpPr/>
        <p:nvPr/>
      </p:nvGrpSpPr>
      <p:grpSpPr>
        <a:xfrm>
          <a:off x="0" y="0"/>
          <a:ext cx="0" cy="0"/>
          <a:chOff x="0" y="0"/>
          <a:chExt cx="0" cy="0"/>
        </a:xfrm>
      </p:grpSpPr>
      <p:sp>
        <p:nvSpPr>
          <p:cNvPr id="2" name="Round Same Side Corner Rectangle 1">
            <a:extLst>
              <a:ext uri="{FF2B5EF4-FFF2-40B4-BE49-F238E27FC236}">
                <a16:creationId xmlns:a16="http://schemas.microsoft.com/office/drawing/2014/main" id="{407D28A2-0960-6C26-DFE6-F87C983B8701}"/>
              </a:ext>
            </a:extLst>
          </p:cNvPr>
          <p:cNvSpPr/>
          <p:nvPr/>
        </p:nvSpPr>
        <p:spPr>
          <a:xfrm>
            <a:off x="615552" y="3349431"/>
            <a:ext cx="18911339" cy="1201354"/>
          </a:xfrm>
          <a:prstGeom prst="round2SameRect">
            <a:avLst>
              <a:gd name="adj1" fmla="val 37225"/>
              <a:gd name="adj2" fmla="val 0"/>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3">
            <a:extLst>
              <a:ext uri="{FF2B5EF4-FFF2-40B4-BE49-F238E27FC236}">
                <a16:creationId xmlns:a16="http://schemas.microsoft.com/office/drawing/2014/main" id="{DF52B1F2-4223-3EE4-D28F-7E1E00545DA9}"/>
              </a:ext>
            </a:extLst>
          </p:cNvPr>
          <p:cNvGraphicFramePr>
            <a:graphicFrameLocks noGrp="1"/>
          </p:cNvGraphicFramePr>
          <p:nvPr>
            <p:extLst>
              <p:ext uri="{D42A27DB-BD31-4B8C-83A1-F6EECF244321}">
                <p14:modId xmlns:p14="http://schemas.microsoft.com/office/powerpoint/2010/main" val="1751130348"/>
              </p:ext>
            </p:extLst>
          </p:nvPr>
        </p:nvGraphicFramePr>
        <p:xfrm>
          <a:off x="577209" y="3334992"/>
          <a:ext cx="18949684" cy="3736918"/>
        </p:xfrm>
        <a:graphic>
          <a:graphicData uri="http://schemas.openxmlformats.org/drawingml/2006/table">
            <a:tbl>
              <a:tblPr firstRow="1" bandRow="1">
                <a:tableStyleId>{5940675A-B579-460E-94D1-54222C63F5DA}</a:tableStyleId>
              </a:tblPr>
              <a:tblGrid>
                <a:gridCol w="4737421">
                  <a:extLst>
                    <a:ext uri="{9D8B030D-6E8A-4147-A177-3AD203B41FA5}">
                      <a16:colId xmlns:a16="http://schemas.microsoft.com/office/drawing/2014/main" val="2603913858"/>
                    </a:ext>
                  </a:extLst>
                </a:gridCol>
                <a:gridCol w="4737421">
                  <a:extLst>
                    <a:ext uri="{9D8B030D-6E8A-4147-A177-3AD203B41FA5}">
                      <a16:colId xmlns:a16="http://schemas.microsoft.com/office/drawing/2014/main" val="91328610"/>
                    </a:ext>
                  </a:extLst>
                </a:gridCol>
                <a:gridCol w="4737421">
                  <a:extLst>
                    <a:ext uri="{9D8B030D-6E8A-4147-A177-3AD203B41FA5}">
                      <a16:colId xmlns:a16="http://schemas.microsoft.com/office/drawing/2014/main" val="154650849"/>
                    </a:ext>
                  </a:extLst>
                </a:gridCol>
                <a:gridCol w="4737421">
                  <a:extLst>
                    <a:ext uri="{9D8B030D-6E8A-4147-A177-3AD203B41FA5}">
                      <a16:colId xmlns:a16="http://schemas.microsoft.com/office/drawing/2014/main" val="1032292622"/>
                    </a:ext>
                  </a:extLst>
                </a:gridCol>
              </a:tblGrid>
              <a:tr h="1214361">
                <a:tc>
                  <a:txBody>
                    <a:bodyPr/>
                    <a:lstStyle/>
                    <a:p>
                      <a:pPr marL="109728" algn="l" fontAlgn="t">
                        <a:buNone/>
                      </a:pPr>
                      <a:r>
                        <a:rPr lang="en-US" sz="2400" b="1" i="0" dirty="0">
                          <a:solidFill>
                            <a:schemeClr val="tx1"/>
                          </a:solidFill>
                          <a:effectLst/>
                          <a:latin typeface="Barlow" pitchFamily="2" charset="77"/>
                          <a:ea typeface="+mn-ea"/>
                          <a:cs typeface="+mn-cs"/>
                        </a:rPr>
                        <a:t>Citation Style and </a:t>
                      </a:r>
                      <a:br>
                        <a:rPr lang="en-US" sz="2400" b="1" i="0" dirty="0">
                          <a:solidFill>
                            <a:schemeClr val="tx1"/>
                          </a:solidFill>
                          <a:effectLst/>
                          <a:latin typeface="Barlow" pitchFamily="2" charset="77"/>
                          <a:ea typeface="+mn-ea"/>
                          <a:cs typeface="+mn-cs"/>
                        </a:rPr>
                      </a:br>
                      <a:r>
                        <a:rPr lang="en-US" sz="2400" b="1" i="0" dirty="0">
                          <a:solidFill>
                            <a:schemeClr val="tx1"/>
                          </a:solidFill>
                          <a:effectLst/>
                          <a:latin typeface="Barlow" pitchFamily="2" charset="77"/>
                          <a:ea typeface="+mn-ea"/>
                          <a:cs typeface="+mn-cs"/>
                        </a:rPr>
                        <a:t>Common Disciplines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Format</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Citation Examples</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List Name</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87301161"/>
                  </a:ext>
                </a:extLst>
              </a:tr>
              <a:tr h="2522557">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Harvard</a:t>
                      </a:r>
                    </a:p>
                    <a:p>
                      <a:pPr marL="109728" algn="l" fontAlgn="t">
                        <a:spcBef>
                          <a:spcPts val="800"/>
                        </a:spcBef>
                        <a:buNone/>
                      </a:pPr>
                      <a:r>
                        <a:rPr lang="en-US" sz="2400" b="0" i="0" dirty="0">
                          <a:solidFill>
                            <a:schemeClr val="tx1"/>
                          </a:solidFill>
                          <a:effectLst/>
                          <a:latin typeface="Barlow" pitchFamily="2" charset="77"/>
                          <a:ea typeface="+mn-ea"/>
                          <a:cs typeface="+mn-cs"/>
                        </a:rPr>
                        <a:t>various disciplines; widely used especially in the United Kingdom and Australia</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Paraphrase:</a:t>
                      </a:r>
                      <a:br>
                        <a:rPr lang="en-US" sz="2400" b="1"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(Author, Date)</a:t>
                      </a:r>
                    </a:p>
                    <a:p>
                      <a:pPr marL="109728" algn="l" fontAlgn="t">
                        <a:spcBef>
                          <a:spcPts val="800"/>
                        </a:spcBef>
                        <a:buNone/>
                      </a:pPr>
                      <a:r>
                        <a:rPr lang="en-US" sz="2400" b="1" i="0" dirty="0">
                          <a:solidFill>
                            <a:schemeClr val="tx1"/>
                          </a:solidFill>
                          <a:effectLst/>
                          <a:latin typeface="Barlow" pitchFamily="2" charset="77"/>
                          <a:ea typeface="+mn-ea"/>
                          <a:cs typeface="+mn-cs"/>
                        </a:rPr>
                        <a:t>Direct quote:</a:t>
                      </a:r>
                      <a:br>
                        <a:rPr lang="en-US" sz="2400" b="1"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(Author, Date, Page)</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Paraphrase:</a:t>
                      </a:r>
                      <a:br>
                        <a:rPr lang="en-US" sz="2400" b="1"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(Smith, 2006)</a:t>
                      </a:r>
                    </a:p>
                    <a:p>
                      <a:pPr marL="109728" algn="l" fontAlgn="t">
                        <a:spcBef>
                          <a:spcPts val="800"/>
                        </a:spcBef>
                        <a:buNone/>
                      </a:pPr>
                      <a:r>
                        <a:rPr lang="en-US" sz="2400" b="1" i="0" dirty="0">
                          <a:solidFill>
                            <a:schemeClr val="tx1"/>
                          </a:solidFill>
                          <a:effectLst/>
                          <a:latin typeface="Barlow" pitchFamily="2" charset="77"/>
                          <a:ea typeface="+mn-ea"/>
                          <a:cs typeface="+mn-cs"/>
                        </a:rPr>
                        <a:t>Direct quote:</a:t>
                      </a:r>
                      <a:br>
                        <a:rPr lang="en-US" sz="2400" b="1"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(Smith, 2006, p. 14)</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0" i="0" dirty="0">
                          <a:solidFill>
                            <a:schemeClr val="tx1"/>
                          </a:solidFill>
                          <a:effectLst/>
                          <a:latin typeface="Barlow" pitchFamily="2" charset="77"/>
                          <a:ea typeface="+mn-ea"/>
                          <a:cs typeface="+mn-cs"/>
                        </a:rPr>
                        <a:t>Reference List</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33895504"/>
                  </a:ext>
                </a:extLst>
              </a:tr>
            </a:tbl>
          </a:graphicData>
        </a:graphic>
      </p:graphicFrame>
      <p:sp>
        <p:nvSpPr>
          <p:cNvPr id="5" name="object 15">
            <a:extLst>
              <a:ext uri="{FF2B5EF4-FFF2-40B4-BE49-F238E27FC236}">
                <a16:creationId xmlns:a16="http://schemas.microsoft.com/office/drawing/2014/main" id="{C2833D7A-3A27-E876-43CC-E5508CE98E1C}"/>
              </a:ext>
            </a:extLst>
          </p:cNvPr>
          <p:cNvSpPr txBox="1"/>
          <p:nvPr/>
        </p:nvSpPr>
        <p:spPr>
          <a:xfrm>
            <a:off x="5175250" y="2448860"/>
            <a:ext cx="12039600" cy="752770"/>
          </a:xfrm>
          <a:prstGeom prst="rect">
            <a:avLst/>
          </a:prstGeom>
        </p:spPr>
        <p:txBody>
          <a:bodyPr vert="horz" wrap="square" lIns="0" tIns="13970" rIns="0" bIns="0" rtlCol="0">
            <a:spAutoFit/>
          </a:bodyPr>
          <a:lstStyle/>
          <a:p>
            <a:pPr marL="12700" algn="l">
              <a:lnSpc>
                <a:spcPct val="100000"/>
              </a:lnSpc>
              <a:spcBef>
                <a:spcPts val="110"/>
              </a:spcBef>
            </a:pPr>
            <a:r>
              <a:rPr lang="en-US" sz="4800" b="1" spc="-10" dirty="0">
                <a:solidFill>
                  <a:schemeClr val="accent1"/>
                </a:solidFill>
                <a:latin typeface="Barlow SemiBold" pitchFamily="2" charset="77"/>
                <a:cs typeface="Barlow"/>
              </a:rPr>
              <a:t>Citation Style Quick Reference Guide</a:t>
            </a:r>
            <a:r>
              <a:rPr lang="en-US" sz="3050" i="1" spc="-35" dirty="0">
                <a:latin typeface="Barlow"/>
              </a:rPr>
              <a:t> continued</a:t>
            </a:r>
            <a:endParaRPr sz="3050" i="1" spc="-35" dirty="0">
              <a:latin typeface="Barlow"/>
            </a:endParaRPr>
          </a:p>
        </p:txBody>
      </p:sp>
      <p:sp>
        <p:nvSpPr>
          <p:cNvPr id="20" name="Rounded Rectangle 19">
            <a:extLst>
              <a:ext uri="{FF2B5EF4-FFF2-40B4-BE49-F238E27FC236}">
                <a16:creationId xmlns:a16="http://schemas.microsoft.com/office/drawing/2014/main" id="{1DF87585-5CB3-B2BD-FFAF-98C6DA980894}"/>
              </a:ext>
            </a:extLst>
          </p:cNvPr>
          <p:cNvSpPr/>
          <p:nvPr/>
        </p:nvSpPr>
        <p:spPr>
          <a:xfrm>
            <a:off x="577209" y="3349431"/>
            <a:ext cx="18949682" cy="3736918"/>
          </a:xfrm>
          <a:prstGeom prst="roundRect">
            <a:avLst>
              <a:gd name="adj" fmla="val 12287"/>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a:extLst>
              <a:ext uri="{FF2B5EF4-FFF2-40B4-BE49-F238E27FC236}">
                <a16:creationId xmlns:a16="http://schemas.microsoft.com/office/drawing/2014/main" id="{B784DD93-8819-88DE-C617-62BB3FA7DA7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4A4F4EA0-4AB4-664A-D075-F33BC2B3A63B}"/>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DF08CC8E-3B86-0A6F-AF67-76A33CA2DB77}"/>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BC94BE5F-BEDF-7B14-C3F8-D8AF51CAEBE3}"/>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6A664E41-341F-B7D9-CFF3-F054897E879B}"/>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C01ECC5A-87D7-40D9-7C97-EC4A767599AA}"/>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11</a:t>
            </a:fld>
            <a:endParaRPr spc="-25" dirty="0"/>
          </a:p>
        </p:txBody>
      </p:sp>
      <p:sp>
        <p:nvSpPr>
          <p:cNvPr id="15" name="object 15">
            <a:extLst>
              <a:ext uri="{FF2B5EF4-FFF2-40B4-BE49-F238E27FC236}">
                <a16:creationId xmlns:a16="http://schemas.microsoft.com/office/drawing/2014/main" id="{27F67796-B14A-1D4E-5BFC-74897CDAE270}"/>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extLst>
      <p:ext uri="{BB962C8B-B14F-4D97-AF65-F5344CB8AC3E}">
        <p14:creationId xmlns:p14="http://schemas.microsoft.com/office/powerpoint/2010/main" val="1581908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575A1EE2-22D6-B34B-F04C-556773B3779B}"/>
              </a:ext>
            </a:extLst>
          </p:cNvPr>
          <p:cNvSpPr txBox="1"/>
          <p:nvPr/>
        </p:nvSpPr>
        <p:spPr>
          <a:xfrm>
            <a:off x="558168" y="4747261"/>
            <a:ext cx="15056482" cy="5130187"/>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Pair the citation style and discipline or academic field appropriately.</a:t>
            </a:r>
          </a:p>
          <a:p>
            <a:pPr marL="1778000" indent="-393700" algn="l">
              <a:lnSpc>
                <a:spcPct val="130000"/>
              </a:lnSpc>
              <a:buChar char="•"/>
            </a:pPr>
            <a:r>
              <a:rPr lang="en-US" sz="3050" spc="-70" dirty="0">
                <a:latin typeface="Barlow"/>
              </a:rPr>
              <a:t>Use discipline norms, course requirements, and publication guidelines </a:t>
            </a:r>
            <a:br>
              <a:rPr lang="en-US" sz="3050" spc="-70" dirty="0">
                <a:latin typeface="Barlow"/>
              </a:rPr>
            </a:br>
            <a:r>
              <a:rPr lang="en-US" sz="3050" spc="-70" dirty="0">
                <a:latin typeface="Barlow"/>
              </a:rPr>
              <a:t>to apply the citation style as needed.</a:t>
            </a:r>
          </a:p>
          <a:p>
            <a:pPr marL="1778000" indent="-393700" algn="l">
              <a:lnSpc>
                <a:spcPct val="130000"/>
              </a:lnSpc>
              <a:buChar char="•"/>
            </a:pPr>
            <a:r>
              <a:rPr lang="en-US" sz="3050" spc="-70" dirty="0">
                <a:latin typeface="Barlow"/>
              </a:rPr>
              <a:t>Commit to one citation style throughout your research paper.</a:t>
            </a:r>
          </a:p>
          <a:p>
            <a:pPr marL="1352550" marR="2042160" indent="10160" algn="l">
              <a:lnSpc>
                <a:spcPct val="130000"/>
              </a:lnSpc>
              <a:spcBef>
                <a:spcPts val="1800"/>
              </a:spcBef>
            </a:pPr>
            <a:r>
              <a:rPr lang="en-US" sz="3050" spc="-35" dirty="0">
                <a:latin typeface="Barlow"/>
              </a:rPr>
              <a:t>Determine the appropriate citation style for the research methodology used in your research or field of inquiry (quantitative, qualitative, mixed methods). Recognize how citation practices may vary across research methodologies (quantitative, qualitative, mixed methods).</a:t>
            </a:r>
          </a:p>
        </p:txBody>
      </p:sp>
      <p:sp>
        <p:nvSpPr>
          <p:cNvPr id="4" name="object 4"/>
          <p:cNvSpPr txBox="1"/>
          <p:nvPr/>
        </p:nvSpPr>
        <p:spPr>
          <a:xfrm>
            <a:off x="615552" y="2814438"/>
            <a:ext cx="19342497" cy="1737014"/>
          </a:xfrm>
          <a:prstGeom prst="rect">
            <a:avLst/>
          </a:prstGeom>
        </p:spPr>
        <p:txBody>
          <a:bodyPr vert="horz" wrap="square" lIns="0" tIns="13335" rIns="0" bIns="0" rtlCol="0">
            <a:spAutoFit/>
          </a:bodyPr>
          <a:lstStyle/>
          <a:p>
            <a:pPr marL="801688" indent="-792163">
              <a:spcBef>
                <a:spcPts val="105"/>
              </a:spcBef>
            </a:pPr>
            <a:r>
              <a:rPr sz="5600" b="1" dirty="0"/>
              <a:t>3. </a:t>
            </a:r>
            <a:r>
              <a:rPr lang="en-US" sz="5600" b="1" dirty="0"/>
              <a:t>Identify the Appropriate Citation Style for Your</a:t>
            </a:r>
            <a:br>
              <a:rPr lang="en-US" sz="5600" b="1" dirty="0"/>
            </a:br>
            <a:r>
              <a:rPr lang="en-US" sz="5600" b="1" dirty="0"/>
              <a:t>Research or Field of Inquiry</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6" name="object 6"/>
          <p:cNvSpPr/>
          <p:nvPr/>
        </p:nvSpPr>
        <p:spPr>
          <a:xfrm>
            <a:off x="1461234" y="48926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11"/>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p:cNvGrpSpPr/>
          <p:nvPr/>
        </p:nvGrpSpPr>
        <p:grpSpPr>
          <a:xfrm>
            <a:off x="628256" y="963321"/>
            <a:ext cx="1051560" cy="1036955"/>
            <a:chOff x="628256" y="963321"/>
            <a:chExt cx="1051560" cy="1036955"/>
          </a:xfrm>
        </p:grpSpPr>
        <p:sp>
          <p:nvSpPr>
            <p:cNvPr id="13" name="object 13"/>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12</a:t>
            </a:fld>
            <a:endParaRPr spc="-25" dirty="0"/>
          </a:p>
        </p:txBody>
      </p:sp>
      <p:sp>
        <p:nvSpPr>
          <p:cNvPr id="16" name="object 16"/>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8" name="object 6">
            <a:extLst>
              <a:ext uri="{FF2B5EF4-FFF2-40B4-BE49-F238E27FC236}">
                <a16:creationId xmlns:a16="http://schemas.microsoft.com/office/drawing/2014/main" id="{59893E29-048B-ED2C-304E-D1483B1336C3}"/>
              </a:ext>
            </a:extLst>
          </p:cNvPr>
          <p:cNvSpPr/>
          <p:nvPr/>
        </p:nvSpPr>
        <p:spPr>
          <a:xfrm>
            <a:off x="1477977" y="75545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5" name="Rounded Rectangle 24">
            <a:extLst>
              <a:ext uri="{FF2B5EF4-FFF2-40B4-BE49-F238E27FC236}">
                <a16:creationId xmlns:a16="http://schemas.microsoft.com/office/drawing/2014/main" id="{019172C6-9BDA-2B37-2E70-8A9C159CBAF0}"/>
              </a:ext>
            </a:extLst>
          </p:cNvPr>
          <p:cNvSpPr/>
          <p:nvPr/>
        </p:nvSpPr>
        <p:spPr>
          <a:xfrm>
            <a:off x="14243050" y="4044241"/>
            <a:ext cx="5112633" cy="6258633"/>
          </a:xfrm>
          <a:prstGeom prst="roundRect">
            <a:avLst>
              <a:gd name="adj" fmla="val 469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6" name="TextBox 25">
            <a:extLst>
              <a:ext uri="{FF2B5EF4-FFF2-40B4-BE49-F238E27FC236}">
                <a16:creationId xmlns:a16="http://schemas.microsoft.com/office/drawing/2014/main" id="{64C1EFF2-728B-C2DA-88E2-5BA57C21A2AF}"/>
              </a:ext>
            </a:extLst>
          </p:cNvPr>
          <p:cNvSpPr txBox="1"/>
          <p:nvPr/>
        </p:nvSpPr>
        <p:spPr>
          <a:xfrm>
            <a:off x="14471650" y="4165170"/>
            <a:ext cx="4720598" cy="5920210"/>
          </a:xfrm>
          <a:prstGeom prst="rect">
            <a:avLst/>
          </a:prstGeom>
          <a:noFill/>
        </p:spPr>
        <p:txBody>
          <a:bodyPr wrap="square">
            <a:spAutoFit/>
          </a:bodyPr>
          <a:lstStyle/>
          <a:p>
            <a:pPr>
              <a:lnSpc>
                <a:spcPct val="140000"/>
              </a:lnSpc>
            </a:pPr>
            <a:r>
              <a:rPr lang="en-US" sz="3050" b="1" spc="-40" dirty="0">
                <a:latin typeface="Barlow"/>
              </a:rPr>
              <a:t>Note: </a:t>
            </a:r>
            <a:r>
              <a:rPr lang="en-US" sz="3050" i="1" spc="-40" dirty="0">
                <a:latin typeface="Barlow"/>
              </a:rPr>
              <a:t>When researching citation styles for your field, consult recent issues of prominent journals. For instance, a psychology student might examine the </a:t>
            </a:r>
            <a:r>
              <a:rPr lang="en-US" sz="3050" spc="-40" dirty="0">
                <a:latin typeface="Barlow"/>
              </a:rPr>
              <a:t>Journal of Experimental Psychology </a:t>
            </a:r>
            <a:r>
              <a:rPr lang="en-US" sz="3050" i="1" spc="-40" dirty="0">
                <a:latin typeface="Barlow"/>
              </a:rPr>
              <a:t>to observe current citation practices.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6F0AC915-6978-96B2-4425-87154B933DC5}"/>
              </a:ext>
            </a:extLst>
          </p:cNvPr>
          <p:cNvSpPr txBox="1"/>
          <p:nvPr/>
        </p:nvSpPr>
        <p:spPr>
          <a:xfrm>
            <a:off x="450850" y="3902075"/>
            <a:ext cx="19016108" cy="6284349"/>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Approach your writing with clear intent, keeping your research purpose in mind throughout </a:t>
            </a:r>
            <a:br>
              <a:rPr lang="en-US" sz="3050" spc="-35" dirty="0">
                <a:latin typeface="Barlow"/>
              </a:rPr>
            </a:br>
            <a:r>
              <a:rPr lang="en-US" sz="3050" spc="-35" dirty="0">
                <a:latin typeface="Barlow"/>
              </a:rPr>
              <a:t>the citation process.</a:t>
            </a:r>
          </a:p>
          <a:p>
            <a:pPr marL="1352550" marR="2042160" indent="10160" algn="l">
              <a:lnSpc>
                <a:spcPct val="130000"/>
              </a:lnSpc>
              <a:spcBef>
                <a:spcPts val="1800"/>
              </a:spcBef>
            </a:pPr>
            <a:r>
              <a:rPr lang="en-US" sz="3050" spc="-35" dirty="0">
                <a:latin typeface="Barlow"/>
              </a:rPr>
              <a:t>Consider how your citations contribute to the broader academic conversation in your field.</a:t>
            </a:r>
          </a:p>
          <a:p>
            <a:pPr marL="1778000" marR="2042160" indent="-393700" algn="l">
              <a:lnSpc>
                <a:spcPct val="130000"/>
              </a:lnSpc>
              <a:spcBef>
                <a:spcPts val="1800"/>
              </a:spcBef>
              <a:buChar char="•"/>
            </a:pPr>
            <a:r>
              <a:rPr lang="en-US" sz="3050" spc="-70" dirty="0">
                <a:latin typeface="Barlow"/>
              </a:rPr>
              <a:t>Identify key debates or trends in your area of study.</a:t>
            </a:r>
          </a:p>
          <a:p>
            <a:pPr marL="1778000" marR="2042160" indent="-393700" algn="l">
              <a:lnSpc>
                <a:spcPct val="130000"/>
              </a:lnSpc>
              <a:spcBef>
                <a:spcPts val="1800"/>
              </a:spcBef>
              <a:buChar char="•"/>
            </a:pPr>
            <a:r>
              <a:rPr lang="en-US" sz="3050" spc="-70" dirty="0">
                <a:latin typeface="Barlow"/>
              </a:rPr>
              <a:t>Use citations to show where your work fits within these existing discussions.</a:t>
            </a:r>
          </a:p>
          <a:p>
            <a:pPr marL="1778000" marR="2042160" indent="-393700" algn="l">
              <a:lnSpc>
                <a:spcPct val="130000"/>
              </a:lnSpc>
              <a:spcBef>
                <a:spcPts val="1800"/>
              </a:spcBef>
              <a:buChar char="•"/>
            </a:pPr>
            <a:r>
              <a:rPr lang="en-US" sz="3050" spc="-70" dirty="0">
                <a:latin typeface="Barlow"/>
              </a:rPr>
              <a:t>Highlight agreements or disagreements with cited sources.</a:t>
            </a:r>
          </a:p>
          <a:p>
            <a:pPr marL="1778000" marR="2042160" indent="-393700" algn="l">
              <a:lnSpc>
                <a:spcPct val="130000"/>
              </a:lnSpc>
              <a:spcBef>
                <a:spcPts val="1800"/>
              </a:spcBef>
              <a:buChar char="•"/>
            </a:pPr>
            <a:r>
              <a:rPr lang="en-US" sz="3050" spc="-70" dirty="0">
                <a:latin typeface="Barlow"/>
              </a:rPr>
              <a:t>Demonstrate how your research builds upon or challenges previous work.</a:t>
            </a:r>
          </a:p>
          <a:p>
            <a:pPr marL="1778000" marR="2042160" indent="-393700" algn="l">
              <a:lnSpc>
                <a:spcPct val="130000"/>
              </a:lnSpc>
              <a:spcBef>
                <a:spcPts val="1800"/>
              </a:spcBef>
              <a:buChar char="•"/>
            </a:pPr>
            <a:r>
              <a:rPr lang="en-US" sz="3050" spc="-70" dirty="0">
                <a:latin typeface="Barlow"/>
              </a:rPr>
              <a:t>Use citations to bridge gaps between ideas or studies in your field.</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7"/>
            <a:ext cx="18275697"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6000" b="1" dirty="0"/>
              <a:t>Integrate Citations into Your Writing</a:t>
            </a:r>
            <a:endParaRPr sz="5600" b="1" dirty="0"/>
          </a:p>
        </p:txBody>
      </p:sp>
      <p:sp>
        <p:nvSpPr>
          <p:cNvPr id="5" name="object 5"/>
          <p:cNvSpPr/>
          <p:nvPr/>
        </p:nvSpPr>
        <p:spPr>
          <a:xfrm>
            <a:off x="1398851" y="4081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398851" y="5487184"/>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5" name="object 15"/>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p:cNvGrpSpPr/>
          <p:nvPr/>
        </p:nvGrpSpPr>
        <p:grpSpPr>
          <a:xfrm>
            <a:off x="628256" y="963321"/>
            <a:ext cx="1051560" cy="1036955"/>
            <a:chOff x="628256" y="963321"/>
            <a:chExt cx="1051560" cy="1036955"/>
          </a:xfrm>
        </p:grpSpPr>
        <p:sp>
          <p:nvSpPr>
            <p:cNvPr id="17" name="object 17"/>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13</a:t>
            </a:fld>
            <a:endParaRPr spc="-25" dirty="0"/>
          </a:p>
        </p:txBody>
      </p:sp>
      <p:sp>
        <p:nvSpPr>
          <p:cNvPr id="20" name="object 2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761D1-73B1-EF91-A3F4-9F6347DB432B}"/>
            </a:ext>
          </a:extLst>
        </p:cNvPr>
        <p:cNvGrpSpPr/>
        <p:nvPr/>
      </p:nvGrpSpPr>
      <p:grpSpPr>
        <a:xfrm>
          <a:off x="0" y="0"/>
          <a:ext cx="0" cy="0"/>
          <a:chOff x="0" y="0"/>
          <a:chExt cx="0" cy="0"/>
        </a:xfrm>
      </p:grpSpPr>
      <p:sp>
        <p:nvSpPr>
          <p:cNvPr id="25" name="TextBox 24">
            <a:extLst>
              <a:ext uri="{FF2B5EF4-FFF2-40B4-BE49-F238E27FC236}">
                <a16:creationId xmlns:a16="http://schemas.microsoft.com/office/drawing/2014/main" id="{925BAE5A-2169-92E5-0983-C4D437D0CDD1}"/>
              </a:ext>
            </a:extLst>
          </p:cNvPr>
          <p:cNvSpPr txBox="1"/>
          <p:nvPr/>
        </p:nvSpPr>
        <p:spPr>
          <a:xfrm>
            <a:off x="450850" y="3902075"/>
            <a:ext cx="18897599" cy="1238352"/>
          </a:xfrm>
          <a:prstGeom prst="rect">
            <a:avLst/>
          </a:prstGeom>
          <a:noFill/>
        </p:spPr>
        <p:txBody>
          <a:bodyPr wrap="square">
            <a:spAutoFit/>
          </a:bodyPr>
          <a:lstStyle/>
          <a:p>
            <a:pPr marL="1352550" marR="2042160" indent="10160" algn="l">
              <a:lnSpc>
                <a:spcPct val="130000"/>
              </a:lnSpc>
              <a:spcBef>
                <a:spcPts val="1800"/>
              </a:spcBef>
            </a:pPr>
            <a:r>
              <a:rPr lang="en-US" sz="3050" spc="-35" dirty="0">
                <a:latin typeface="Barlow"/>
              </a:rPr>
              <a:t>Use citations to support your arguments, provide context, and demonstrate your engagement with existing scholarship.</a:t>
            </a:r>
          </a:p>
        </p:txBody>
      </p:sp>
      <p:sp>
        <p:nvSpPr>
          <p:cNvPr id="3" name="object 3">
            <a:extLst>
              <a:ext uri="{FF2B5EF4-FFF2-40B4-BE49-F238E27FC236}">
                <a16:creationId xmlns:a16="http://schemas.microsoft.com/office/drawing/2014/main" id="{A53FCB95-BE66-4D90-E501-1E047A2606C4}"/>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DB3BCF72-985E-BCCD-B890-936914D62BED}"/>
              </a:ext>
            </a:extLst>
          </p:cNvPr>
          <p:cNvSpPr txBox="1"/>
          <p:nvPr/>
        </p:nvSpPr>
        <p:spPr>
          <a:xfrm>
            <a:off x="615553" y="2814437"/>
            <a:ext cx="19016108"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6000" b="1" dirty="0"/>
              <a:t>Integrate Citations into Your Writing</a:t>
            </a:r>
            <a:r>
              <a:rPr lang="en-US" sz="3050" i="1" spc="-35" dirty="0">
                <a:latin typeface="Barlow"/>
              </a:rPr>
              <a:t> continued</a:t>
            </a:r>
            <a:endParaRPr sz="3050" i="1" spc="-35" dirty="0">
              <a:latin typeface="Barlow"/>
            </a:endParaRPr>
          </a:p>
        </p:txBody>
      </p:sp>
      <p:sp>
        <p:nvSpPr>
          <p:cNvPr id="5" name="object 5">
            <a:extLst>
              <a:ext uri="{FF2B5EF4-FFF2-40B4-BE49-F238E27FC236}">
                <a16:creationId xmlns:a16="http://schemas.microsoft.com/office/drawing/2014/main" id="{5D092859-5898-D0BC-B001-2321545174CD}"/>
              </a:ext>
            </a:extLst>
          </p:cNvPr>
          <p:cNvSpPr/>
          <p:nvPr/>
        </p:nvSpPr>
        <p:spPr>
          <a:xfrm>
            <a:off x="1398851" y="40818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5" name="object 15">
            <a:extLst>
              <a:ext uri="{FF2B5EF4-FFF2-40B4-BE49-F238E27FC236}">
                <a16:creationId xmlns:a16="http://schemas.microsoft.com/office/drawing/2014/main" id="{8C77F577-5B26-FB66-95BE-2B53F538292C}"/>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51B14EB8-99B2-1BCA-A7B8-C95C822F23AB}"/>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DE94A7FB-BA49-4F7A-C9CA-90471653EF63}"/>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F15AB75B-9656-6DCE-3F69-2DBA58638796}"/>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56787ECD-4F50-0F56-23B5-8F9608E2EA83}"/>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14</a:t>
            </a:fld>
            <a:endParaRPr spc="-25" dirty="0"/>
          </a:p>
        </p:txBody>
      </p:sp>
      <p:sp>
        <p:nvSpPr>
          <p:cNvPr id="20" name="object 20">
            <a:extLst>
              <a:ext uri="{FF2B5EF4-FFF2-40B4-BE49-F238E27FC236}">
                <a16:creationId xmlns:a16="http://schemas.microsoft.com/office/drawing/2014/main" id="{EFBC2D6A-9724-40EF-A143-E3FE13BAB16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0" name="Rounded Rectangle 9">
            <a:extLst>
              <a:ext uri="{FF2B5EF4-FFF2-40B4-BE49-F238E27FC236}">
                <a16:creationId xmlns:a16="http://schemas.microsoft.com/office/drawing/2014/main" id="{AEC28319-8020-BE3A-3C6D-2C6E92245C23}"/>
              </a:ext>
            </a:extLst>
          </p:cNvPr>
          <p:cNvSpPr/>
          <p:nvPr/>
        </p:nvSpPr>
        <p:spPr>
          <a:xfrm>
            <a:off x="1154036" y="5930969"/>
            <a:ext cx="16822814" cy="4191347"/>
          </a:xfrm>
          <a:prstGeom prst="roundRect">
            <a:avLst>
              <a:gd name="adj" fmla="val 469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1" name="TextBox 10">
            <a:extLst>
              <a:ext uri="{FF2B5EF4-FFF2-40B4-BE49-F238E27FC236}">
                <a16:creationId xmlns:a16="http://schemas.microsoft.com/office/drawing/2014/main" id="{0376B98E-EB15-DEAC-D750-18B0C95980FE}"/>
              </a:ext>
            </a:extLst>
          </p:cNvPr>
          <p:cNvSpPr txBox="1"/>
          <p:nvPr/>
        </p:nvSpPr>
        <p:spPr>
          <a:xfrm>
            <a:off x="1398851" y="5987899"/>
            <a:ext cx="16577999" cy="3778278"/>
          </a:xfrm>
          <a:prstGeom prst="rect">
            <a:avLst/>
          </a:prstGeom>
          <a:noFill/>
        </p:spPr>
        <p:txBody>
          <a:bodyPr wrap="square">
            <a:spAutoFit/>
          </a:bodyPr>
          <a:lstStyle/>
          <a:p>
            <a:pPr algn="l" fontAlgn="base">
              <a:lnSpc>
                <a:spcPct val="140000"/>
              </a:lnSpc>
              <a:spcBef>
                <a:spcPts val="1125"/>
              </a:spcBef>
              <a:spcAft>
                <a:spcPts val="525"/>
              </a:spcAft>
            </a:pPr>
            <a:r>
              <a:rPr lang="en-US" sz="3050" b="1" spc="-40" dirty="0">
                <a:latin typeface="Barlow"/>
              </a:rPr>
              <a:t>Note: </a:t>
            </a:r>
            <a:r>
              <a:rPr lang="en-US" sz="3050" i="1" spc="-40" dirty="0">
                <a:latin typeface="Barlow"/>
              </a:rPr>
              <a:t>Try drafting a paragraph for your research paper that incorporates at least three citations using different integration techniques. For example:</a:t>
            </a:r>
          </a:p>
          <a:p>
            <a:pPr marL="922338" indent="-522288" algn="l" fontAlgn="base">
              <a:lnSpc>
                <a:spcPct val="130000"/>
              </a:lnSpc>
              <a:spcBef>
                <a:spcPts val="1125"/>
              </a:spcBef>
              <a:spcAft>
                <a:spcPts val="525"/>
              </a:spcAft>
              <a:buChar char="•"/>
            </a:pPr>
            <a:r>
              <a:rPr lang="en-US" sz="3050" i="1" spc="-70" dirty="0">
                <a:latin typeface="Barlow"/>
              </a:rPr>
              <a:t>A direct quote with signal phrase</a:t>
            </a:r>
          </a:p>
          <a:p>
            <a:pPr marL="922338" indent="-522288" algn="l" fontAlgn="base">
              <a:lnSpc>
                <a:spcPct val="130000"/>
              </a:lnSpc>
              <a:spcBef>
                <a:spcPts val="1125"/>
              </a:spcBef>
              <a:spcAft>
                <a:spcPts val="525"/>
              </a:spcAft>
              <a:buChar char="•"/>
            </a:pPr>
            <a:r>
              <a:rPr lang="en-US" sz="3050" i="1" spc="-70" dirty="0">
                <a:latin typeface="Barlow"/>
              </a:rPr>
              <a:t>A paraphrase with the author mentioned in the text</a:t>
            </a:r>
          </a:p>
          <a:p>
            <a:pPr marL="922338" indent="-522288" algn="l" fontAlgn="base">
              <a:lnSpc>
                <a:spcPct val="130000"/>
              </a:lnSpc>
              <a:spcBef>
                <a:spcPts val="1125"/>
              </a:spcBef>
              <a:spcAft>
                <a:spcPts val="525"/>
              </a:spcAft>
              <a:buChar char="•"/>
            </a:pPr>
            <a:r>
              <a:rPr lang="en-US" sz="3050" i="1" spc="-70" dirty="0">
                <a:latin typeface="Barlow"/>
              </a:rPr>
              <a:t>A paraphrase with the author in parentheses</a:t>
            </a:r>
          </a:p>
        </p:txBody>
      </p:sp>
    </p:spTree>
    <p:extLst>
      <p:ext uri="{BB962C8B-B14F-4D97-AF65-F5344CB8AC3E}">
        <p14:creationId xmlns:p14="http://schemas.microsoft.com/office/powerpoint/2010/main" val="1884819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5C55D-06F0-1A30-0BBA-D5B47A4C0FAB}"/>
            </a:ext>
          </a:extLst>
        </p:cNvPr>
        <p:cNvGrpSpPr/>
        <p:nvPr/>
      </p:nvGrpSpPr>
      <p:grpSpPr>
        <a:xfrm>
          <a:off x="0" y="0"/>
          <a:ext cx="0" cy="0"/>
          <a:chOff x="0" y="0"/>
          <a:chExt cx="0" cy="0"/>
        </a:xfrm>
      </p:grpSpPr>
      <p:sp>
        <p:nvSpPr>
          <p:cNvPr id="22" name="Rounded Rectangle 21">
            <a:extLst>
              <a:ext uri="{FF2B5EF4-FFF2-40B4-BE49-F238E27FC236}">
                <a16:creationId xmlns:a16="http://schemas.microsoft.com/office/drawing/2014/main" id="{02D9ADD4-C38D-88BB-7101-49A5C73A932E}"/>
              </a:ext>
            </a:extLst>
          </p:cNvPr>
          <p:cNvSpPr/>
          <p:nvPr/>
        </p:nvSpPr>
        <p:spPr>
          <a:xfrm>
            <a:off x="1441450" y="4319157"/>
            <a:ext cx="17748930" cy="3140077"/>
          </a:xfrm>
          <a:prstGeom prst="roundRect">
            <a:avLst>
              <a:gd name="adj" fmla="val 6647"/>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a:extLst>
              <a:ext uri="{FF2B5EF4-FFF2-40B4-BE49-F238E27FC236}">
                <a16:creationId xmlns:a16="http://schemas.microsoft.com/office/drawing/2014/main" id="{433A61E9-0AA1-1958-E3B1-1617520FFDAD}"/>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3D58E506-A160-19F4-EE5E-C0CED383BBB7}"/>
              </a:ext>
            </a:extLst>
          </p:cNvPr>
          <p:cNvSpPr txBox="1"/>
          <p:nvPr/>
        </p:nvSpPr>
        <p:spPr>
          <a:xfrm>
            <a:off x="615553" y="2814437"/>
            <a:ext cx="19016108"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6000" b="1" dirty="0"/>
              <a:t>Integrate Citations into Your Writing</a:t>
            </a:r>
            <a:r>
              <a:rPr lang="en-US" sz="3050" i="1" spc="-35" dirty="0">
                <a:latin typeface="Barlow"/>
              </a:rPr>
              <a:t> continued</a:t>
            </a:r>
            <a:endParaRPr sz="3050" i="1" spc="-35" dirty="0">
              <a:latin typeface="Barlow"/>
            </a:endParaRPr>
          </a:p>
        </p:txBody>
      </p:sp>
      <p:sp>
        <p:nvSpPr>
          <p:cNvPr id="15" name="object 15">
            <a:extLst>
              <a:ext uri="{FF2B5EF4-FFF2-40B4-BE49-F238E27FC236}">
                <a16:creationId xmlns:a16="http://schemas.microsoft.com/office/drawing/2014/main" id="{06A14DC7-4D43-9DD8-D454-7DE0E44C01FF}"/>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p:txBody>
      </p:sp>
      <p:grpSp>
        <p:nvGrpSpPr>
          <p:cNvPr id="16" name="object 16">
            <a:extLst>
              <a:ext uri="{FF2B5EF4-FFF2-40B4-BE49-F238E27FC236}">
                <a16:creationId xmlns:a16="http://schemas.microsoft.com/office/drawing/2014/main" id="{B7B33CC5-4D8C-560E-061B-A653A0044D01}"/>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FA806A71-8C34-3679-B385-ABEAF590DCFD}"/>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6A692D21-40E5-A837-E17A-51A7B2C1BA2E}"/>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0C60A335-7D11-79CB-68AE-D69651F77F99}"/>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15</a:t>
            </a:fld>
            <a:endParaRPr spc="-25" dirty="0"/>
          </a:p>
        </p:txBody>
      </p:sp>
      <p:sp>
        <p:nvSpPr>
          <p:cNvPr id="20" name="object 20">
            <a:extLst>
              <a:ext uri="{FF2B5EF4-FFF2-40B4-BE49-F238E27FC236}">
                <a16:creationId xmlns:a16="http://schemas.microsoft.com/office/drawing/2014/main" id="{72D9E776-5625-1376-96F6-0C145510FE37}"/>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1" name="TextBox 20">
            <a:extLst>
              <a:ext uri="{FF2B5EF4-FFF2-40B4-BE49-F238E27FC236}">
                <a16:creationId xmlns:a16="http://schemas.microsoft.com/office/drawing/2014/main" id="{3CE615AD-3A69-0143-74C0-21FDBF80E074}"/>
              </a:ext>
            </a:extLst>
          </p:cNvPr>
          <p:cNvSpPr txBox="1"/>
          <p:nvPr/>
        </p:nvSpPr>
        <p:spPr>
          <a:xfrm>
            <a:off x="1679817" y="4535065"/>
            <a:ext cx="17270248" cy="2634696"/>
          </a:xfrm>
          <a:prstGeom prst="rect">
            <a:avLst/>
          </a:prstGeom>
          <a:noFill/>
        </p:spPr>
        <p:txBody>
          <a:bodyPr wrap="square">
            <a:spAutoFit/>
          </a:bodyPr>
          <a:lstStyle/>
          <a:p>
            <a:pPr>
              <a:lnSpc>
                <a:spcPct val="140000"/>
              </a:lnSpc>
            </a:pPr>
            <a:r>
              <a:rPr lang="en-US" sz="3050" b="1" spc="-40" dirty="0">
                <a:latin typeface="Barlow"/>
              </a:rPr>
              <a:t>Example: </a:t>
            </a:r>
            <a:r>
              <a:rPr lang="en-US" sz="3050" spc="-40" dirty="0">
                <a:latin typeface="Barlow"/>
              </a:rPr>
              <a:t>In a research paper for a secondary education course about the value of student movement in the classroom, you might cite studies on cognitive benefits of physical activity (Smith, 2019), expert opinions on classroom management techniques (Johnson, 2020), and statistics on student engagement from educational reports (Department of Education, 2021).</a:t>
            </a:r>
          </a:p>
        </p:txBody>
      </p:sp>
    </p:spTree>
    <p:extLst>
      <p:ext uri="{BB962C8B-B14F-4D97-AF65-F5344CB8AC3E}">
        <p14:creationId xmlns:p14="http://schemas.microsoft.com/office/powerpoint/2010/main" val="1076381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a:spLocks noGrp="1"/>
          </p:cNvSpPr>
          <p:nvPr>
            <p:ph type="body" idx="4294967295"/>
          </p:nvPr>
        </p:nvSpPr>
        <p:spPr>
          <a:xfrm>
            <a:off x="2508251" y="2006727"/>
            <a:ext cx="16625390" cy="5938485"/>
          </a:xfrm>
          <a:prstGeom prst="rect">
            <a:avLst/>
          </a:prstGeom>
        </p:spPr>
        <p:txBody>
          <a:bodyPr vert="horz" wrap="square" lIns="0" tIns="283845" rIns="0" bIns="0" rtlCol="0">
            <a:spAutoFit/>
          </a:bodyPr>
          <a:lstStyle/>
          <a:p>
            <a:pPr marL="12700" algn="l">
              <a:lnSpc>
                <a:spcPct val="250000"/>
              </a:lnSpc>
              <a:buNone/>
            </a:pPr>
            <a:r>
              <a:rPr lang="en-US" dirty="0"/>
              <a:t>Use a consistent citation style throughout your paper.</a:t>
            </a:r>
          </a:p>
          <a:p>
            <a:pPr marL="12700" algn="l">
              <a:lnSpc>
                <a:spcPct val="250000"/>
              </a:lnSpc>
              <a:buNone/>
            </a:pPr>
            <a:r>
              <a:rPr lang="en-US" dirty="0"/>
              <a:t>Start the citation process early in your research.</a:t>
            </a:r>
          </a:p>
          <a:p>
            <a:pPr marL="12700" algn="l">
              <a:lnSpc>
                <a:spcPct val="250000"/>
              </a:lnSpc>
              <a:buNone/>
            </a:pPr>
            <a:r>
              <a:rPr lang="en-US" dirty="0"/>
              <a:t>Use citation management tools for accuracy and efficiency.</a:t>
            </a:r>
          </a:p>
          <a:p>
            <a:pPr marL="12700" algn="l">
              <a:lnSpc>
                <a:spcPct val="250000"/>
              </a:lnSpc>
              <a:buNone/>
            </a:pPr>
            <a:r>
              <a:rPr lang="en-US" dirty="0"/>
              <a:t>Consult official style guides for up-to-date rules.</a:t>
            </a:r>
          </a:p>
          <a:p>
            <a:pPr marL="12700" algn="l">
              <a:lnSpc>
                <a:spcPct val="250000"/>
              </a:lnSpc>
              <a:buNone/>
            </a:pPr>
            <a:r>
              <a:rPr lang="en-US" dirty="0"/>
              <a:t>Proofread citations carefully for formatting and content accuracy.</a:t>
            </a: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16</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light bulb with a wire wrapped around it&#10;&#10;AI-generated content may be incorrect.">
            <a:extLst>
              <a:ext uri="{FF2B5EF4-FFF2-40B4-BE49-F238E27FC236}">
                <a16:creationId xmlns:a16="http://schemas.microsoft.com/office/drawing/2014/main" id="{6715132C-4BE7-0376-9FC6-C8FEAE0853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2" name="object 6" descr="$PPTXTitle">
            <a:extLst>
              <a:ext uri="{FF2B5EF4-FFF2-40B4-BE49-F238E27FC236}">
                <a16:creationId xmlns:a16="http://schemas.microsoft.com/office/drawing/2014/main" id="{698DD911-5E8E-4C87-FCC8-7E6032653FFF}"/>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a:t>Tips</a:t>
            </a:r>
            <a:r>
              <a:rPr lang="en-US" spc="-45"/>
              <a:t> </a:t>
            </a:r>
            <a:r>
              <a:rPr lang="en-US"/>
              <a:t>and</a:t>
            </a:r>
            <a:r>
              <a:rPr lang="en-US" spc="-15"/>
              <a:t> </a:t>
            </a:r>
            <a:r>
              <a:rPr lang="en-US"/>
              <a:t>Best</a:t>
            </a:r>
            <a:r>
              <a:rPr lang="en-US" spc="-10"/>
              <a:t> Practices</a:t>
            </a:r>
            <a:endParaRPr lang="en-US" dirty="0">
              <a:latin typeface="Apple Color Emoji"/>
              <a:cs typeface="Apple Color Emoji"/>
            </a:endParaRPr>
          </a:p>
        </p:txBody>
      </p:sp>
      <p:pic>
        <p:nvPicPr>
          <p:cNvPr id="20" name="Picture 19" descr="A green check mark in a square&#10;&#10;AI-generated content may be incorrect.">
            <a:extLst>
              <a:ext uri="{FF2B5EF4-FFF2-40B4-BE49-F238E27FC236}">
                <a16:creationId xmlns:a16="http://schemas.microsoft.com/office/drawing/2014/main" id="{9277E0F5-21FA-605C-3409-407CD7C314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2731845"/>
            <a:ext cx="564959" cy="560630"/>
          </a:xfrm>
          <a:prstGeom prst="rect">
            <a:avLst/>
          </a:prstGeom>
        </p:spPr>
      </p:pic>
      <p:pic>
        <p:nvPicPr>
          <p:cNvPr id="21" name="Picture 20" descr="A green check mark in a square&#10;&#10;AI-generated content may be incorrect.">
            <a:extLst>
              <a:ext uri="{FF2B5EF4-FFF2-40B4-BE49-F238E27FC236}">
                <a16:creationId xmlns:a16="http://schemas.microsoft.com/office/drawing/2014/main" id="{E05DE401-01CB-A2A9-1B02-294FA36B71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3893895"/>
            <a:ext cx="564959" cy="560630"/>
          </a:xfrm>
          <a:prstGeom prst="rect">
            <a:avLst/>
          </a:prstGeom>
        </p:spPr>
      </p:pic>
      <p:pic>
        <p:nvPicPr>
          <p:cNvPr id="22" name="Picture 21" descr="A green check mark in a square&#10;&#10;AI-generated content may be incorrect.">
            <a:extLst>
              <a:ext uri="{FF2B5EF4-FFF2-40B4-BE49-F238E27FC236}">
                <a16:creationId xmlns:a16="http://schemas.microsoft.com/office/drawing/2014/main" id="{A46B3D2C-FF96-DD42-F7CF-C8DB534595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5055945"/>
            <a:ext cx="564959" cy="560630"/>
          </a:xfrm>
          <a:prstGeom prst="rect">
            <a:avLst/>
          </a:prstGeom>
        </p:spPr>
      </p:pic>
      <p:pic>
        <p:nvPicPr>
          <p:cNvPr id="23" name="Picture 22" descr="A green check mark in a square&#10;&#10;AI-generated content may be incorrect.">
            <a:extLst>
              <a:ext uri="{FF2B5EF4-FFF2-40B4-BE49-F238E27FC236}">
                <a16:creationId xmlns:a16="http://schemas.microsoft.com/office/drawing/2014/main" id="{4BC36C55-F845-158B-3BB2-D642126F4D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6217995"/>
            <a:ext cx="564959" cy="560630"/>
          </a:xfrm>
          <a:prstGeom prst="rect">
            <a:avLst/>
          </a:prstGeom>
        </p:spPr>
      </p:pic>
      <p:pic>
        <p:nvPicPr>
          <p:cNvPr id="24" name="Picture 23" descr="A green check mark in a square&#10;&#10;AI-generated content may be incorrect.">
            <a:extLst>
              <a:ext uri="{FF2B5EF4-FFF2-40B4-BE49-F238E27FC236}">
                <a16:creationId xmlns:a16="http://schemas.microsoft.com/office/drawing/2014/main" id="{8C21E73A-8457-9B90-A023-CF53FDFB932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7380045"/>
            <a:ext cx="564959" cy="560630"/>
          </a:xfrm>
          <a:prstGeom prst="rect">
            <a:avLst/>
          </a:prstGeom>
        </p:spPr>
      </p:pic>
      <p:pic>
        <p:nvPicPr>
          <p:cNvPr id="5" name="Picture 4" descr="A blue and white logo&#10;&#10;AI-generated content may be incorrect.">
            <a:extLst>
              <a:ext uri="{FF2B5EF4-FFF2-40B4-BE49-F238E27FC236}">
                <a16:creationId xmlns:a16="http://schemas.microsoft.com/office/drawing/2014/main" id="{5252C406-2B6D-A7C9-DC58-7BB7FD089E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2508250" y="1920875"/>
            <a:ext cx="16213276" cy="4980210"/>
          </a:xfrm>
          <a:prstGeom prst="rect">
            <a:avLst/>
          </a:prstGeom>
        </p:spPr>
        <p:txBody>
          <a:bodyPr vert="horz" wrap="square" lIns="0" tIns="283845" rIns="0" bIns="0" rtlCol="0">
            <a:spAutoFit/>
          </a:bodyPr>
          <a:lstStyle/>
          <a:p>
            <a:pPr marL="12700" algn="l" fontAlgn="t">
              <a:lnSpc>
                <a:spcPct val="200000"/>
              </a:lnSpc>
              <a:buNone/>
            </a:pPr>
            <a:r>
              <a:rPr lang="en-US" sz="3050" spc="-30" dirty="0">
                <a:latin typeface="Barlow"/>
              </a:rPr>
              <a:t>Mixing citation styles within a single paper</a:t>
            </a:r>
          </a:p>
          <a:p>
            <a:pPr marL="12700" algn="l" fontAlgn="t">
              <a:lnSpc>
                <a:spcPct val="200000"/>
              </a:lnSpc>
              <a:buNone/>
            </a:pPr>
            <a:r>
              <a:rPr lang="en-US" sz="3050" spc="-30" dirty="0">
                <a:latin typeface="Barlow"/>
              </a:rPr>
              <a:t>Forgetting to cite paraphrased information</a:t>
            </a:r>
          </a:p>
          <a:p>
            <a:pPr marL="12700" algn="l" fontAlgn="t">
              <a:lnSpc>
                <a:spcPct val="200000"/>
              </a:lnSpc>
              <a:buNone/>
            </a:pPr>
            <a:r>
              <a:rPr lang="en-US" sz="3050" spc="-30" dirty="0">
                <a:latin typeface="Barlow"/>
              </a:rPr>
              <a:t>Incorrectly formatting in-text citations or reference list entries</a:t>
            </a:r>
          </a:p>
          <a:p>
            <a:pPr marL="12700" algn="l" fontAlgn="t">
              <a:lnSpc>
                <a:spcPct val="200000"/>
              </a:lnSpc>
              <a:buNone/>
            </a:pPr>
            <a:r>
              <a:rPr lang="en-US" sz="3050" spc="-30" dirty="0">
                <a:latin typeface="Barlow"/>
              </a:rPr>
              <a:t>Overusing direct quotes instead of paraphrasing</a:t>
            </a:r>
          </a:p>
          <a:p>
            <a:pPr marL="12700" algn="l" fontAlgn="t">
              <a:lnSpc>
                <a:spcPct val="200000"/>
              </a:lnSpc>
              <a:buNone/>
            </a:pPr>
            <a:r>
              <a:rPr lang="en-US" sz="3050" spc="-30" dirty="0">
                <a:latin typeface="Barlow"/>
              </a:rPr>
              <a:t>Waiting until the last minute to compile citations</a:t>
            </a: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17</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red exclamation mark on a white background&#10;&#10;AI-generated content may be incorrect.">
            <a:extLst>
              <a:ext uri="{FF2B5EF4-FFF2-40B4-BE49-F238E27FC236}">
                <a16:creationId xmlns:a16="http://schemas.microsoft.com/office/drawing/2014/main" id="{C5634C79-2A64-D334-1BC7-7071187657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3" name="object 6" descr="$PPTXTitle">
            <a:extLst>
              <a:ext uri="{FF2B5EF4-FFF2-40B4-BE49-F238E27FC236}">
                <a16:creationId xmlns:a16="http://schemas.microsoft.com/office/drawing/2014/main" id="{924F55BB-14D4-FAD8-1B49-6EAFEC1367F0}"/>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Common Pitfalls</a:t>
            </a:r>
            <a:endParaRPr lang="en-US" dirty="0">
              <a:latin typeface="Apple Color Emoji"/>
              <a:cs typeface="Apple Color Emoji"/>
            </a:endParaRPr>
          </a:p>
        </p:txBody>
      </p:sp>
      <p:pic>
        <p:nvPicPr>
          <p:cNvPr id="15" name="Picture 14" descr="A close-up of a cross&#10;&#10;AI-generated content may be incorrect.">
            <a:extLst>
              <a:ext uri="{FF2B5EF4-FFF2-40B4-BE49-F238E27FC236}">
                <a16:creationId xmlns:a16="http://schemas.microsoft.com/office/drawing/2014/main" id="{12BCD3B5-5455-C622-9C13-051A2202F4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2695169"/>
            <a:ext cx="457299" cy="444906"/>
          </a:xfrm>
          <a:prstGeom prst="rect">
            <a:avLst/>
          </a:prstGeom>
        </p:spPr>
      </p:pic>
      <p:pic>
        <p:nvPicPr>
          <p:cNvPr id="17" name="Picture 16" descr="A close-up of a cross&#10;&#10;AI-generated content may be incorrect.">
            <a:extLst>
              <a:ext uri="{FF2B5EF4-FFF2-40B4-BE49-F238E27FC236}">
                <a16:creationId xmlns:a16="http://schemas.microsoft.com/office/drawing/2014/main" id="{9971F43E-84DC-BD3C-045C-0596789BC6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3625546"/>
            <a:ext cx="457299" cy="444906"/>
          </a:xfrm>
          <a:prstGeom prst="rect">
            <a:avLst/>
          </a:prstGeom>
        </p:spPr>
      </p:pic>
      <p:pic>
        <p:nvPicPr>
          <p:cNvPr id="18" name="Picture 17" descr="A close-up of a cross&#10;&#10;AI-generated content may be incorrect.">
            <a:extLst>
              <a:ext uri="{FF2B5EF4-FFF2-40B4-BE49-F238E27FC236}">
                <a16:creationId xmlns:a16="http://schemas.microsoft.com/office/drawing/2014/main" id="{3B9C43EE-5728-B6F4-4402-5A1BCAD99C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4555922"/>
            <a:ext cx="457299" cy="444906"/>
          </a:xfrm>
          <a:prstGeom prst="rect">
            <a:avLst/>
          </a:prstGeom>
        </p:spPr>
      </p:pic>
      <p:pic>
        <p:nvPicPr>
          <p:cNvPr id="19" name="Picture 18" descr="A close-up of a cross&#10;&#10;AI-generated content may be incorrect.">
            <a:extLst>
              <a:ext uri="{FF2B5EF4-FFF2-40B4-BE49-F238E27FC236}">
                <a16:creationId xmlns:a16="http://schemas.microsoft.com/office/drawing/2014/main" id="{723F64CB-AB57-A716-7093-BD77FBA5A6C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5486298"/>
            <a:ext cx="457299" cy="444906"/>
          </a:xfrm>
          <a:prstGeom prst="rect">
            <a:avLst/>
          </a:prstGeom>
        </p:spPr>
      </p:pic>
      <p:pic>
        <p:nvPicPr>
          <p:cNvPr id="21" name="Picture 20" descr="A close-up of a cross&#10;&#10;AI-generated content may be incorrect.">
            <a:extLst>
              <a:ext uri="{FF2B5EF4-FFF2-40B4-BE49-F238E27FC236}">
                <a16:creationId xmlns:a16="http://schemas.microsoft.com/office/drawing/2014/main" id="{264246D3-0DE9-8B2E-30B2-EA095DCD90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6416675"/>
            <a:ext cx="457299" cy="444906"/>
          </a:xfrm>
          <a:prstGeom prst="rect">
            <a:avLst/>
          </a:prstGeom>
        </p:spPr>
      </p:pic>
      <p:pic>
        <p:nvPicPr>
          <p:cNvPr id="5" name="Picture 4" descr="A blue and white logo&#10;&#10;AI-generated content may be incorrect.">
            <a:extLst>
              <a:ext uri="{FF2B5EF4-FFF2-40B4-BE49-F238E27FC236}">
                <a16:creationId xmlns:a16="http://schemas.microsoft.com/office/drawing/2014/main" id="{060D2A3F-5FFF-896F-F54F-B7007D13516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txBox="1"/>
          <p:nvPr/>
        </p:nvSpPr>
        <p:spPr>
          <a:xfrm>
            <a:off x="1788293" y="2814439"/>
            <a:ext cx="12149958" cy="3926268"/>
          </a:xfrm>
          <a:prstGeom prst="rect">
            <a:avLst/>
          </a:prstGeom>
        </p:spPr>
        <p:txBody>
          <a:bodyPr vert="horz" wrap="square" lIns="0" tIns="12700" rIns="0" bIns="0" rtlCol="0">
            <a:spAutoFit/>
          </a:bodyPr>
          <a:lstStyle/>
          <a:p>
            <a:pPr marL="567055" indent="-554355" algn="l">
              <a:lnSpc>
                <a:spcPct val="125000"/>
              </a:lnSpc>
              <a:spcBef>
                <a:spcPts val="1800"/>
              </a:spcBef>
              <a:buAutoNum type="arabicPeriod"/>
              <a:tabLst>
                <a:tab pos="567055" algn="l"/>
              </a:tabLst>
            </a:pPr>
            <a:r>
              <a:rPr lang="en-US" sz="3050" spc="-25" dirty="0">
                <a:latin typeface="Barlow"/>
              </a:rPr>
              <a:t>Practice citing sources according to different styles using sample papers or exercises.</a:t>
            </a:r>
          </a:p>
          <a:p>
            <a:pPr marL="567055" indent="-554355" algn="l">
              <a:lnSpc>
                <a:spcPct val="125000"/>
              </a:lnSpc>
              <a:spcBef>
                <a:spcPts val="1800"/>
              </a:spcBef>
              <a:buAutoNum type="arabicPeriod"/>
              <a:tabLst>
                <a:tab pos="567055" algn="l"/>
              </a:tabLst>
            </a:pPr>
            <a:r>
              <a:rPr lang="en-US" sz="3050" spc="-25" dirty="0">
                <a:latin typeface="Barlow"/>
              </a:rPr>
              <a:t>Consult with professors or librarians for clarification on specific citation questions.</a:t>
            </a:r>
          </a:p>
          <a:p>
            <a:pPr marL="567055" indent="-554355" algn="l">
              <a:lnSpc>
                <a:spcPct val="125000"/>
              </a:lnSpc>
              <a:spcBef>
                <a:spcPts val="1800"/>
              </a:spcBef>
              <a:buAutoNum type="arabicPeriod"/>
              <a:tabLst>
                <a:tab pos="567055" algn="l"/>
              </a:tabLst>
            </a:pPr>
            <a:r>
              <a:rPr lang="en-US" sz="3050" spc="-25" dirty="0">
                <a:latin typeface="Barlow"/>
              </a:rPr>
              <a:t>Incorporate feedback on citations to improve accuracy and consistency in academic writing.</a:t>
            </a:r>
          </a:p>
        </p:txBody>
      </p:sp>
      <p:grpSp>
        <p:nvGrpSpPr>
          <p:cNvPr id="6" name="object 6"/>
          <p:cNvGrpSpPr/>
          <p:nvPr/>
        </p:nvGrpSpPr>
        <p:grpSpPr>
          <a:xfrm>
            <a:off x="628251" y="963322"/>
            <a:ext cx="1057275" cy="1036955"/>
            <a:chOff x="628251" y="963322"/>
            <a:chExt cx="1057275" cy="1036955"/>
          </a:xfrm>
        </p:grpSpPr>
        <p:sp>
          <p:nvSpPr>
            <p:cNvPr id="7" name="object 7"/>
            <p:cNvSpPr/>
            <p:nvPr/>
          </p:nvSpPr>
          <p:spPr>
            <a:xfrm>
              <a:off x="628251" y="963322"/>
              <a:ext cx="1057275" cy="1036955"/>
            </a:xfrm>
            <a:custGeom>
              <a:avLst/>
              <a:gdLst/>
              <a:ahLst/>
              <a:cxnLst/>
              <a:rect l="l" t="t" r="r" b="b"/>
              <a:pathLst>
                <a:path w="1057275" h="1036955">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p:spPr>
          <p:txBody>
            <a:bodyPr wrap="square" lIns="0" tIns="0" rIns="0" bIns="0" rtlCol="0"/>
            <a:lstStyle/>
            <a:p>
              <a:endParaRPr/>
            </a:p>
          </p:txBody>
        </p:sp>
        <p:sp>
          <p:nvSpPr>
            <p:cNvPr id="8" name="object 8"/>
            <p:cNvSpPr/>
            <p:nvPr/>
          </p:nvSpPr>
          <p:spPr>
            <a:xfrm>
              <a:off x="847890" y="1249215"/>
              <a:ext cx="600075" cy="496570"/>
            </a:xfrm>
            <a:custGeom>
              <a:avLst/>
              <a:gdLst/>
              <a:ahLst/>
              <a:cxnLst/>
              <a:rect l="l" t="t" r="r" b="b"/>
              <a:pathLst>
                <a:path w="600075" h="496569">
                  <a:moveTo>
                    <a:pt x="247992" y="248005"/>
                  </a:moveTo>
                  <a:lnTo>
                    <a:pt x="0" y="0"/>
                  </a:lnTo>
                  <a:lnTo>
                    <a:pt x="0" y="496011"/>
                  </a:lnTo>
                  <a:lnTo>
                    <a:pt x="247992" y="248005"/>
                  </a:lnTo>
                  <a:close/>
                </a:path>
                <a:path w="600075" h="496569">
                  <a:moveTo>
                    <a:pt x="504698" y="248005"/>
                  </a:moveTo>
                  <a:lnTo>
                    <a:pt x="256692" y="0"/>
                  </a:lnTo>
                  <a:lnTo>
                    <a:pt x="256692" y="496011"/>
                  </a:lnTo>
                  <a:lnTo>
                    <a:pt x="504698" y="248005"/>
                  </a:lnTo>
                  <a:close/>
                </a:path>
                <a:path w="600075" h="496569">
                  <a:moveTo>
                    <a:pt x="599668" y="0"/>
                  </a:moveTo>
                  <a:lnTo>
                    <a:pt x="523176" y="0"/>
                  </a:lnTo>
                  <a:lnTo>
                    <a:pt x="523176" y="495998"/>
                  </a:lnTo>
                  <a:lnTo>
                    <a:pt x="599668" y="495998"/>
                  </a:lnTo>
                  <a:lnTo>
                    <a:pt x="599668" y="0"/>
                  </a:lnTo>
                  <a:close/>
                </a:path>
              </a:pathLst>
            </a:custGeom>
            <a:solidFill>
              <a:srgbClr val="FFFFFF"/>
            </a:solidFill>
          </p:spPr>
          <p:txBody>
            <a:bodyPr wrap="square" lIns="0" tIns="0" rIns="0" bIns="0" rtlCol="0"/>
            <a:lstStyle/>
            <a:p>
              <a:endParaRPr/>
            </a:p>
          </p:txBody>
        </p:sp>
      </p:grpSp>
      <p:sp>
        <p:nvSpPr>
          <p:cNvPr id="9" name="object 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18</a:t>
            </a:fld>
            <a:endParaRPr spc="-25" dirty="0"/>
          </a:p>
        </p:txBody>
      </p:sp>
      <p:sp>
        <p:nvSpPr>
          <p:cNvPr id="10" name="object 1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1" name="object 6" descr="$PPTXTitle">
            <a:extLst>
              <a:ext uri="{FF2B5EF4-FFF2-40B4-BE49-F238E27FC236}">
                <a16:creationId xmlns:a16="http://schemas.microsoft.com/office/drawing/2014/main" id="{A88D8722-5477-2DBB-CD9D-664375C1DCD8}"/>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Next Steps</a:t>
            </a:r>
            <a:endParaRPr lang="en-US" dirty="0">
              <a:latin typeface="Apple Color Emoji"/>
              <a:cs typeface="Apple Color Emoji"/>
            </a:endParaRPr>
          </a:p>
        </p:txBody>
      </p:sp>
      <p:pic>
        <p:nvPicPr>
          <p:cNvPr id="4" name="Picture 3" descr="A blue and white logo&#10;&#10;AI-generated content may be incorrect.">
            <a:extLst>
              <a:ext uri="{FF2B5EF4-FFF2-40B4-BE49-F238E27FC236}">
                <a16:creationId xmlns:a16="http://schemas.microsoft.com/office/drawing/2014/main" id="{5576775F-1554-FD55-6618-D6AE030EF3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object 8">
            <a:extLst>
              <a:ext uri="{FF2B5EF4-FFF2-40B4-BE49-F238E27FC236}">
                <a16:creationId xmlns:a16="http://schemas.microsoft.com/office/drawing/2014/main" id="{B1A1CDF5-5C7D-67BD-09BD-067B66C17C98}"/>
              </a:ext>
            </a:extLst>
          </p:cNvPr>
          <p:cNvSpPr txBox="1">
            <a:spLocks/>
          </p:cNvSpPr>
          <p:nvPr/>
        </p:nvSpPr>
        <p:spPr>
          <a:xfrm>
            <a:off x="7678863" y="3122741"/>
            <a:ext cx="8053826" cy="5012270"/>
          </a:xfrm>
          <a:prstGeom prst="rect">
            <a:avLst/>
          </a:prstGeom>
        </p:spPr>
        <p:txBody>
          <a:bodyPr vert="horz" wrap="square" lIns="0" tIns="102235" rIns="0" bIns="0" rtlCol="0">
            <a:spAutoFit/>
          </a:bodyPr>
          <a:lstStyle>
            <a:lvl1pPr marL="0">
              <a:defRPr sz="3050" b="1" i="0">
                <a:solidFill>
                  <a:schemeClr val="tx1"/>
                </a:solidFill>
                <a:latin typeface="Barlow SemiBold"/>
                <a:ea typeface="+mn-ea"/>
                <a:cs typeface="Barlow SemiBold"/>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20040" indent="-307340">
              <a:spcBef>
                <a:spcPts val="805"/>
              </a:spcBef>
              <a:buFontTx/>
              <a:buAutoNum type="arabicPeriod"/>
              <a:tabLst>
                <a:tab pos="320040" algn="l"/>
              </a:tabLst>
            </a:pPr>
            <a:r>
              <a:rPr lang="en-US" spc="-35" dirty="0"/>
              <a:t>Understand Citation Fundamentals</a:t>
            </a:r>
            <a:endParaRPr lang="en-US" spc="-10" dirty="0"/>
          </a:p>
          <a:p>
            <a:pPr marL="12700">
              <a:spcBef>
                <a:spcPts val="650"/>
              </a:spcBef>
            </a:pPr>
            <a:r>
              <a:rPr lang="en-US" sz="2600" b="0" dirty="0">
                <a:solidFill>
                  <a:srgbClr val="306CB5"/>
                </a:solidFill>
                <a:latin typeface="Barlow"/>
                <a:cs typeface="Barlow"/>
              </a:rPr>
              <a:t>slides </a:t>
            </a:r>
            <a:r>
              <a:rPr lang="en-US" sz="2600" b="0" spc="-50" dirty="0">
                <a:solidFill>
                  <a:srgbClr val="306CB5"/>
                </a:solidFill>
                <a:latin typeface="Barlow"/>
                <a:cs typeface="Barlow"/>
              </a:rPr>
              <a:t>5 and 6</a:t>
            </a:r>
            <a:endParaRPr lang="en-US" sz="2600" dirty="0">
              <a:latin typeface="Barlow"/>
              <a:cs typeface="Barlow"/>
            </a:endParaRPr>
          </a:p>
          <a:p>
            <a:pPr marL="396875" indent="-384175">
              <a:spcBef>
                <a:spcPts val="1575"/>
              </a:spcBef>
              <a:buFontTx/>
              <a:buAutoNum type="arabicPeriod" startAt="2"/>
              <a:tabLst>
                <a:tab pos="396875" algn="l"/>
              </a:tabLst>
            </a:pPr>
            <a:r>
              <a:rPr lang="en-US" spc="-25" dirty="0"/>
              <a:t>Master the Basics of Major Citation Styles</a:t>
            </a:r>
          </a:p>
          <a:p>
            <a:pPr marL="12700">
              <a:spcBef>
                <a:spcPts val="645"/>
              </a:spcBef>
            </a:pPr>
            <a:r>
              <a:rPr lang="en-US" sz="2600" b="0" dirty="0">
                <a:solidFill>
                  <a:srgbClr val="306CB5"/>
                </a:solidFill>
                <a:latin typeface="Barlow"/>
                <a:cs typeface="Barlow"/>
              </a:rPr>
              <a:t>slides</a:t>
            </a:r>
            <a:r>
              <a:rPr lang="en-US" sz="2600" b="0" spc="-120" dirty="0">
                <a:solidFill>
                  <a:srgbClr val="306CB5"/>
                </a:solidFill>
                <a:latin typeface="Barlow"/>
                <a:cs typeface="Barlow"/>
              </a:rPr>
              <a:t> </a:t>
            </a:r>
            <a:r>
              <a:rPr lang="en-US" sz="2600" b="0" spc="-50" dirty="0">
                <a:solidFill>
                  <a:srgbClr val="306CB5"/>
                </a:solidFill>
                <a:latin typeface="Barlow"/>
                <a:cs typeface="Barlow"/>
              </a:rPr>
              <a:t>7–11</a:t>
            </a:r>
            <a:endParaRPr lang="en-US" sz="2600" dirty="0">
              <a:latin typeface="Barlow"/>
              <a:cs typeface="Barlow"/>
            </a:endParaRPr>
          </a:p>
          <a:p>
            <a:pPr marL="388620" indent="-375920">
              <a:spcBef>
                <a:spcPts val="1575"/>
              </a:spcBef>
              <a:buFontTx/>
              <a:buAutoNum type="arabicPeriod" startAt="3"/>
              <a:tabLst>
                <a:tab pos="388620" algn="l"/>
              </a:tabLst>
            </a:pPr>
            <a:r>
              <a:rPr lang="en-US" spc="-45" dirty="0"/>
              <a:t>Identify the Appropriate Citation Style for Your Research or Field of Inquiry</a:t>
            </a:r>
          </a:p>
          <a:p>
            <a:pPr marL="12700">
              <a:spcBef>
                <a:spcPts val="650"/>
              </a:spcBef>
            </a:pPr>
            <a:r>
              <a:rPr lang="en-US" sz="2600" b="0" dirty="0">
                <a:solidFill>
                  <a:srgbClr val="306CB5"/>
                </a:solidFill>
                <a:latin typeface="Barlow"/>
                <a:cs typeface="Barlow"/>
              </a:rPr>
              <a:t>slide</a:t>
            </a:r>
            <a:r>
              <a:rPr lang="en-US" sz="2600" b="0" spc="-120" dirty="0">
                <a:solidFill>
                  <a:srgbClr val="306CB5"/>
                </a:solidFill>
                <a:latin typeface="Barlow"/>
                <a:cs typeface="Barlow"/>
              </a:rPr>
              <a:t> </a:t>
            </a:r>
            <a:r>
              <a:rPr lang="en-US" sz="2600" b="0" spc="-50" dirty="0">
                <a:solidFill>
                  <a:srgbClr val="306CB5"/>
                </a:solidFill>
                <a:latin typeface="Barlow"/>
                <a:cs typeface="Barlow"/>
              </a:rPr>
              <a:t>12</a:t>
            </a:r>
            <a:endParaRPr lang="en-US" sz="2600" dirty="0">
              <a:latin typeface="Barlow"/>
              <a:cs typeface="Barlow"/>
            </a:endParaRPr>
          </a:p>
          <a:p>
            <a:pPr marL="409575" indent="-396875">
              <a:spcBef>
                <a:spcPts val="1575"/>
              </a:spcBef>
              <a:buFontTx/>
              <a:buAutoNum type="arabicPeriod" startAt="4"/>
              <a:tabLst>
                <a:tab pos="409575" algn="l"/>
              </a:tabLst>
            </a:pPr>
            <a:r>
              <a:rPr lang="en-US" spc="-40" dirty="0"/>
              <a:t>Integrate Citations into Your Writing</a:t>
            </a:r>
          </a:p>
          <a:p>
            <a:pPr marL="12700">
              <a:spcBef>
                <a:spcPts val="650"/>
              </a:spcBef>
            </a:pPr>
            <a:r>
              <a:rPr lang="en-US" sz="2600" b="0" dirty="0">
                <a:solidFill>
                  <a:srgbClr val="306CB5"/>
                </a:solidFill>
                <a:latin typeface="Barlow"/>
                <a:cs typeface="Barlow"/>
              </a:rPr>
              <a:t>slides</a:t>
            </a:r>
            <a:r>
              <a:rPr lang="en-US" sz="2600" b="0" spc="-120" dirty="0">
                <a:solidFill>
                  <a:srgbClr val="306CB5"/>
                </a:solidFill>
                <a:latin typeface="Barlow"/>
                <a:cs typeface="Barlow"/>
              </a:rPr>
              <a:t> </a:t>
            </a:r>
            <a:r>
              <a:rPr lang="en-US" sz="2600" b="0" spc="-50" dirty="0">
                <a:solidFill>
                  <a:srgbClr val="306CB5"/>
                </a:solidFill>
                <a:latin typeface="Barlow"/>
                <a:cs typeface="Barlow"/>
              </a:rPr>
              <a:t>13–15</a:t>
            </a:r>
            <a:endParaRPr lang="en-US" sz="2600" dirty="0">
              <a:latin typeface="Barlow"/>
              <a:cs typeface="Barlow"/>
            </a:endParaRPr>
          </a:p>
        </p:txBody>
      </p:sp>
      <p:sp>
        <p:nvSpPr>
          <p:cNvPr id="5" name="object 5">
            <a:hlinkClick r:id="rId2" action="ppaction://hlinksldjump"/>
          </p:cNvPr>
          <p:cNvSpPr txBox="1"/>
          <p:nvPr/>
        </p:nvSpPr>
        <p:spPr>
          <a:xfrm>
            <a:off x="2416545" y="5791835"/>
            <a:ext cx="3980179" cy="1073150"/>
          </a:xfrm>
          <a:prstGeom prst="rect">
            <a:avLst/>
          </a:prstGeom>
        </p:spPr>
        <p:txBody>
          <a:bodyPr vert="horz" wrap="square" lIns="0" tIns="109220" rIns="0" bIns="0" rtlCol="0">
            <a:spAutoFit/>
          </a:bodyPr>
          <a:lstStyle/>
          <a:p>
            <a:pPr marL="12700">
              <a:lnSpc>
                <a:spcPct val="100000"/>
              </a:lnSpc>
              <a:spcBef>
                <a:spcPts val="860"/>
              </a:spcBef>
            </a:pPr>
            <a:r>
              <a:rPr sz="3050" b="1" spc="-20" dirty="0">
                <a:latin typeface="Barlow"/>
                <a:cs typeface="Barlow"/>
              </a:rPr>
              <a:t>Tips</a:t>
            </a:r>
            <a:r>
              <a:rPr sz="3050" b="1" spc="-130" dirty="0">
                <a:latin typeface="Barlow"/>
                <a:cs typeface="Barlow"/>
              </a:rPr>
              <a:t> </a:t>
            </a:r>
            <a:r>
              <a:rPr sz="3050" b="1" dirty="0">
                <a:latin typeface="Barlow"/>
                <a:cs typeface="Barlow"/>
              </a:rPr>
              <a:t>and</a:t>
            </a:r>
            <a:r>
              <a:rPr sz="3050" b="1" spc="-130" dirty="0">
                <a:latin typeface="Barlow"/>
                <a:cs typeface="Barlow"/>
              </a:rPr>
              <a:t> </a:t>
            </a:r>
            <a:r>
              <a:rPr sz="3050" b="1" spc="-20" dirty="0">
                <a:latin typeface="Barlow"/>
                <a:cs typeface="Barlow"/>
              </a:rPr>
              <a:t>Best</a:t>
            </a:r>
            <a:r>
              <a:rPr sz="3050" b="1" spc="-125" dirty="0">
                <a:latin typeface="Barlow"/>
                <a:cs typeface="Barlow"/>
              </a:rPr>
              <a:t> </a:t>
            </a:r>
            <a:r>
              <a:rPr sz="3050" b="1" spc="-25" dirty="0">
                <a:latin typeface="Barlow"/>
                <a:cs typeface="Barlow"/>
              </a:rPr>
              <a:t>Practices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50" dirty="0">
                <a:solidFill>
                  <a:srgbClr val="306CB5"/>
                </a:solidFill>
                <a:latin typeface="Barlow"/>
                <a:cs typeface="Barlow"/>
              </a:rPr>
              <a:t>16</a:t>
            </a:r>
            <a:endParaRPr sz="2600" dirty="0">
              <a:latin typeface="Barlow"/>
              <a:cs typeface="Barlow"/>
            </a:endParaRPr>
          </a:p>
        </p:txBody>
      </p:sp>
      <p:sp>
        <p:nvSpPr>
          <p:cNvPr id="6" name="object 6"/>
          <p:cNvSpPr txBox="1"/>
          <p:nvPr/>
        </p:nvSpPr>
        <p:spPr>
          <a:xfrm>
            <a:off x="2416545" y="7130014"/>
            <a:ext cx="2781935" cy="1073150"/>
          </a:xfrm>
          <a:prstGeom prst="rect">
            <a:avLst/>
          </a:prstGeom>
        </p:spPr>
        <p:txBody>
          <a:bodyPr vert="horz" wrap="square" lIns="0" tIns="109220" rIns="0" bIns="0" rtlCol="0">
            <a:spAutoFit/>
          </a:bodyPr>
          <a:lstStyle/>
          <a:p>
            <a:pPr marL="12700">
              <a:lnSpc>
                <a:spcPct val="100000"/>
              </a:lnSpc>
              <a:spcBef>
                <a:spcPts val="860"/>
              </a:spcBef>
            </a:pPr>
            <a:r>
              <a:rPr sz="3050" b="1" spc="-35" dirty="0">
                <a:latin typeface="Barlow"/>
                <a:cs typeface="Barlow"/>
              </a:rPr>
              <a:t>Common</a:t>
            </a:r>
            <a:r>
              <a:rPr sz="3050" b="1" spc="-105" dirty="0">
                <a:latin typeface="Barlow"/>
                <a:cs typeface="Barlow"/>
              </a:rPr>
              <a:t> </a:t>
            </a:r>
            <a:r>
              <a:rPr sz="3050" b="1" spc="-25" dirty="0">
                <a:latin typeface="Barlow"/>
                <a:cs typeface="Barlow"/>
              </a:rPr>
              <a:t>Pitfalls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25" dirty="0">
                <a:solidFill>
                  <a:srgbClr val="306CB5"/>
                </a:solidFill>
                <a:latin typeface="Barlow"/>
                <a:cs typeface="Barlow"/>
              </a:rPr>
              <a:t>17</a:t>
            </a:r>
            <a:endParaRPr sz="2600" dirty="0">
              <a:latin typeface="Barlow"/>
              <a:cs typeface="Barlow"/>
            </a:endParaRPr>
          </a:p>
        </p:txBody>
      </p:sp>
      <p:sp>
        <p:nvSpPr>
          <p:cNvPr id="7" name="object 7"/>
          <p:cNvSpPr txBox="1"/>
          <p:nvPr/>
        </p:nvSpPr>
        <p:spPr>
          <a:xfrm>
            <a:off x="2416545" y="8366495"/>
            <a:ext cx="1880870" cy="1172116"/>
          </a:xfrm>
          <a:prstGeom prst="rect">
            <a:avLst/>
          </a:prstGeom>
        </p:spPr>
        <p:txBody>
          <a:bodyPr vert="horz" wrap="square" lIns="0" tIns="210820" rIns="0" bIns="0" rtlCol="0">
            <a:spAutoFit/>
          </a:bodyPr>
          <a:lstStyle/>
          <a:p>
            <a:pPr marL="12700">
              <a:lnSpc>
                <a:spcPct val="100000"/>
              </a:lnSpc>
              <a:spcBef>
                <a:spcPts val="1660"/>
              </a:spcBef>
            </a:pPr>
            <a:r>
              <a:rPr sz="3050" b="1" spc="-50" dirty="0">
                <a:latin typeface="Barlow"/>
                <a:cs typeface="Barlow"/>
              </a:rPr>
              <a:t>Next</a:t>
            </a:r>
            <a:r>
              <a:rPr sz="3050" b="1" spc="-75" dirty="0">
                <a:latin typeface="Barlow"/>
                <a:cs typeface="Barlow"/>
              </a:rPr>
              <a:t> </a:t>
            </a:r>
            <a:r>
              <a:rPr sz="3050" b="1" spc="-20" dirty="0">
                <a:latin typeface="Barlow"/>
                <a:cs typeface="Barlow"/>
              </a:rPr>
              <a:t>Steps</a:t>
            </a:r>
            <a:endParaRPr lang="en-US" sz="3050" b="1" spc="-20" dirty="0">
              <a:latin typeface="Barlow"/>
              <a:cs typeface="Barlow"/>
            </a:endParaRPr>
          </a:p>
          <a:p>
            <a:pPr marL="12700">
              <a:lnSpc>
                <a:spcPct val="100000"/>
              </a:lnSpc>
              <a:spcBef>
                <a:spcPts val="700"/>
              </a:spcBef>
            </a:pPr>
            <a:r>
              <a:rPr lang="en-US" sz="2600" dirty="0">
                <a:solidFill>
                  <a:srgbClr val="306CB5"/>
                </a:solidFill>
                <a:latin typeface="Barlow"/>
                <a:cs typeface="Barlow"/>
              </a:rPr>
              <a:t>slide</a:t>
            </a:r>
            <a:r>
              <a:rPr lang="en-US" sz="2600" spc="-120" dirty="0">
                <a:solidFill>
                  <a:srgbClr val="306CB5"/>
                </a:solidFill>
                <a:latin typeface="Barlow"/>
                <a:cs typeface="Barlow"/>
              </a:rPr>
              <a:t> </a:t>
            </a:r>
            <a:r>
              <a:rPr lang="en-US" sz="2600" spc="-25" dirty="0">
                <a:solidFill>
                  <a:srgbClr val="306CB5"/>
                </a:solidFill>
                <a:latin typeface="Barlow"/>
                <a:cs typeface="Barlow"/>
              </a:rPr>
              <a:t>18</a:t>
            </a:r>
            <a:endParaRPr lang="en-US" sz="2600" dirty="0">
              <a:latin typeface="Barlow"/>
              <a:cs typeface="Barlow"/>
            </a:endParaRPr>
          </a:p>
        </p:txBody>
      </p:sp>
      <p:sp>
        <p:nvSpPr>
          <p:cNvPr id="27" name="Rectangle 26">
            <a:hlinkClick r:id="rId3" action="ppaction://hlinksldjump"/>
            <a:extLst>
              <a:ext uri="{FF2B5EF4-FFF2-40B4-BE49-F238E27FC236}">
                <a16:creationId xmlns:a16="http://schemas.microsoft.com/office/drawing/2014/main" id="{C6D0BD1A-0770-1B43-23AF-0BA7D727FD70}"/>
              </a:ext>
            </a:extLst>
          </p:cNvPr>
          <p:cNvSpPr/>
          <p:nvPr/>
        </p:nvSpPr>
        <p:spPr>
          <a:xfrm>
            <a:off x="1377716" y="8662904"/>
            <a:ext cx="291970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4" action="ppaction://hlinksldjump"/>
            <a:extLst>
              <a:ext uri="{FF2B5EF4-FFF2-40B4-BE49-F238E27FC236}">
                <a16:creationId xmlns:a16="http://schemas.microsoft.com/office/drawing/2014/main" id="{A06A1CF5-AC1E-D87A-66A4-3BA4F1CA5D69}"/>
              </a:ext>
            </a:extLst>
          </p:cNvPr>
          <p:cNvSpPr/>
          <p:nvPr/>
        </p:nvSpPr>
        <p:spPr>
          <a:xfrm>
            <a:off x="1336295" y="733088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hlinkClick r:id="rId2" action="ppaction://hlinksldjump"/>
            <a:extLst>
              <a:ext uri="{FF2B5EF4-FFF2-40B4-BE49-F238E27FC236}">
                <a16:creationId xmlns:a16="http://schemas.microsoft.com/office/drawing/2014/main" id="{4FD38CEA-6910-83C3-8B0F-6EDBCCD5CB00}"/>
              </a:ext>
            </a:extLst>
          </p:cNvPr>
          <p:cNvSpPr/>
          <p:nvPr/>
        </p:nvSpPr>
        <p:spPr>
          <a:xfrm>
            <a:off x="1404743" y="5989944"/>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bject 4"/>
          <p:cNvSpPr txBox="1"/>
          <p:nvPr/>
        </p:nvSpPr>
        <p:spPr>
          <a:xfrm>
            <a:off x="2416545" y="3115476"/>
            <a:ext cx="3470910" cy="2411730"/>
          </a:xfrm>
          <a:prstGeom prst="rect">
            <a:avLst/>
          </a:prstGeom>
        </p:spPr>
        <p:txBody>
          <a:bodyPr vert="horz" wrap="square" lIns="0" tIns="109220" rIns="0" bIns="0" rtlCol="0">
            <a:spAutoFit/>
          </a:bodyPr>
          <a:lstStyle/>
          <a:p>
            <a:pPr marL="12700">
              <a:lnSpc>
                <a:spcPct val="100000"/>
              </a:lnSpc>
              <a:spcBef>
                <a:spcPts val="860"/>
              </a:spcBef>
            </a:pPr>
            <a:r>
              <a:rPr sz="3050" b="1" spc="-10" dirty="0">
                <a:latin typeface="Barlow"/>
                <a:cs typeface="Barlow"/>
              </a:rPr>
              <a:t>Overview</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lang="en-US" sz="2600" dirty="0">
                <a:solidFill>
                  <a:srgbClr val="306CB5"/>
                </a:solidFill>
                <a:latin typeface="Barlow"/>
                <a:cs typeface="Barlow"/>
              </a:rPr>
              <a:t>s</a:t>
            </a:r>
            <a:r>
              <a:rPr lang="en-US" sz="2600" spc="-120" dirty="0">
                <a:solidFill>
                  <a:srgbClr val="306CB5"/>
                </a:solidFill>
                <a:latin typeface="Barlow"/>
                <a:cs typeface="Barlow"/>
              </a:rPr>
              <a:t> </a:t>
            </a:r>
            <a:r>
              <a:rPr lang="en-US" sz="2600" spc="-50" dirty="0">
                <a:solidFill>
                  <a:srgbClr val="306CB5"/>
                </a:solidFill>
                <a:latin typeface="Barlow"/>
                <a:cs typeface="Barlow"/>
              </a:rPr>
              <a:t>3 and 4</a:t>
            </a:r>
            <a:endParaRPr sz="2600" dirty="0">
              <a:latin typeface="Barlow"/>
              <a:cs typeface="Barlow"/>
            </a:endParaRPr>
          </a:p>
          <a:p>
            <a:pPr marL="12700">
              <a:lnSpc>
                <a:spcPct val="100000"/>
              </a:lnSpc>
              <a:spcBef>
                <a:spcPts val="3060"/>
              </a:spcBef>
            </a:pPr>
            <a:r>
              <a:rPr sz="3050" b="1" spc="-65" dirty="0">
                <a:latin typeface="Barlow"/>
                <a:cs typeface="Barlow"/>
              </a:rPr>
              <a:t>Step-</a:t>
            </a:r>
            <a:r>
              <a:rPr sz="3050" b="1" spc="-114" dirty="0">
                <a:latin typeface="Barlow"/>
                <a:cs typeface="Barlow"/>
              </a:rPr>
              <a:t>by-</a:t>
            </a:r>
            <a:r>
              <a:rPr sz="3050" b="1" spc="-35" dirty="0">
                <a:latin typeface="Barlow"/>
                <a:cs typeface="Barlow"/>
              </a:rPr>
              <a:t>Step</a:t>
            </a:r>
            <a:r>
              <a:rPr sz="3050" b="1" spc="-40" dirty="0">
                <a:latin typeface="Barlow"/>
                <a:cs typeface="Barlow"/>
              </a:rPr>
              <a:t> </a:t>
            </a:r>
            <a:r>
              <a:rPr sz="3050" b="1" spc="-10" dirty="0">
                <a:latin typeface="Barlow"/>
                <a:cs typeface="Barlow"/>
              </a:rPr>
              <a:t>Guide</a:t>
            </a:r>
            <a:endParaRPr sz="3050" dirty="0">
              <a:latin typeface="Barlow"/>
              <a:cs typeface="Barlow"/>
            </a:endParaRPr>
          </a:p>
          <a:p>
            <a:pPr marL="12700">
              <a:lnSpc>
                <a:spcPct val="100000"/>
              </a:lnSpc>
              <a:spcBef>
                <a:spcPts val="695"/>
              </a:spcBef>
            </a:pPr>
            <a:r>
              <a:rPr sz="2600" spc="-10" dirty="0">
                <a:solidFill>
                  <a:srgbClr val="306CB5"/>
                </a:solidFill>
                <a:latin typeface="Barlow"/>
                <a:cs typeface="Barlow"/>
              </a:rPr>
              <a:t>slides</a:t>
            </a:r>
            <a:r>
              <a:rPr sz="2600" spc="-85" dirty="0">
                <a:solidFill>
                  <a:srgbClr val="306CB5"/>
                </a:solidFill>
                <a:latin typeface="Barlow"/>
                <a:cs typeface="Barlow"/>
              </a:rPr>
              <a:t> </a:t>
            </a:r>
            <a:r>
              <a:rPr lang="en-US" sz="2600" spc="-25" dirty="0">
                <a:solidFill>
                  <a:srgbClr val="306CB5"/>
                </a:solidFill>
                <a:latin typeface="Barlow"/>
                <a:cs typeface="Barlow"/>
              </a:rPr>
              <a:t>5</a:t>
            </a:r>
            <a:r>
              <a:rPr sz="2600" spc="-25" dirty="0">
                <a:solidFill>
                  <a:srgbClr val="306CB5"/>
                </a:solidFill>
                <a:latin typeface="Barlow"/>
                <a:cs typeface="Barlow"/>
              </a:rPr>
              <a:t>–</a:t>
            </a:r>
            <a:r>
              <a:rPr lang="en-US" sz="2600" spc="-50" dirty="0">
                <a:solidFill>
                  <a:srgbClr val="306CB5"/>
                </a:solidFill>
                <a:latin typeface="Barlow"/>
                <a:cs typeface="Barlow"/>
              </a:rPr>
              <a:t>13</a:t>
            </a:r>
            <a:endParaRPr sz="2600" dirty="0">
              <a:latin typeface="Barlow"/>
              <a:cs typeface="Barlow"/>
            </a:endParaRPr>
          </a:p>
        </p:txBody>
      </p:sp>
      <p:sp>
        <p:nvSpPr>
          <p:cNvPr id="21" name="Rectangle 20">
            <a:hlinkClick r:id="rId5" action="ppaction://hlinksldjump"/>
            <a:extLst>
              <a:ext uri="{FF2B5EF4-FFF2-40B4-BE49-F238E27FC236}">
                <a16:creationId xmlns:a16="http://schemas.microsoft.com/office/drawing/2014/main" id="{4DE2E081-7852-97CC-C72E-763AB61E7500}"/>
              </a:ext>
            </a:extLst>
          </p:cNvPr>
          <p:cNvSpPr/>
          <p:nvPr/>
        </p:nvSpPr>
        <p:spPr>
          <a:xfrm>
            <a:off x="1336295" y="4639481"/>
            <a:ext cx="455116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615553" y="348545"/>
            <a:ext cx="2773045" cy="402590"/>
          </a:xfrm>
          <a:prstGeom prst="rect">
            <a:avLst/>
          </a:prstGeom>
        </p:spPr>
        <p:txBody>
          <a:bodyPr vert="horz" wrap="square" lIns="0" tIns="15240" rIns="0" bIns="0" rtlCol="0">
            <a:spAutoFit/>
          </a:bodyPr>
          <a:lstStyle/>
          <a:p>
            <a:pPr marL="12700">
              <a:lnSpc>
                <a:spcPct val="100000"/>
              </a:lnSpc>
              <a:spcBef>
                <a:spcPts val="120"/>
              </a:spcBef>
            </a:pPr>
            <a:r>
              <a:rPr sz="2450" b="1" dirty="0">
                <a:solidFill>
                  <a:srgbClr val="FFFFFF"/>
                </a:solidFill>
                <a:latin typeface="Barlow"/>
                <a:cs typeface="Barlow"/>
              </a:rPr>
              <a:t>ACADEMIC</a:t>
            </a:r>
            <a:r>
              <a:rPr sz="2450" b="1" spc="-85" dirty="0">
                <a:solidFill>
                  <a:srgbClr val="FFFFFF"/>
                </a:solidFill>
                <a:latin typeface="Barlow"/>
                <a:cs typeface="Barlow"/>
              </a:rPr>
              <a:t> </a:t>
            </a:r>
            <a:r>
              <a:rPr sz="2450" b="1" spc="-10" dirty="0">
                <a:solidFill>
                  <a:srgbClr val="FFFFFF"/>
                </a:solidFill>
                <a:latin typeface="Barlow"/>
                <a:cs typeface="Barlow"/>
              </a:rPr>
              <a:t>TOOLKIT</a:t>
            </a:r>
            <a:endParaRPr sz="2450">
              <a:latin typeface="Barlow"/>
              <a:cs typeface="Barlow"/>
            </a:endParaRPr>
          </a:p>
        </p:txBody>
      </p:sp>
      <p:sp>
        <p:nvSpPr>
          <p:cNvPr id="9" name="object 9"/>
          <p:cNvSpPr txBox="1"/>
          <p:nvPr/>
        </p:nvSpPr>
        <p:spPr>
          <a:xfrm>
            <a:off x="5556252" y="181452"/>
            <a:ext cx="8991598" cy="583493"/>
          </a:xfrm>
          <a:prstGeom prst="rect">
            <a:avLst/>
          </a:prstGeom>
        </p:spPr>
        <p:txBody>
          <a:bodyPr vert="horz" wrap="square" lIns="0" tIns="13970" rIns="0" bIns="0" rtlCol="0">
            <a:spAutoFit/>
          </a:bodyPr>
          <a:lstStyle/>
          <a:p>
            <a:pPr marL="12700" algn="ctr">
              <a:lnSpc>
                <a:spcPct val="100000"/>
              </a:lnSpc>
              <a:spcBef>
                <a:spcPts val="110"/>
              </a:spcBef>
            </a:pPr>
            <a:r>
              <a:rPr lang="en-US" sz="3700" b="1" dirty="0">
                <a:solidFill>
                  <a:srgbClr val="FFFFFF"/>
                </a:solidFill>
                <a:latin typeface="Barlow"/>
                <a:cs typeface="Barlow"/>
              </a:rPr>
              <a:t>The Rite Cite</a:t>
            </a:r>
            <a:endParaRPr sz="3700" dirty="0">
              <a:latin typeface="Barlow"/>
              <a:cs typeface="Barlow"/>
            </a:endParaRPr>
          </a:p>
        </p:txBody>
      </p:sp>
      <p:sp>
        <p:nvSpPr>
          <p:cNvPr id="10" name="object 10" descr="$PPTXTitle"/>
          <p:cNvSpPr txBox="1">
            <a:spLocks noGrp="1"/>
          </p:cNvSpPr>
          <p:nvPr>
            <p:ph type="title"/>
          </p:nvPr>
        </p:nvSpPr>
        <p:spPr>
          <a:xfrm>
            <a:off x="5460760" y="1589345"/>
            <a:ext cx="10001130" cy="1183016"/>
          </a:xfrm>
          <a:prstGeom prst="rect">
            <a:avLst/>
          </a:prstGeom>
        </p:spPr>
        <p:txBody>
          <a:bodyPr vert="horz" wrap="square" lIns="0" tIns="13335" rIns="0" bIns="0" rtlCol="0">
            <a:spAutoFit/>
          </a:bodyPr>
          <a:lstStyle/>
          <a:p>
            <a:pPr marL="12700" algn="ctr">
              <a:lnSpc>
                <a:spcPct val="100000"/>
              </a:lnSpc>
              <a:spcBef>
                <a:spcPts val="105"/>
              </a:spcBef>
            </a:pPr>
            <a:r>
              <a:rPr sz="5600" spc="-10" dirty="0"/>
              <a:t>Interactive</a:t>
            </a:r>
            <a:r>
              <a:rPr sz="5600" spc="-195" dirty="0"/>
              <a:t> </a:t>
            </a:r>
            <a:r>
              <a:rPr sz="5600" dirty="0"/>
              <a:t>Table</a:t>
            </a:r>
            <a:r>
              <a:rPr sz="5600" spc="-195" dirty="0"/>
              <a:t> </a:t>
            </a:r>
            <a:r>
              <a:rPr sz="5600" dirty="0"/>
              <a:t>of</a:t>
            </a:r>
            <a:r>
              <a:rPr sz="5600" spc="-195" dirty="0"/>
              <a:t> </a:t>
            </a:r>
            <a:r>
              <a:rPr sz="5600" spc="-10" dirty="0"/>
              <a:t>Contents</a:t>
            </a:r>
            <a:br>
              <a:rPr lang="en-US" sz="5600" spc="-10" dirty="0"/>
            </a:br>
            <a:r>
              <a:rPr lang="en-US" sz="2000" b="0" spc="-10" dirty="0">
                <a:latin typeface="Barlow" pitchFamily="2" charset="77"/>
              </a:rPr>
              <a:t>(slideshow view only)</a:t>
            </a:r>
            <a:endParaRPr sz="2000" b="0" spc="-10" dirty="0">
              <a:latin typeface="Barlow" pitchFamily="2" charset="77"/>
            </a:endParaRPr>
          </a:p>
        </p:txBody>
      </p:sp>
      <p:grpSp>
        <p:nvGrpSpPr>
          <p:cNvPr id="11" name="object 11"/>
          <p:cNvGrpSpPr/>
          <p:nvPr/>
        </p:nvGrpSpPr>
        <p:grpSpPr>
          <a:xfrm>
            <a:off x="1382156" y="3298328"/>
            <a:ext cx="849630" cy="849630"/>
            <a:chOff x="1382156" y="3298328"/>
            <a:chExt cx="849630" cy="849630"/>
          </a:xfrm>
        </p:grpSpPr>
        <p:sp>
          <p:nvSpPr>
            <p:cNvPr id="12" name="object 12"/>
            <p:cNvSpPr/>
            <p:nvPr/>
          </p:nvSpPr>
          <p:spPr>
            <a:xfrm>
              <a:off x="1382156" y="3298328"/>
              <a:ext cx="849630" cy="849630"/>
            </a:xfrm>
            <a:custGeom>
              <a:avLst/>
              <a:gdLst/>
              <a:ahLst/>
              <a:cxnLst/>
              <a:rect l="l" t="t" r="r" b="b"/>
              <a:pathLst>
                <a:path w="849630" h="849629">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p:spPr>
          <p:txBody>
            <a:bodyPr wrap="square" lIns="0" tIns="0" rIns="0" bIns="0" rtlCol="0"/>
            <a:lstStyle/>
            <a:p>
              <a:endParaRPr/>
            </a:p>
          </p:txBody>
        </p:sp>
        <p:sp>
          <p:nvSpPr>
            <p:cNvPr id="13" name="object 13"/>
            <p:cNvSpPr/>
            <p:nvPr/>
          </p:nvSpPr>
          <p:spPr>
            <a:xfrm>
              <a:off x="1488352" y="3495694"/>
              <a:ext cx="637540" cy="535305"/>
            </a:xfrm>
            <a:custGeom>
              <a:avLst/>
              <a:gdLst/>
              <a:ahLst/>
              <a:cxnLst/>
              <a:rect l="l" t="t" r="r" b="b"/>
              <a:pathLst>
                <a:path w="637539" h="535304">
                  <a:moveTo>
                    <a:pt x="637163" y="0"/>
                  </a:moveTo>
                  <a:lnTo>
                    <a:pt x="0" y="0"/>
                  </a:lnTo>
                  <a:lnTo>
                    <a:pt x="0" y="535219"/>
                  </a:lnTo>
                  <a:lnTo>
                    <a:pt x="637163" y="535219"/>
                  </a:lnTo>
                  <a:lnTo>
                    <a:pt x="637163" y="0"/>
                  </a:lnTo>
                  <a:close/>
                </a:path>
              </a:pathLst>
            </a:custGeom>
            <a:solidFill>
              <a:srgbClr val="FFFFFF"/>
            </a:solidFill>
          </p:spPr>
          <p:txBody>
            <a:bodyPr wrap="square" lIns="0" tIns="0" rIns="0" bIns="0" rtlCol="0"/>
            <a:lstStyle/>
            <a:p>
              <a:endParaRPr/>
            </a:p>
          </p:txBody>
        </p:sp>
        <p:pic>
          <p:nvPicPr>
            <p:cNvPr id="14" name="object 14"/>
            <p:cNvPicPr/>
            <p:nvPr/>
          </p:nvPicPr>
          <p:blipFill>
            <a:blip r:embed="rId6" cstate="print"/>
            <a:stretch>
              <a:fillRect/>
            </a:stretch>
          </p:blipFill>
          <p:spPr>
            <a:xfrm>
              <a:off x="1734727" y="3679387"/>
              <a:ext cx="144414" cy="144424"/>
            </a:xfrm>
            <a:prstGeom prst="rect">
              <a:avLst/>
            </a:prstGeom>
          </p:spPr>
        </p:pic>
        <p:sp>
          <p:nvSpPr>
            <p:cNvPr id="15" name="object 15"/>
            <p:cNvSpPr/>
            <p:nvPr/>
          </p:nvSpPr>
          <p:spPr>
            <a:xfrm>
              <a:off x="1522753" y="3574228"/>
              <a:ext cx="568960" cy="354965"/>
            </a:xfrm>
            <a:custGeom>
              <a:avLst/>
              <a:gdLst/>
              <a:ahLst/>
              <a:cxnLst/>
              <a:rect l="l" t="t" r="r" b="b"/>
              <a:pathLst>
                <a:path w="568960" h="354964">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p:spPr>
          <p:txBody>
            <a:bodyPr wrap="square" lIns="0" tIns="0" rIns="0" bIns="0" rtlCol="0"/>
            <a:lstStyle/>
            <a:p>
              <a:endParaRPr/>
            </a:p>
          </p:txBody>
        </p:sp>
      </p:grpSp>
      <p:grpSp>
        <p:nvGrpSpPr>
          <p:cNvPr id="16" name="object 16"/>
          <p:cNvGrpSpPr/>
          <p:nvPr/>
        </p:nvGrpSpPr>
        <p:grpSpPr>
          <a:xfrm>
            <a:off x="1377715" y="4650911"/>
            <a:ext cx="854075" cy="838200"/>
            <a:chOff x="1377715" y="4650911"/>
            <a:chExt cx="854075" cy="838200"/>
          </a:xfrm>
        </p:grpSpPr>
        <p:sp>
          <p:nvSpPr>
            <p:cNvPr id="17" name="object 17"/>
            <p:cNvSpPr/>
            <p:nvPr/>
          </p:nvSpPr>
          <p:spPr>
            <a:xfrm>
              <a:off x="1377715" y="4650911"/>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p:spPr>
          <p:txBody>
            <a:bodyPr wrap="square" lIns="0" tIns="0" rIns="0" bIns="0" rtlCol="0"/>
            <a:lstStyle/>
            <a:p>
              <a:endParaRPr/>
            </a:p>
          </p:txBody>
        </p:sp>
        <p:sp>
          <p:nvSpPr>
            <p:cNvPr id="18" name="object 18"/>
            <p:cNvSpPr/>
            <p:nvPr/>
          </p:nvSpPr>
          <p:spPr>
            <a:xfrm>
              <a:off x="1489989" y="4715782"/>
              <a:ext cx="629920" cy="708025"/>
            </a:xfrm>
            <a:custGeom>
              <a:avLst/>
              <a:gdLst/>
              <a:ahLst/>
              <a:cxnLst/>
              <a:rect l="l" t="t" r="r" b="b"/>
              <a:pathLst>
                <a:path w="629919" h="708025">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p:spPr>
          <p:txBody>
            <a:bodyPr wrap="square" lIns="0" tIns="0" rIns="0" bIns="0" rtlCol="0"/>
            <a:lstStyle/>
            <a:p>
              <a:endParaRPr/>
            </a:p>
          </p:txBody>
        </p:sp>
      </p:grpSp>
      <p:grpSp>
        <p:nvGrpSpPr>
          <p:cNvPr id="23" name="object 23"/>
          <p:cNvGrpSpPr/>
          <p:nvPr/>
        </p:nvGrpSpPr>
        <p:grpSpPr>
          <a:xfrm>
            <a:off x="1377715" y="8690834"/>
            <a:ext cx="854075" cy="838200"/>
            <a:chOff x="1377715" y="8690834"/>
            <a:chExt cx="854075" cy="838200"/>
          </a:xfrm>
        </p:grpSpPr>
        <p:sp>
          <p:nvSpPr>
            <p:cNvPr id="24" name="object 24"/>
            <p:cNvSpPr/>
            <p:nvPr/>
          </p:nvSpPr>
          <p:spPr>
            <a:xfrm>
              <a:off x="1377715" y="8690834"/>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p:spPr>
          <p:txBody>
            <a:bodyPr wrap="square" lIns="0" tIns="0" rIns="0" bIns="0" rtlCol="0"/>
            <a:lstStyle/>
            <a:p>
              <a:endParaRPr/>
            </a:p>
          </p:txBody>
        </p:sp>
        <p:sp>
          <p:nvSpPr>
            <p:cNvPr id="25" name="object 25"/>
            <p:cNvSpPr/>
            <p:nvPr/>
          </p:nvSpPr>
          <p:spPr>
            <a:xfrm>
              <a:off x="1555191" y="8921857"/>
              <a:ext cx="485140" cy="401320"/>
            </a:xfrm>
            <a:custGeom>
              <a:avLst/>
              <a:gdLst/>
              <a:ahLst/>
              <a:cxnLst/>
              <a:rect l="l" t="t" r="r" b="b"/>
              <a:pathLst>
                <a:path w="485139" h="401320">
                  <a:moveTo>
                    <a:pt x="200406" y="200406"/>
                  </a:moveTo>
                  <a:lnTo>
                    <a:pt x="0" y="12"/>
                  </a:lnTo>
                  <a:lnTo>
                    <a:pt x="0" y="400824"/>
                  </a:lnTo>
                  <a:lnTo>
                    <a:pt x="200406" y="200406"/>
                  </a:lnTo>
                  <a:close/>
                </a:path>
                <a:path w="485139" h="401320">
                  <a:moveTo>
                    <a:pt x="407835" y="200406"/>
                  </a:moveTo>
                  <a:lnTo>
                    <a:pt x="207429" y="12"/>
                  </a:lnTo>
                  <a:lnTo>
                    <a:pt x="207429" y="400824"/>
                  </a:lnTo>
                  <a:lnTo>
                    <a:pt x="407835" y="200406"/>
                  </a:lnTo>
                  <a:close/>
                </a:path>
                <a:path w="485139" h="401320">
                  <a:moveTo>
                    <a:pt x="484581" y="0"/>
                  </a:moveTo>
                  <a:lnTo>
                    <a:pt x="422770" y="0"/>
                  </a:lnTo>
                  <a:lnTo>
                    <a:pt x="422770" y="400812"/>
                  </a:lnTo>
                  <a:lnTo>
                    <a:pt x="484581" y="400812"/>
                  </a:lnTo>
                  <a:lnTo>
                    <a:pt x="484581" y="0"/>
                  </a:lnTo>
                  <a:close/>
                </a:path>
              </a:pathLst>
            </a:custGeom>
            <a:solidFill>
              <a:srgbClr val="FFFFFF"/>
            </a:solidFill>
          </p:spPr>
          <p:txBody>
            <a:bodyPr wrap="square" lIns="0" tIns="0" rIns="0" bIns="0" rtlCol="0"/>
            <a:lstStyle/>
            <a:p>
              <a:endParaRPr/>
            </a:p>
          </p:txBody>
        </p:sp>
      </p:grpSp>
      <p:sp>
        <p:nvSpPr>
          <p:cNvPr id="40" name="object 4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a:t>
            </a:fld>
            <a:endParaRPr spc="-25" dirty="0"/>
          </a:p>
        </p:txBody>
      </p:sp>
      <p:sp>
        <p:nvSpPr>
          <p:cNvPr id="41" name="object 4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44" name="Picture 43" descr="A light bulb with a wire wrapped around it&#10;&#10;AI-generated content may be incorrect.">
            <a:extLst>
              <a:ext uri="{FF2B5EF4-FFF2-40B4-BE49-F238E27FC236}">
                <a16:creationId xmlns:a16="http://schemas.microsoft.com/office/drawing/2014/main" id="{936469EC-E589-E79A-77A6-882F259D68D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09768" y="6000169"/>
            <a:ext cx="835581" cy="835581"/>
          </a:xfrm>
          <a:prstGeom prst="rect">
            <a:avLst/>
          </a:prstGeom>
        </p:spPr>
      </p:pic>
      <p:pic>
        <p:nvPicPr>
          <p:cNvPr id="47" name="Picture 46" descr="A red exclamation mark on a white background&#10;&#10;AI-generated content may be incorrect.">
            <a:extLst>
              <a:ext uri="{FF2B5EF4-FFF2-40B4-BE49-F238E27FC236}">
                <a16:creationId xmlns:a16="http://schemas.microsoft.com/office/drawing/2014/main" id="{E20B6594-0CAA-C835-1300-1B467B9F09F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1193" y="7340407"/>
            <a:ext cx="884151" cy="884151"/>
          </a:xfrm>
          <a:prstGeom prst="rect">
            <a:avLst/>
          </a:prstGeom>
        </p:spPr>
      </p:pic>
      <mc:AlternateContent xmlns:mc="http://schemas.openxmlformats.org/markup-compatibility/2006" xmlns:p14="http://schemas.microsoft.com/office/powerpoint/2010/main">
        <mc:Choice Requires="p14">
          <p:contentPart p14:bwMode="auto" r:id="rId9">
            <p14:nvContentPartPr>
              <p14:cNvPr id="48" name="Ink 47">
                <a:extLst>
                  <a:ext uri="{FF2B5EF4-FFF2-40B4-BE49-F238E27FC236}">
                    <a16:creationId xmlns:a16="http://schemas.microsoft.com/office/drawing/2014/main" id="{49B51373-CF4D-8FB5-B0FA-A1ADF96868B4}"/>
                  </a:ext>
                </a:extLst>
              </p14:cNvPr>
              <p14:cNvContentPartPr/>
              <p14:nvPr/>
            </p14:nvContentPartPr>
            <p14:xfrm>
              <a:off x="449712" y="2303208"/>
              <a:ext cx="360" cy="360"/>
            </p14:xfrm>
          </p:contentPart>
        </mc:Choice>
        <mc:Fallback xmlns="">
          <p:pic>
            <p:nvPicPr>
              <p:cNvPr id="48" name="Ink 47">
                <a:extLst>
                  <a:ext uri="{FF2B5EF4-FFF2-40B4-BE49-F238E27FC236}">
                    <a16:creationId xmlns:a16="http://schemas.microsoft.com/office/drawing/2014/main" id="{49B51373-CF4D-8FB5-B0FA-A1ADF96868B4}"/>
                  </a:ext>
                </a:extLst>
              </p:cNvPr>
              <p:cNvPicPr/>
              <p:nvPr/>
            </p:nvPicPr>
            <p:blipFill>
              <a:blip r:embed="rId10"/>
              <a:stretch>
                <a:fillRect/>
              </a:stretch>
            </p:blipFill>
            <p:spPr>
              <a:xfrm>
                <a:off x="443592" y="2297088"/>
                <a:ext cx="12600" cy="12600"/>
              </a:xfrm>
              <a:prstGeom prst="rect">
                <a:avLst/>
              </a:prstGeom>
            </p:spPr>
          </p:pic>
        </mc:Fallback>
      </mc:AlternateContent>
      <p:cxnSp>
        <p:nvCxnSpPr>
          <p:cNvPr id="54" name="Straight Connector 53">
            <a:extLst>
              <a:ext uri="{FF2B5EF4-FFF2-40B4-BE49-F238E27FC236}">
                <a16:creationId xmlns:a16="http://schemas.microsoft.com/office/drawing/2014/main" id="{935DA87C-4352-9B58-8643-74198CADA621}"/>
              </a:ext>
            </a:extLst>
          </p:cNvPr>
          <p:cNvCxnSpPr>
            <a:cxnSpLocks/>
          </p:cNvCxnSpPr>
          <p:nvPr/>
        </p:nvCxnSpPr>
        <p:spPr>
          <a:xfrm>
            <a:off x="5784850" y="4816475"/>
            <a:ext cx="1402512" cy="0"/>
          </a:xfrm>
          <a:prstGeom prst="line">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7" name="Left Bracket 66">
            <a:extLst>
              <a:ext uri="{FF2B5EF4-FFF2-40B4-BE49-F238E27FC236}">
                <a16:creationId xmlns:a16="http://schemas.microsoft.com/office/drawing/2014/main" id="{21AA62CF-FB0A-C78A-B097-5154445F2D4F}"/>
              </a:ext>
            </a:extLst>
          </p:cNvPr>
          <p:cNvSpPr/>
          <p:nvPr/>
        </p:nvSpPr>
        <p:spPr>
          <a:xfrm>
            <a:off x="7187362" y="3495694"/>
            <a:ext cx="390816" cy="4444981"/>
          </a:xfrm>
          <a:prstGeom prst="leftBracket">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dirty="0"/>
          </a:p>
        </p:txBody>
      </p:sp>
      <p:sp>
        <p:nvSpPr>
          <p:cNvPr id="20" name="Rectangle 19">
            <a:hlinkClick r:id="" action="ppaction://hlinkshowjump?jump=nextslide"/>
            <a:extLst>
              <a:ext uri="{FF2B5EF4-FFF2-40B4-BE49-F238E27FC236}">
                <a16:creationId xmlns:a16="http://schemas.microsoft.com/office/drawing/2014/main" id="{FC69A428-CBC3-F548-14EE-02AA47F3105D}"/>
              </a:ext>
            </a:extLst>
          </p:cNvPr>
          <p:cNvSpPr/>
          <p:nvPr/>
        </p:nvSpPr>
        <p:spPr>
          <a:xfrm>
            <a:off x="1361193" y="3298328"/>
            <a:ext cx="2936222"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hlinkClick r:id="rId5" action="ppaction://hlinksldjump"/>
            <a:extLst>
              <a:ext uri="{FF2B5EF4-FFF2-40B4-BE49-F238E27FC236}">
                <a16:creationId xmlns:a16="http://schemas.microsoft.com/office/drawing/2014/main" id="{E93E6CFA-D9A5-F2AE-0F38-F654F552D927}"/>
              </a:ext>
            </a:extLst>
          </p:cNvPr>
          <p:cNvSpPr/>
          <p:nvPr/>
        </p:nvSpPr>
        <p:spPr>
          <a:xfrm>
            <a:off x="7678863" y="3298328"/>
            <a:ext cx="6259387"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hlinkClick r:id="rId11" action="ppaction://hlinksldjump"/>
            <a:extLst>
              <a:ext uri="{FF2B5EF4-FFF2-40B4-BE49-F238E27FC236}">
                <a16:creationId xmlns:a16="http://schemas.microsoft.com/office/drawing/2014/main" id="{287D82C3-1159-44D6-EED0-F08294F32F0C}"/>
              </a:ext>
            </a:extLst>
          </p:cNvPr>
          <p:cNvSpPr/>
          <p:nvPr/>
        </p:nvSpPr>
        <p:spPr>
          <a:xfrm>
            <a:off x="7616474" y="4382719"/>
            <a:ext cx="7388576"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hlinkClick r:id="rId12" action="ppaction://hlinksldjump"/>
            <a:extLst>
              <a:ext uri="{FF2B5EF4-FFF2-40B4-BE49-F238E27FC236}">
                <a16:creationId xmlns:a16="http://schemas.microsoft.com/office/drawing/2014/main" id="{F0A0C18B-5828-FD47-7AC1-2795D991467F}"/>
              </a:ext>
            </a:extLst>
          </p:cNvPr>
          <p:cNvSpPr/>
          <p:nvPr/>
        </p:nvSpPr>
        <p:spPr>
          <a:xfrm>
            <a:off x="7614358" y="5527206"/>
            <a:ext cx="8152692" cy="13744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hlinkClick r:id="rId13" action="ppaction://hlinksldjump"/>
            <a:extLst>
              <a:ext uri="{FF2B5EF4-FFF2-40B4-BE49-F238E27FC236}">
                <a16:creationId xmlns:a16="http://schemas.microsoft.com/office/drawing/2014/main" id="{B102822D-4315-D1B5-F620-F2408187E521}"/>
              </a:ext>
            </a:extLst>
          </p:cNvPr>
          <p:cNvSpPr/>
          <p:nvPr/>
        </p:nvSpPr>
        <p:spPr>
          <a:xfrm>
            <a:off x="7614358" y="7212315"/>
            <a:ext cx="6552492"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blue and white logo&#10;&#10;AI-generated content may be incorrect.">
            <a:extLst>
              <a:ext uri="{FF2B5EF4-FFF2-40B4-BE49-F238E27FC236}">
                <a16:creationId xmlns:a16="http://schemas.microsoft.com/office/drawing/2014/main" id="{4980580E-D57D-3169-C19D-2E35CE63CFCC}"/>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948664" y="102732"/>
            <a:ext cx="2539883" cy="836045"/>
          </a:xfrm>
          <a:prstGeom prst="round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7" name="object 7"/>
          <p:cNvSpPr txBox="1"/>
          <p:nvPr/>
        </p:nvSpPr>
        <p:spPr>
          <a:xfrm>
            <a:off x="615553" y="4835949"/>
            <a:ext cx="2399030" cy="139141"/>
          </a:xfrm>
          <a:prstGeom prst="rect">
            <a:avLst/>
          </a:prstGeom>
        </p:spPr>
        <p:txBody>
          <a:bodyPr vert="horz" wrap="square" lIns="0" tIns="15875" rIns="0" bIns="0" rtlCol="0">
            <a:spAutoFit/>
          </a:bodyPr>
          <a:lstStyle/>
          <a:p>
            <a:pPr marL="12700">
              <a:lnSpc>
                <a:spcPct val="100000"/>
              </a:lnSpc>
              <a:spcBef>
                <a:spcPts val="125"/>
              </a:spcBef>
            </a:pPr>
            <a:r>
              <a:rPr lang="en-US" sz="800" dirty="0"/>
              <a:t>© </a:t>
            </a:r>
            <a:r>
              <a:rPr lang="en-US" sz="800" dirty="0" err="1"/>
              <a:t>ti_to_tito</a:t>
            </a:r>
            <a:r>
              <a:rPr lang="en-US" sz="800" dirty="0"/>
              <a:t>/</a:t>
            </a:r>
            <a:r>
              <a:rPr lang="en-US" sz="800" dirty="0" err="1"/>
              <a:t>stock.adobe.com</a:t>
            </a:r>
            <a:endParaRPr sz="800" dirty="0">
              <a:solidFill>
                <a:schemeClr val="tx1"/>
              </a:solidFill>
              <a:latin typeface="Barlow" pitchFamily="2" charset="77"/>
              <a:cs typeface="Barlow"/>
            </a:endParaRPr>
          </a:p>
        </p:txBody>
      </p:sp>
      <p:sp>
        <p:nvSpPr>
          <p:cNvPr id="8" name="object 8"/>
          <p:cNvSpPr txBox="1"/>
          <p:nvPr/>
        </p:nvSpPr>
        <p:spPr>
          <a:xfrm>
            <a:off x="1788292" y="1187034"/>
            <a:ext cx="2701158" cy="545021"/>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dirty="0">
              <a:latin typeface="Barlow"/>
              <a:cs typeface="Barlow"/>
            </a:endParaRPr>
          </a:p>
        </p:txBody>
      </p:sp>
      <p:grpSp>
        <p:nvGrpSpPr>
          <p:cNvPr id="9" name="object 9"/>
          <p:cNvGrpSpPr/>
          <p:nvPr/>
        </p:nvGrpSpPr>
        <p:grpSpPr>
          <a:xfrm>
            <a:off x="628253" y="963321"/>
            <a:ext cx="1036955" cy="1036955"/>
            <a:chOff x="628253" y="963321"/>
            <a:chExt cx="1036955" cy="1036955"/>
          </a:xfrm>
        </p:grpSpPr>
        <p:sp>
          <p:nvSpPr>
            <p:cNvPr id="10" name="object 10"/>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1" name="object 11"/>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2" name="object 12"/>
            <p:cNvPicPr/>
            <p:nvPr/>
          </p:nvPicPr>
          <p:blipFill>
            <a:blip r:embed="rId2" cstate="print"/>
            <a:stretch>
              <a:fillRect/>
            </a:stretch>
          </p:blipFill>
          <p:spPr>
            <a:xfrm>
              <a:off x="1058449" y="1428286"/>
              <a:ext cx="176225" cy="176225"/>
            </a:xfrm>
            <a:prstGeom prst="rect">
              <a:avLst/>
            </a:prstGeom>
          </p:spPr>
        </p:pic>
        <p:sp>
          <p:nvSpPr>
            <p:cNvPr id="13" name="object 13"/>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3</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TextBox 16">
            <a:extLst>
              <a:ext uri="{FF2B5EF4-FFF2-40B4-BE49-F238E27FC236}">
                <a16:creationId xmlns:a16="http://schemas.microsoft.com/office/drawing/2014/main" id="{6C771C15-415C-3ACE-5774-3D29CEB6D77B}"/>
              </a:ext>
            </a:extLst>
          </p:cNvPr>
          <p:cNvSpPr txBox="1"/>
          <p:nvPr/>
        </p:nvSpPr>
        <p:spPr>
          <a:xfrm>
            <a:off x="3956050" y="2378075"/>
            <a:ext cx="14782800" cy="7864332"/>
          </a:xfrm>
          <a:prstGeom prst="rect">
            <a:avLst/>
          </a:prstGeom>
          <a:noFill/>
        </p:spPr>
        <p:txBody>
          <a:bodyPr wrap="square">
            <a:spAutoFit/>
          </a:bodyPr>
          <a:lstStyle/>
          <a:p>
            <a:pPr>
              <a:lnSpc>
                <a:spcPct val="125000"/>
              </a:lnSpc>
            </a:pPr>
            <a:r>
              <a:rPr lang="en-US" sz="3400" dirty="0">
                <a:latin typeface="Barlow" pitchFamily="2" charset="77"/>
              </a:rPr>
              <a:t>This Academic Toolkit provides essential guidance on understanding, selecting, and using appropriate citation styles in academic writing. Citations are crucial components of scholarly work, and it is important to distinguish among APA, MLA, Chicago, and Harvard styles. The toolkit identifies key features of each style and their applications across disciplines. Choosing the appropriate style is based on field of study, course requirements, and publication guidelines. Additionally, the toolkit emphasizes the ethical importance of proper citation in maintaining academic integrity. Mastering these skills improves academic writing, ensures proper attribution of sources, and contributes meaningfully to scholarly discourse. This toolkit lays the foundation for engaging in intelligent, scholarly conversation through proper citation practices.</a:t>
            </a:r>
          </a:p>
        </p:txBody>
      </p:sp>
      <p:pic>
        <p:nvPicPr>
          <p:cNvPr id="19" name="Picture 18">
            <a:extLst>
              <a:ext uri="{FF2B5EF4-FFF2-40B4-BE49-F238E27FC236}">
                <a16:creationId xmlns:a16="http://schemas.microsoft.com/office/drawing/2014/main" id="{8BD844B5-9D05-505C-2989-7BC3877A1B93}"/>
              </a:ext>
            </a:extLst>
          </p:cNvPr>
          <p:cNvPicPr>
            <a:picLocks noChangeAspect="1"/>
          </p:cNvPicPr>
          <p:nvPr/>
        </p:nvPicPr>
        <p:blipFill>
          <a:blip r:embed="rId3" cstate="print">
            <a:extLst>
              <a:ext uri="{28A0092B-C50C-407E-A947-70E740481C1C}">
                <a14:useLocalDpi xmlns:a14="http://schemas.microsoft.com/office/drawing/2010/main" val="0"/>
              </a:ext>
            </a:extLst>
          </a:blip>
          <a:srcRect l="5562" r="5562"/>
          <a:stretch/>
        </p:blipFill>
        <p:spPr>
          <a:xfrm>
            <a:off x="615554" y="2535321"/>
            <a:ext cx="3034320" cy="2272894"/>
          </a:xfrm>
          <a:prstGeom prst="roundRect">
            <a:avLst>
              <a:gd name="adj" fmla="val 6855"/>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a:extLst>
              <a:ext uri="{FF2B5EF4-FFF2-40B4-BE49-F238E27FC236}">
                <a16:creationId xmlns:a16="http://schemas.microsoft.com/office/drawing/2014/main" id="{FDEAA88C-96DF-3492-C5DF-BA1C6628A195}"/>
              </a:ext>
            </a:extLst>
          </p:cNvPr>
          <p:cNvSpPr/>
          <p:nvPr/>
        </p:nvSpPr>
        <p:spPr>
          <a:xfrm>
            <a:off x="12261851" y="2487642"/>
            <a:ext cx="7170804" cy="705323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Rounded Rectangle 19">
            <a:extLst>
              <a:ext uri="{FF2B5EF4-FFF2-40B4-BE49-F238E27FC236}">
                <a16:creationId xmlns:a16="http://schemas.microsoft.com/office/drawing/2014/main" id="{8E27BEDD-6859-1BA4-2E0F-EC4551D8934E}"/>
              </a:ext>
            </a:extLst>
          </p:cNvPr>
          <p:cNvSpPr/>
          <p:nvPr/>
        </p:nvSpPr>
        <p:spPr>
          <a:xfrm>
            <a:off x="635872" y="2481522"/>
            <a:ext cx="10896601" cy="705323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671445" y="2487642"/>
            <a:ext cx="9149080" cy="6183630"/>
          </a:xfrm>
          <a:custGeom>
            <a:avLst/>
            <a:gdLst/>
            <a:ahLst/>
            <a:cxnLst/>
            <a:rect l="l" t="t" r="r" b="b"/>
            <a:pathLst>
              <a:path w="9149080" h="618363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p:spPr>
        <p:txBody>
          <a:bodyPr wrap="square" lIns="0" tIns="0" rIns="0" bIns="0" rtlCol="0"/>
          <a:lstStyle/>
          <a:p>
            <a:endParaRPr/>
          </a:p>
        </p:txBody>
      </p:sp>
      <p:sp>
        <p:nvSpPr>
          <p:cNvPr id="5" name="object 5"/>
          <p:cNvSpPr txBox="1"/>
          <p:nvPr/>
        </p:nvSpPr>
        <p:spPr>
          <a:xfrm>
            <a:off x="908049" y="2515248"/>
            <a:ext cx="10896601" cy="6669711"/>
          </a:xfrm>
          <a:prstGeom prst="rect">
            <a:avLst/>
          </a:prstGeom>
        </p:spPr>
        <p:txBody>
          <a:bodyPr vert="horz" wrap="square" lIns="0" tIns="194310" rIns="0" bIns="0" rtlCol="0">
            <a:spAutoFit/>
          </a:bodyPr>
          <a:lstStyle/>
          <a:p>
            <a:pPr marL="28575" algn="ctr">
              <a:lnSpc>
                <a:spcPct val="100000"/>
              </a:lnSpc>
              <a:spcBef>
                <a:spcPts val="1530"/>
              </a:spcBef>
            </a:pPr>
            <a:r>
              <a:rPr sz="5600" b="1" spc="-65" dirty="0">
                <a:latin typeface="Barlow"/>
                <a:cs typeface="Barlow"/>
              </a:rPr>
              <a:t>Key</a:t>
            </a:r>
            <a:r>
              <a:rPr sz="5600" b="1" spc="-204" dirty="0">
                <a:latin typeface="Barlow"/>
                <a:cs typeface="Barlow"/>
              </a:rPr>
              <a:t> </a:t>
            </a:r>
            <a:r>
              <a:rPr sz="5600" b="1" spc="-10" dirty="0">
                <a:latin typeface="Barlow"/>
                <a:cs typeface="Barlow"/>
              </a:rPr>
              <a:t>Concepts</a:t>
            </a:r>
            <a:endParaRPr sz="5600" dirty="0">
              <a:latin typeface="Barlow"/>
              <a:cs typeface="Barlow"/>
            </a:endParaRPr>
          </a:p>
          <a:p>
            <a:pPr marL="465138" marR="714375" indent="-452438" algn="l">
              <a:lnSpc>
                <a:spcPct val="117100"/>
              </a:lnSpc>
              <a:spcBef>
                <a:spcPts val="150"/>
              </a:spcBef>
              <a:buChar char="•"/>
            </a:pPr>
            <a:r>
              <a:rPr lang="en-US" sz="3050" dirty="0">
                <a:latin typeface="Barlow"/>
              </a:rPr>
              <a:t>Understanding citation fundamentals and importance</a:t>
            </a:r>
          </a:p>
          <a:p>
            <a:pPr marL="465138" marR="714375" indent="-452438" algn="l">
              <a:lnSpc>
                <a:spcPct val="117100"/>
              </a:lnSpc>
              <a:spcBef>
                <a:spcPts val="150"/>
              </a:spcBef>
              <a:buChar char="•"/>
            </a:pPr>
            <a:r>
              <a:rPr lang="en-US" sz="3050" dirty="0">
                <a:latin typeface="Barlow"/>
              </a:rPr>
              <a:t>Recognizing and distinguishing among major </a:t>
            </a:r>
            <a:br>
              <a:rPr lang="en-US" sz="3050" dirty="0">
                <a:latin typeface="Barlow"/>
              </a:rPr>
            </a:br>
            <a:r>
              <a:rPr lang="en-US" sz="3050" dirty="0">
                <a:latin typeface="Barlow"/>
              </a:rPr>
              <a:t>citation styles</a:t>
            </a:r>
          </a:p>
          <a:p>
            <a:pPr marL="465138" marR="714375" indent="-452438" algn="l">
              <a:lnSpc>
                <a:spcPct val="117100"/>
              </a:lnSpc>
              <a:spcBef>
                <a:spcPts val="150"/>
              </a:spcBef>
              <a:buChar char="•"/>
            </a:pPr>
            <a:r>
              <a:rPr lang="en-US" sz="3050" dirty="0">
                <a:latin typeface="Barlow"/>
              </a:rPr>
              <a:t>Applying appropriate citation styles for different contexts</a:t>
            </a:r>
          </a:p>
          <a:p>
            <a:pPr marL="465138" marR="714375" indent="-452438" algn="l">
              <a:lnSpc>
                <a:spcPct val="117100"/>
              </a:lnSpc>
              <a:spcBef>
                <a:spcPts val="150"/>
              </a:spcBef>
              <a:buChar char="•"/>
            </a:pPr>
            <a:r>
              <a:rPr lang="en-US" sz="3050" dirty="0">
                <a:latin typeface="Barlow"/>
              </a:rPr>
              <a:t>Integrating citations seamlessly into academic writing</a:t>
            </a:r>
          </a:p>
          <a:p>
            <a:pPr marL="465138" marR="714375" indent="-452438" algn="l">
              <a:lnSpc>
                <a:spcPct val="117100"/>
              </a:lnSpc>
              <a:spcBef>
                <a:spcPts val="150"/>
              </a:spcBef>
              <a:buChar char="•"/>
            </a:pPr>
            <a:r>
              <a:rPr lang="en-US" sz="3050" dirty="0">
                <a:latin typeface="Barlow"/>
              </a:rPr>
              <a:t>Contributing to scholarly discourse through </a:t>
            </a:r>
            <a:br>
              <a:rPr lang="en-US" sz="3050" dirty="0">
                <a:latin typeface="Barlow"/>
              </a:rPr>
            </a:br>
            <a:r>
              <a:rPr lang="en-US" sz="3050" dirty="0">
                <a:latin typeface="Barlow"/>
              </a:rPr>
              <a:t>proper citation</a:t>
            </a:r>
          </a:p>
          <a:p>
            <a:pPr marL="465138" marR="714375" indent="-452438" algn="l">
              <a:lnSpc>
                <a:spcPct val="117100"/>
              </a:lnSpc>
              <a:spcBef>
                <a:spcPts val="150"/>
              </a:spcBef>
              <a:buChar char="•"/>
            </a:pPr>
            <a:r>
              <a:rPr lang="en-US" sz="3050" dirty="0">
                <a:latin typeface="Barlow"/>
              </a:rPr>
              <a:t>Evaluating the ethical implications of citation practices</a:t>
            </a:r>
          </a:p>
          <a:p>
            <a:pPr marL="465138" marR="714375" indent="-452438" algn="l">
              <a:lnSpc>
                <a:spcPct val="117100"/>
              </a:lnSpc>
              <a:spcBef>
                <a:spcPts val="150"/>
              </a:spcBef>
              <a:buChar char="•"/>
            </a:pPr>
            <a:r>
              <a:rPr lang="en-US" sz="3050" dirty="0">
                <a:latin typeface="Barlow"/>
              </a:rPr>
              <a:t>Understanding the relationship between citation and research methodology</a:t>
            </a:r>
          </a:p>
        </p:txBody>
      </p:sp>
      <p:sp>
        <p:nvSpPr>
          <p:cNvPr id="8" name="object 8"/>
          <p:cNvSpPr txBox="1"/>
          <p:nvPr/>
        </p:nvSpPr>
        <p:spPr>
          <a:xfrm>
            <a:off x="12566650" y="2504777"/>
            <a:ext cx="7315200" cy="6043642"/>
          </a:xfrm>
          <a:prstGeom prst="rect">
            <a:avLst/>
          </a:prstGeom>
          <a:noFill/>
        </p:spPr>
        <p:txBody>
          <a:bodyPr vert="horz" wrap="square" lIns="0" tIns="194310" rIns="0" bIns="0" rtlCol="0">
            <a:spAutoFit/>
          </a:bodyPr>
          <a:lstStyle/>
          <a:p>
            <a:pPr marL="346075" algn="l">
              <a:lnSpc>
                <a:spcPct val="100000"/>
              </a:lnSpc>
              <a:spcBef>
                <a:spcPts val="1530"/>
              </a:spcBef>
              <a:tabLst>
                <a:tab pos="1528763" algn="l"/>
              </a:tabLst>
            </a:pPr>
            <a:r>
              <a:rPr lang="en-US" sz="5600" b="1" spc="-10" dirty="0">
                <a:latin typeface="Barlow"/>
                <a:cs typeface="Barlow"/>
              </a:rPr>
              <a:t>	</a:t>
            </a:r>
            <a:r>
              <a:rPr sz="5600" b="1" spc="-10" dirty="0">
                <a:latin typeface="Barlow"/>
                <a:cs typeface="Barlow"/>
              </a:rPr>
              <a:t>Resources</a:t>
            </a:r>
            <a:endParaRPr sz="5600" dirty="0">
              <a:latin typeface="Barlow"/>
              <a:cs typeface="Barlow"/>
            </a:endParaRPr>
          </a:p>
          <a:p>
            <a:pPr marL="465138" marR="714375" indent="-452438">
              <a:lnSpc>
                <a:spcPct val="117100"/>
              </a:lnSpc>
              <a:spcBef>
                <a:spcPts val="150"/>
              </a:spcBef>
              <a:buChar char="•"/>
            </a:pPr>
            <a:r>
              <a:rPr lang="en-US" sz="3050" dirty="0">
                <a:latin typeface="Barlow"/>
              </a:rPr>
              <a:t>Use resources like </a:t>
            </a:r>
            <a:r>
              <a:rPr lang="en-US" sz="3050" dirty="0">
                <a:latin typeface="Barlow"/>
                <a:hlinkClick r:id="rId2"/>
              </a:rPr>
              <a:t>Britannica Academic</a:t>
            </a:r>
            <a:r>
              <a:rPr lang="en-US" sz="3050" dirty="0">
                <a:latin typeface="Barlow"/>
              </a:rPr>
              <a:t> and faculty support.</a:t>
            </a:r>
          </a:p>
          <a:p>
            <a:pPr marL="465138" marR="714375" indent="-452438" algn="l">
              <a:lnSpc>
                <a:spcPct val="117100"/>
              </a:lnSpc>
              <a:spcBef>
                <a:spcPts val="150"/>
              </a:spcBef>
              <a:buChar char="•"/>
            </a:pPr>
            <a:r>
              <a:rPr lang="en-US" sz="3050" dirty="0">
                <a:latin typeface="Barlow"/>
              </a:rPr>
              <a:t>Use citation management tools.</a:t>
            </a:r>
          </a:p>
          <a:p>
            <a:pPr marL="465138" marR="714375" indent="-452438" algn="l">
              <a:lnSpc>
                <a:spcPct val="117100"/>
              </a:lnSpc>
              <a:spcBef>
                <a:spcPts val="150"/>
              </a:spcBef>
              <a:buChar char="•"/>
            </a:pPr>
            <a:r>
              <a:rPr lang="en-US" sz="3050" dirty="0">
                <a:latin typeface="Barlow"/>
              </a:rPr>
              <a:t>Consult your university's writing center or research support services.</a:t>
            </a:r>
          </a:p>
          <a:p>
            <a:pPr marL="465138" marR="714375" indent="-452438" algn="l">
              <a:lnSpc>
                <a:spcPct val="117100"/>
              </a:lnSpc>
              <a:spcBef>
                <a:spcPts val="150"/>
              </a:spcBef>
              <a:buChar char="•"/>
            </a:pPr>
            <a:r>
              <a:rPr lang="en-US" sz="3050" dirty="0">
                <a:latin typeface="Barlow"/>
              </a:rPr>
              <a:t>Explore discipline-specific style guides provided by course instructors or available on your university’s library media site.</a:t>
            </a:r>
          </a:p>
        </p:txBody>
      </p:sp>
      <p:grpSp>
        <p:nvGrpSpPr>
          <p:cNvPr id="10" name="object 10"/>
          <p:cNvGrpSpPr/>
          <p:nvPr/>
        </p:nvGrpSpPr>
        <p:grpSpPr>
          <a:xfrm>
            <a:off x="628253" y="963321"/>
            <a:ext cx="1036955" cy="1036955"/>
            <a:chOff x="628253" y="963321"/>
            <a:chExt cx="1036955" cy="1036955"/>
          </a:xfrm>
        </p:grpSpPr>
        <p:sp>
          <p:nvSpPr>
            <p:cNvPr id="11" name="object 11"/>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2" name="object 12"/>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3" name="object 13"/>
            <p:cNvPicPr/>
            <p:nvPr/>
          </p:nvPicPr>
          <p:blipFill>
            <a:blip r:embed="rId3" cstate="print"/>
            <a:stretch>
              <a:fillRect/>
            </a:stretch>
          </p:blipFill>
          <p:spPr>
            <a:xfrm>
              <a:off x="1058449" y="1428286"/>
              <a:ext cx="176225" cy="176225"/>
            </a:xfrm>
            <a:prstGeom prst="rect">
              <a:avLst/>
            </a:prstGeom>
          </p:spPr>
        </p:pic>
        <p:sp>
          <p:nvSpPr>
            <p:cNvPr id="14" name="object 14"/>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5" name="object 15"/>
          <p:cNvSpPr txBox="1"/>
          <p:nvPr/>
        </p:nvSpPr>
        <p:spPr>
          <a:xfrm>
            <a:off x="1788292" y="1187034"/>
            <a:ext cx="1839595"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a:latin typeface="Barlow"/>
              <a:cs typeface="Barlow"/>
            </a:endParaRPr>
          </a:p>
        </p:txBody>
      </p:sp>
      <p:sp>
        <p:nvSpPr>
          <p:cNvPr id="16" name="object 16"/>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4</a:t>
            </a:fld>
            <a:endParaRPr spc="-25" dirty="0"/>
          </a:p>
        </p:txBody>
      </p:sp>
      <p:sp>
        <p:nvSpPr>
          <p:cNvPr id="17" name="object 17"/>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15553" y="2814438"/>
            <a:ext cx="18732898" cy="5005922"/>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sz="5600" b="1" spc="-25" dirty="0">
                <a:latin typeface="Barlow"/>
                <a:cs typeface="Barlow"/>
              </a:rPr>
              <a:t>1.</a:t>
            </a:r>
            <a:r>
              <a:rPr sz="5600" b="1" dirty="0">
                <a:latin typeface="Barlow"/>
                <a:cs typeface="Barlow"/>
              </a:rPr>
              <a:t>	</a:t>
            </a:r>
            <a:r>
              <a:rPr lang="en-US" sz="5600" b="1" dirty="0"/>
              <a:t>Understand Citation Fundamentals</a:t>
            </a:r>
            <a:endParaRPr lang="en-US" sz="3050" i="1" spc="-35" dirty="0">
              <a:latin typeface="Barlow"/>
            </a:endParaRPr>
          </a:p>
          <a:p>
            <a:pPr marL="1352550" marR="933450" algn="l">
              <a:lnSpc>
                <a:spcPct val="130000"/>
              </a:lnSpc>
              <a:spcBef>
                <a:spcPts val="1800"/>
              </a:spcBef>
              <a:buNone/>
            </a:pPr>
            <a:r>
              <a:rPr lang="en-US" sz="3050" spc="-35" dirty="0">
                <a:latin typeface="Barlow"/>
              </a:rPr>
              <a:t>Consider the ethical implications of proper citation. Citations support research in the following ways:</a:t>
            </a:r>
          </a:p>
          <a:p>
            <a:pPr marL="1778000" marR="933450" indent="-393700" algn="l">
              <a:lnSpc>
                <a:spcPct val="130000"/>
              </a:lnSpc>
              <a:spcBef>
                <a:spcPts val="1800"/>
              </a:spcBef>
              <a:buChar char="•"/>
            </a:pPr>
            <a:r>
              <a:rPr lang="en-US" sz="3050" spc="-70" dirty="0">
                <a:latin typeface="Barlow"/>
              </a:rPr>
              <a:t>Properly crediting others’ work</a:t>
            </a:r>
          </a:p>
          <a:p>
            <a:pPr marL="1778000" marR="933450" indent="-393700" algn="l">
              <a:lnSpc>
                <a:spcPct val="130000"/>
              </a:lnSpc>
              <a:spcBef>
                <a:spcPts val="1800"/>
              </a:spcBef>
              <a:buChar char="•"/>
            </a:pPr>
            <a:r>
              <a:rPr lang="en-US" sz="3050" spc="-70" dirty="0">
                <a:latin typeface="Barlow"/>
              </a:rPr>
              <a:t>Avoiding plagiarism</a:t>
            </a:r>
          </a:p>
          <a:p>
            <a:pPr marL="1778000" marR="933450" indent="-393700" algn="l">
              <a:lnSpc>
                <a:spcPct val="130000"/>
              </a:lnSpc>
              <a:spcBef>
                <a:spcPts val="1800"/>
              </a:spcBef>
              <a:buChar char="•"/>
            </a:pPr>
            <a:r>
              <a:rPr lang="en-US" sz="3050" spc="-70" dirty="0">
                <a:latin typeface="Barlow"/>
              </a:rPr>
              <a:t>Allowing readers to verify information</a:t>
            </a:r>
          </a:p>
          <a:p>
            <a:pPr marL="1778000" marR="933450" indent="-393700" algn="l">
              <a:lnSpc>
                <a:spcPct val="130000"/>
              </a:lnSpc>
              <a:spcBef>
                <a:spcPts val="1800"/>
              </a:spcBef>
              <a:buChar char="•"/>
            </a:pPr>
            <a:r>
              <a:rPr lang="en-US" sz="3050" spc="-70" dirty="0">
                <a:latin typeface="Barlow"/>
              </a:rPr>
              <a:t>Strengthening the credibility of your own work</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18804"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5</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857C6-7192-F296-0144-4E61BEE19D60}"/>
            </a:ext>
          </a:extLst>
        </p:cNvPr>
        <p:cNvGrpSpPr/>
        <p:nvPr/>
      </p:nvGrpSpPr>
      <p:grpSpPr>
        <a:xfrm>
          <a:off x="0" y="0"/>
          <a:ext cx="0" cy="0"/>
          <a:chOff x="0" y="0"/>
          <a:chExt cx="0" cy="0"/>
        </a:xfrm>
      </p:grpSpPr>
      <p:sp>
        <p:nvSpPr>
          <p:cNvPr id="25" name="TextBox 24">
            <a:extLst>
              <a:ext uri="{FF2B5EF4-FFF2-40B4-BE49-F238E27FC236}">
                <a16:creationId xmlns:a16="http://schemas.microsoft.com/office/drawing/2014/main" id="{AEB42775-3A0E-29CF-C3B6-516C2AC634E9}"/>
              </a:ext>
            </a:extLst>
          </p:cNvPr>
          <p:cNvSpPr txBox="1"/>
          <p:nvPr/>
        </p:nvSpPr>
        <p:spPr>
          <a:xfrm>
            <a:off x="679450" y="3868261"/>
            <a:ext cx="12807949" cy="6202019"/>
          </a:xfrm>
          <a:prstGeom prst="rect">
            <a:avLst/>
          </a:prstGeom>
          <a:noFill/>
        </p:spPr>
        <p:txBody>
          <a:bodyPr wrap="square">
            <a:spAutoFit/>
          </a:bodyPr>
          <a:lstStyle/>
          <a:p>
            <a:pPr marL="1352550" marR="933450" algn="l">
              <a:lnSpc>
                <a:spcPct val="130000"/>
              </a:lnSpc>
              <a:spcBef>
                <a:spcPts val="1800"/>
              </a:spcBef>
            </a:pPr>
            <a:r>
              <a:rPr lang="en-US" sz="3050" spc="-35" dirty="0">
                <a:latin typeface="Barlow"/>
              </a:rPr>
              <a:t>Directly quote or paraphrase the ideas of experts in a given field to bring credibility to your research.</a:t>
            </a:r>
          </a:p>
          <a:p>
            <a:pPr marL="1778000" marR="933450" indent="-393700" algn="l">
              <a:lnSpc>
                <a:spcPct val="130000"/>
              </a:lnSpc>
              <a:spcBef>
                <a:spcPts val="1800"/>
              </a:spcBef>
              <a:buChar char="•"/>
            </a:pPr>
            <a:r>
              <a:rPr lang="en-US" sz="3050" spc="-70" dirty="0">
                <a:latin typeface="Barlow"/>
              </a:rPr>
              <a:t>Direct quotations: preserve original wording of significant ideas from authoritative sources (renowned experts, seminal works, official bodies)</a:t>
            </a:r>
          </a:p>
          <a:p>
            <a:pPr marL="1778000" marR="933450" indent="-393700" algn="l">
              <a:lnSpc>
                <a:spcPct val="130000"/>
              </a:lnSpc>
              <a:spcBef>
                <a:spcPts val="1800"/>
              </a:spcBef>
              <a:buChar char="•"/>
            </a:pPr>
            <a:r>
              <a:rPr lang="en-US" sz="3050" spc="-70" dirty="0">
                <a:latin typeface="Barlow"/>
              </a:rPr>
              <a:t>Paraphrases and summaries: create continuity with your writing style or voice when the source wording is not critical</a:t>
            </a:r>
          </a:p>
          <a:p>
            <a:pPr marL="1352550" marR="933450" algn="l">
              <a:lnSpc>
                <a:spcPct val="130000"/>
              </a:lnSpc>
              <a:spcBef>
                <a:spcPts val="1800"/>
              </a:spcBef>
            </a:pPr>
            <a:r>
              <a:rPr lang="en-US" sz="3050" spc="-35" dirty="0">
                <a:latin typeface="Barlow"/>
              </a:rPr>
              <a:t>Use signal phrases to introduce citations and integrate them smoothly into your writing.</a:t>
            </a:r>
          </a:p>
        </p:txBody>
      </p:sp>
      <p:sp>
        <p:nvSpPr>
          <p:cNvPr id="21" name="Rounded Rectangle 20">
            <a:extLst>
              <a:ext uri="{FF2B5EF4-FFF2-40B4-BE49-F238E27FC236}">
                <a16:creationId xmlns:a16="http://schemas.microsoft.com/office/drawing/2014/main" id="{74666369-A53F-3AB6-39F3-4E84E18D213E}"/>
              </a:ext>
            </a:extLst>
          </p:cNvPr>
          <p:cNvSpPr/>
          <p:nvPr/>
        </p:nvSpPr>
        <p:spPr>
          <a:xfrm>
            <a:off x="12799085" y="3810606"/>
            <a:ext cx="6655441" cy="3112692"/>
          </a:xfrm>
          <a:prstGeom prst="roundRect">
            <a:avLst>
              <a:gd name="adj" fmla="val 6413"/>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4" name="object 4">
            <a:extLst>
              <a:ext uri="{FF2B5EF4-FFF2-40B4-BE49-F238E27FC236}">
                <a16:creationId xmlns:a16="http://schemas.microsoft.com/office/drawing/2014/main" id="{186C3B2D-50FC-E50E-C5CB-BDCB3EE18DCA}"/>
              </a:ext>
            </a:extLst>
          </p:cNvPr>
          <p:cNvSpPr txBox="1"/>
          <p:nvPr/>
        </p:nvSpPr>
        <p:spPr>
          <a:xfrm>
            <a:off x="615553" y="2814438"/>
            <a:ext cx="14541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sz="5600" b="1" spc="-25" dirty="0">
                <a:latin typeface="Barlow"/>
                <a:cs typeface="Barlow"/>
              </a:rPr>
              <a:t>1.</a:t>
            </a:r>
            <a:r>
              <a:rPr sz="5600" b="1" dirty="0">
                <a:latin typeface="Barlow"/>
                <a:cs typeface="Barlow"/>
              </a:rPr>
              <a:t>	</a:t>
            </a:r>
            <a:r>
              <a:rPr lang="en-US" sz="5600" b="1" dirty="0"/>
              <a:t>Understand Citation Fundamentals</a:t>
            </a:r>
            <a:r>
              <a:rPr lang="en-US" sz="3050" i="1" spc="-35" dirty="0">
                <a:latin typeface="Barlow"/>
              </a:rPr>
              <a:t> continued</a:t>
            </a:r>
          </a:p>
        </p:txBody>
      </p:sp>
      <p:sp>
        <p:nvSpPr>
          <p:cNvPr id="17" name="Rounded Rectangle 16">
            <a:extLst>
              <a:ext uri="{FF2B5EF4-FFF2-40B4-BE49-F238E27FC236}">
                <a16:creationId xmlns:a16="http://schemas.microsoft.com/office/drawing/2014/main" id="{B96079D6-769F-AE36-9243-CFE2A057CC38}"/>
              </a:ext>
            </a:extLst>
          </p:cNvPr>
          <p:cNvSpPr/>
          <p:nvPr/>
        </p:nvSpPr>
        <p:spPr>
          <a:xfrm>
            <a:off x="12871450" y="7123987"/>
            <a:ext cx="6655442" cy="3483688"/>
          </a:xfrm>
          <a:prstGeom prst="roundRect">
            <a:avLst>
              <a:gd name="adj" fmla="val 630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a:extLst>
              <a:ext uri="{FF2B5EF4-FFF2-40B4-BE49-F238E27FC236}">
                <a16:creationId xmlns:a16="http://schemas.microsoft.com/office/drawing/2014/main" id="{ECD64869-6381-C6AA-C450-D48B5862F62D}"/>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a:extLst>
              <a:ext uri="{FF2B5EF4-FFF2-40B4-BE49-F238E27FC236}">
                <a16:creationId xmlns:a16="http://schemas.microsoft.com/office/drawing/2014/main" id="{89FA85E3-5CB1-F08B-6E57-3615B27DA654}"/>
              </a:ext>
            </a:extLst>
          </p:cNvPr>
          <p:cNvSpPr/>
          <p:nvPr/>
        </p:nvSpPr>
        <p:spPr>
          <a:xfrm>
            <a:off x="1418804"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464F2FE5-D9A5-F52D-A15B-72C25A10AF77}"/>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0870FB4C-D688-65DA-EEBF-FFF76917FC4D}"/>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32DD80C4-FC18-9AF0-69C2-5D7734B47C6B}"/>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5CF9D500-3801-2DCD-8980-88A774798984}"/>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7133E1A0-590B-4BAA-C21F-A4D7F4642755}"/>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6</a:t>
            </a:fld>
            <a:endParaRPr spc="-25" dirty="0"/>
          </a:p>
        </p:txBody>
      </p:sp>
      <p:sp>
        <p:nvSpPr>
          <p:cNvPr id="15" name="object 15">
            <a:extLst>
              <a:ext uri="{FF2B5EF4-FFF2-40B4-BE49-F238E27FC236}">
                <a16:creationId xmlns:a16="http://schemas.microsoft.com/office/drawing/2014/main" id="{D93BEF3D-0EB5-9F35-F92D-E2439CBB8BC4}"/>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9" name="object 5">
            <a:extLst>
              <a:ext uri="{FF2B5EF4-FFF2-40B4-BE49-F238E27FC236}">
                <a16:creationId xmlns:a16="http://schemas.microsoft.com/office/drawing/2014/main" id="{376F7371-8729-C4A9-774E-490F3E2F1992}"/>
              </a:ext>
            </a:extLst>
          </p:cNvPr>
          <p:cNvSpPr/>
          <p:nvPr/>
        </p:nvSpPr>
        <p:spPr>
          <a:xfrm>
            <a:off x="1418804" y="890739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3" name="TextBox 22">
            <a:extLst>
              <a:ext uri="{FF2B5EF4-FFF2-40B4-BE49-F238E27FC236}">
                <a16:creationId xmlns:a16="http://schemas.microsoft.com/office/drawing/2014/main" id="{392D0604-8237-5974-0CBF-A39611839F50}"/>
              </a:ext>
            </a:extLst>
          </p:cNvPr>
          <p:cNvSpPr txBox="1"/>
          <p:nvPr/>
        </p:nvSpPr>
        <p:spPr>
          <a:xfrm>
            <a:off x="13100050" y="7244915"/>
            <a:ext cx="6205223" cy="2634696"/>
          </a:xfrm>
          <a:prstGeom prst="rect">
            <a:avLst/>
          </a:prstGeom>
          <a:noFill/>
        </p:spPr>
        <p:txBody>
          <a:bodyPr wrap="square">
            <a:spAutoFit/>
          </a:bodyPr>
          <a:lstStyle/>
          <a:p>
            <a:pPr>
              <a:lnSpc>
                <a:spcPct val="140000"/>
              </a:lnSpc>
            </a:pPr>
            <a:r>
              <a:rPr lang="en-US" sz="3050" b="1" spc="-40" dirty="0">
                <a:latin typeface="Barlow"/>
              </a:rPr>
              <a:t>Note: </a:t>
            </a:r>
            <a:r>
              <a:rPr lang="en-US" sz="3050" i="1" spc="-40" dirty="0">
                <a:latin typeface="Barlow"/>
              </a:rPr>
              <a:t>Create a list of five to 10 key sources for your research topic, noting which you might directly quote and which you might paraphrase.</a:t>
            </a:r>
          </a:p>
        </p:txBody>
      </p:sp>
      <p:sp>
        <p:nvSpPr>
          <p:cNvPr id="6" name="TextBox 5">
            <a:extLst>
              <a:ext uri="{FF2B5EF4-FFF2-40B4-BE49-F238E27FC236}">
                <a16:creationId xmlns:a16="http://schemas.microsoft.com/office/drawing/2014/main" id="{44620A36-EDBC-4923-5712-4D6611FAD686}"/>
              </a:ext>
            </a:extLst>
          </p:cNvPr>
          <p:cNvSpPr txBox="1"/>
          <p:nvPr/>
        </p:nvSpPr>
        <p:spPr>
          <a:xfrm>
            <a:off x="13021336" y="4022902"/>
            <a:ext cx="6240413" cy="2669962"/>
          </a:xfrm>
          <a:prstGeom prst="rect">
            <a:avLst/>
          </a:prstGeom>
          <a:noFill/>
        </p:spPr>
        <p:txBody>
          <a:bodyPr wrap="square">
            <a:spAutoFit/>
          </a:bodyPr>
          <a:lstStyle/>
          <a:p>
            <a:pPr>
              <a:buNone/>
            </a:pPr>
            <a:r>
              <a:rPr lang="en-US" sz="3050" b="1" spc="-40" dirty="0">
                <a:latin typeface="Barlow"/>
              </a:rPr>
              <a:t>Example Signal Phrases:</a:t>
            </a:r>
          </a:p>
          <a:p>
            <a:pPr marL="547688" marR="933450" indent="-539750" algn="l" fontAlgn="base">
              <a:spcBef>
                <a:spcPts val="800"/>
              </a:spcBef>
              <a:spcAft>
                <a:spcPts val="525"/>
              </a:spcAft>
              <a:buFont typeface="Arial" panose="020B0604020202020204" pitchFamily="34" charset="0"/>
              <a:buChar char="•"/>
            </a:pPr>
            <a:r>
              <a:rPr lang="en-US" sz="3050" spc="-70" dirty="0">
                <a:latin typeface="Barlow"/>
              </a:rPr>
              <a:t>According to Smith (2020),</a:t>
            </a:r>
          </a:p>
          <a:p>
            <a:pPr marL="547688" marR="933450" indent="-539750" algn="l" fontAlgn="base">
              <a:spcAft>
                <a:spcPts val="525"/>
              </a:spcAft>
              <a:buFont typeface="Arial" panose="020B0604020202020204" pitchFamily="34" charset="0"/>
              <a:buChar char="•"/>
            </a:pPr>
            <a:r>
              <a:rPr lang="en-US" sz="3050" spc="-70" dirty="0">
                <a:latin typeface="Barlow"/>
              </a:rPr>
              <a:t>Jones argues that…</a:t>
            </a:r>
          </a:p>
          <a:p>
            <a:pPr marL="547688" marR="933450" indent="-539750" algn="l" fontAlgn="base">
              <a:spcAft>
                <a:spcPts val="525"/>
              </a:spcAft>
              <a:buFont typeface="Arial" panose="020B0604020202020204" pitchFamily="34" charset="0"/>
              <a:buChar char="•"/>
            </a:pPr>
            <a:r>
              <a:rPr lang="en-US" sz="3050" spc="-70" dirty="0">
                <a:latin typeface="Barlow"/>
              </a:rPr>
              <a:t>Recent research by Brown et al. (2022) suggests…</a:t>
            </a:r>
          </a:p>
        </p:txBody>
      </p:sp>
    </p:spTree>
    <p:extLst>
      <p:ext uri="{BB962C8B-B14F-4D97-AF65-F5344CB8AC3E}">
        <p14:creationId xmlns:p14="http://schemas.microsoft.com/office/powerpoint/2010/main" val="183939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3D1F10C-DC56-C7EE-624E-434535762CD3}"/>
              </a:ext>
            </a:extLst>
          </p:cNvPr>
          <p:cNvSpPr txBox="1"/>
          <p:nvPr/>
        </p:nvSpPr>
        <p:spPr>
          <a:xfrm>
            <a:off x="584957" y="2767911"/>
            <a:ext cx="18941935" cy="5464125"/>
          </a:xfrm>
          <a:prstGeom prst="rect">
            <a:avLst/>
          </a:prstGeom>
        </p:spPr>
        <p:txBody>
          <a:bodyPr wrap="square">
            <a:spAutoFit/>
          </a:bodyPr>
          <a:lstStyle/>
          <a:p>
            <a:pPr marL="690563" indent="-690563" algn="l">
              <a:spcBef>
                <a:spcPts val="2250"/>
              </a:spcBef>
              <a:buNone/>
            </a:pPr>
            <a:r>
              <a:rPr lang="en-US" sz="5600" b="1" dirty="0"/>
              <a:t>2.	Master the Basics of Major Citation Styles</a:t>
            </a:r>
          </a:p>
          <a:p>
            <a:pPr marL="1352550" marR="933450" indent="10160" algn="l">
              <a:lnSpc>
                <a:spcPct val="130000"/>
              </a:lnSpc>
              <a:spcBef>
                <a:spcPts val="1800"/>
              </a:spcBef>
              <a:buNone/>
            </a:pPr>
            <a:r>
              <a:rPr lang="en-US" sz="3050" spc="-35" dirty="0">
                <a:latin typeface="Barlow"/>
              </a:rPr>
              <a:t>Review the core elements and formatting for in-text citations and reference lists in APA, MLA, Chicago, and Harvard styles.</a:t>
            </a:r>
          </a:p>
          <a:p>
            <a:pPr marL="1352550" marR="933450" indent="10160" algn="l">
              <a:lnSpc>
                <a:spcPct val="130000"/>
              </a:lnSpc>
              <a:spcBef>
                <a:spcPts val="1800"/>
              </a:spcBef>
              <a:buNone/>
            </a:pPr>
            <a:r>
              <a:rPr lang="en-US" sz="3050" spc="-35" dirty="0">
                <a:latin typeface="Barlow"/>
              </a:rPr>
              <a:t>Learn how to cite various source types (books, articles, websites) in each style.</a:t>
            </a:r>
          </a:p>
          <a:p>
            <a:pPr marL="1352550" marR="933450" indent="10160" algn="l">
              <a:lnSpc>
                <a:spcPct val="130000"/>
              </a:lnSpc>
              <a:spcBef>
                <a:spcPts val="1800"/>
              </a:spcBef>
              <a:buNone/>
            </a:pPr>
            <a:r>
              <a:rPr lang="en-US" sz="3050" spc="-35" dirty="0">
                <a:latin typeface="Barlow"/>
              </a:rPr>
              <a:t>Recognize how the styles handle multiple authors, corporate authors, and missing information.</a:t>
            </a:r>
          </a:p>
          <a:p>
            <a:pPr marL="1352550" marR="933450" indent="10160" algn="l">
              <a:lnSpc>
                <a:spcPct val="130000"/>
              </a:lnSpc>
              <a:spcBef>
                <a:spcPts val="1800"/>
              </a:spcBef>
              <a:buNone/>
            </a:pPr>
            <a:r>
              <a:rPr lang="en-US" sz="3050" spc="-35" dirty="0">
                <a:latin typeface="Barlow"/>
              </a:rPr>
              <a:t>Review the use of direct quotes, paraphrases, and common abbreviations in each style. For example: </a:t>
            </a:r>
            <a:r>
              <a:rPr lang="en-US" sz="3050" i="1" spc="-35" dirty="0">
                <a:latin typeface="Barlow"/>
              </a:rPr>
              <a:t>ibid., et al</a:t>
            </a:r>
            <a:r>
              <a:rPr lang="en-US" sz="3050" spc="-35" dirty="0">
                <a:latin typeface="Barlow"/>
              </a:rPr>
              <a:t>.</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012" y="546065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7</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9" name="object 6">
            <a:extLst>
              <a:ext uri="{FF2B5EF4-FFF2-40B4-BE49-F238E27FC236}">
                <a16:creationId xmlns:a16="http://schemas.microsoft.com/office/drawing/2014/main" id="{B0C9E22C-C7C6-4D41-5129-4522E7E48006}"/>
              </a:ext>
            </a:extLst>
          </p:cNvPr>
          <p:cNvSpPr/>
          <p:nvPr/>
        </p:nvSpPr>
        <p:spPr>
          <a:xfrm>
            <a:off x="1418012" y="6264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6" name="object 6">
            <a:extLst>
              <a:ext uri="{FF2B5EF4-FFF2-40B4-BE49-F238E27FC236}">
                <a16:creationId xmlns:a16="http://schemas.microsoft.com/office/drawing/2014/main" id="{54D893E8-E613-3F5C-600C-2F073543A784}"/>
              </a:ext>
            </a:extLst>
          </p:cNvPr>
          <p:cNvSpPr/>
          <p:nvPr/>
        </p:nvSpPr>
        <p:spPr>
          <a:xfrm>
            <a:off x="1418012" y="7097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246A0-5DA6-FA3C-9B0C-4A499819D53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4A2880F-0A6F-9BB1-0560-E8A0F54D7EFC}"/>
              </a:ext>
            </a:extLst>
          </p:cNvPr>
          <p:cNvSpPr txBox="1"/>
          <p:nvPr/>
        </p:nvSpPr>
        <p:spPr>
          <a:xfrm>
            <a:off x="584957" y="2767911"/>
            <a:ext cx="17315693" cy="2561792"/>
          </a:xfrm>
          <a:prstGeom prst="rect">
            <a:avLst/>
          </a:prstGeom>
        </p:spPr>
        <p:txBody>
          <a:bodyPr wrap="square">
            <a:spAutoFit/>
          </a:bodyPr>
          <a:lstStyle/>
          <a:p>
            <a:pPr marL="690563" indent="-690563" algn="l">
              <a:spcBef>
                <a:spcPts val="2250"/>
              </a:spcBef>
              <a:buNone/>
            </a:pPr>
            <a:r>
              <a:rPr lang="en-US" sz="5600" b="1" dirty="0"/>
              <a:t>2.	Master the Basics of Major Citation Styles</a:t>
            </a:r>
            <a:r>
              <a:rPr lang="en-US" sz="3050" i="1" spc="-35" dirty="0">
                <a:latin typeface="Barlow"/>
              </a:rPr>
              <a:t> continued</a:t>
            </a:r>
          </a:p>
          <a:p>
            <a:pPr marL="1352550" marR="933450" indent="10160" algn="l">
              <a:lnSpc>
                <a:spcPct val="130000"/>
              </a:lnSpc>
              <a:spcBef>
                <a:spcPts val="1800"/>
              </a:spcBef>
              <a:buNone/>
            </a:pPr>
            <a:r>
              <a:rPr lang="en-US" sz="3050" spc="-35" dirty="0">
                <a:latin typeface="Barlow"/>
              </a:rPr>
              <a:t>Familiarize yourself with citing electronic sources and social media across styles.</a:t>
            </a:r>
          </a:p>
          <a:p>
            <a:pPr marL="1352550" marR="933450" indent="10160" algn="l">
              <a:lnSpc>
                <a:spcPct val="130000"/>
              </a:lnSpc>
              <a:spcBef>
                <a:spcPts val="1800"/>
              </a:spcBef>
              <a:buNone/>
            </a:pPr>
            <a:r>
              <a:rPr lang="en-US" sz="3050" spc="-35" dirty="0">
                <a:latin typeface="Barlow"/>
              </a:rPr>
              <a:t>Learn the specific formatting requirements (e.g., running heads, title pages) for each style.</a:t>
            </a:r>
          </a:p>
        </p:txBody>
      </p:sp>
      <p:sp>
        <p:nvSpPr>
          <p:cNvPr id="3" name="object 3">
            <a:extLst>
              <a:ext uri="{FF2B5EF4-FFF2-40B4-BE49-F238E27FC236}">
                <a16:creationId xmlns:a16="http://schemas.microsoft.com/office/drawing/2014/main" id="{95E395C1-4CD4-88BA-7D5B-8E07AB77E536}"/>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a:extLst>
              <a:ext uri="{FF2B5EF4-FFF2-40B4-BE49-F238E27FC236}">
                <a16:creationId xmlns:a16="http://schemas.microsoft.com/office/drawing/2014/main" id="{0ACDE2B6-3BD4-4F74-8E76-F75A6069E458}"/>
              </a:ext>
            </a:extLst>
          </p:cNvPr>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7777DD35-EC3D-BB13-5B8A-CD3D3A9C0931}"/>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B63DD43C-7B99-462B-AE85-A2732B5CB2CD}"/>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CB963F5B-C4E0-55BE-6E2F-1DDCC4AF6AA1}"/>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F9AF8919-C384-0F20-4879-6DA613BEA77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9D595EEE-E4C9-6BE5-04FF-CFC394C713AE}"/>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8</a:t>
            </a:fld>
            <a:endParaRPr spc="-25" dirty="0"/>
          </a:p>
        </p:txBody>
      </p:sp>
      <p:sp>
        <p:nvSpPr>
          <p:cNvPr id="15" name="object 15">
            <a:extLst>
              <a:ext uri="{FF2B5EF4-FFF2-40B4-BE49-F238E27FC236}">
                <a16:creationId xmlns:a16="http://schemas.microsoft.com/office/drawing/2014/main" id="{C87E9312-0851-996B-2B6D-ADCD77B2E62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0" name="Rounded Rectangle 19">
            <a:extLst>
              <a:ext uri="{FF2B5EF4-FFF2-40B4-BE49-F238E27FC236}">
                <a16:creationId xmlns:a16="http://schemas.microsoft.com/office/drawing/2014/main" id="{FE21DEF1-CBBB-2DD7-17CD-D37C76BE7091}"/>
              </a:ext>
            </a:extLst>
          </p:cNvPr>
          <p:cNvSpPr/>
          <p:nvPr/>
        </p:nvSpPr>
        <p:spPr>
          <a:xfrm>
            <a:off x="1418013" y="5961122"/>
            <a:ext cx="17315694" cy="1690226"/>
          </a:xfrm>
          <a:prstGeom prst="roundRect">
            <a:avLst>
              <a:gd name="adj" fmla="val 630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1" name="TextBox 20">
            <a:extLst>
              <a:ext uri="{FF2B5EF4-FFF2-40B4-BE49-F238E27FC236}">
                <a16:creationId xmlns:a16="http://schemas.microsoft.com/office/drawing/2014/main" id="{0EDDEA0F-8D3F-EA42-3F27-37E1BFB7C366}"/>
              </a:ext>
            </a:extLst>
          </p:cNvPr>
          <p:cNvSpPr txBox="1"/>
          <p:nvPr/>
        </p:nvSpPr>
        <p:spPr>
          <a:xfrm>
            <a:off x="1541843" y="6097338"/>
            <a:ext cx="17592222" cy="1320490"/>
          </a:xfrm>
          <a:prstGeom prst="rect">
            <a:avLst/>
          </a:prstGeom>
          <a:noFill/>
        </p:spPr>
        <p:txBody>
          <a:bodyPr wrap="square">
            <a:spAutoFit/>
          </a:bodyPr>
          <a:lstStyle/>
          <a:p>
            <a:pPr>
              <a:lnSpc>
                <a:spcPct val="140000"/>
              </a:lnSpc>
            </a:pPr>
            <a:r>
              <a:rPr lang="en-US" sz="3050" b="1" spc="-40" dirty="0">
                <a:latin typeface="Barlow"/>
              </a:rPr>
              <a:t>Note: </a:t>
            </a:r>
            <a:r>
              <a:rPr lang="en-US" sz="3050" i="1" spc="-40" dirty="0">
                <a:latin typeface="Barlow"/>
              </a:rPr>
              <a:t>Create a quick reference guide highlighting key differences between the citation styles you’re most likely to use in your field.</a:t>
            </a:r>
          </a:p>
        </p:txBody>
      </p:sp>
      <p:sp>
        <p:nvSpPr>
          <p:cNvPr id="2" name="object 5">
            <a:extLst>
              <a:ext uri="{FF2B5EF4-FFF2-40B4-BE49-F238E27FC236}">
                <a16:creationId xmlns:a16="http://schemas.microsoft.com/office/drawing/2014/main" id="{0FB147CD-D28D-9679-8469-D64813B5A958}"/>
              </a:ext>
            </a:extLst>
          </p:cNvPr>
          <p:cNvSpPr/>
          <p:nvPr/>
        </p:nvSpPr>
        <p:spPr>
          <a:xfrm>
            <a:off x="1418012" y="484254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2311453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09770-05F3-5B53-0173-9AE8413332EB}"/>
            </a:ext>
          </a:extLst>
        </p:cNvPr>
        <p:cNvGrpSpPr/>
        <p:nvPr/>
      </p:nvGrpSpPr>
      <p:grpSpPr>
        <a:xfrm>
          <a:off x="0" y="0"/>
          <a:ext cx="0" cy="0"/>
          <a:chOff x="0" y="0"/>
          <a:chExt cx="0" cy="0"/>
        </a:xfrm>
      </p:grpSpPr>
      <p:sp>
        <p:nvSpPr>
          <p:cNvPr id="2" name="Round Same Side Corner Rectangle 1">
            <a:extLst>
              <a:ext uri="{FF2B5EF4-FFF2-40B4-BE49-F238E27FC236}">
                <a16:creationId xmlns:a16="http://schemas.microsoft.com/office/drawing/2014/main" id="{CF79511A-4649-C5C9-113E-5A02ABF5C125}"/>
              </a:ext>
            </a:extLst>
          </p:cNvPr>
          <p:cNvSpPr/>
          <p:nvPr/>
        </p:nvSpPr>
        <p:spPr>
          <a:xfrm>
            <a:off x="615552" y="3349431"/>
            <a:ext cx="18911339" cy="1201354"/>
          </a:xfrm>
          <a:prstGeom prst="round2SameRect">
            <a:avLst>
              <a:gd name="adj1" fmla="val 37225"/>
              <a:gd name="adj2" fmla="val 0"/>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ounded Rectangle 19">
            <a:extLst>
              <a:ext uri="{FF2B5EF4-FFF2-40B4-BE49-F238E27FC236}">
                <a16:creationId xmlns:a16="http://schemas.microsoft.com/office/drawing/2014/main" id="{1C583891-4363-82BC-AE80-8332D10C1D8C}"/>
              </a:ext>
            </a:extLst>
          </p:cNvPr>
          <p:cNvSpPr/>
          <p:nvPr/>
        </p:nvSpPr>
        <p:spPr>
          <a:xfrm>
            <a:off x="577209" y="3349431"/>
            <a:ext cx="18949682" cy="6648644"/>
          </a:xfrm>
          <a:prstGeom prst="roundRect">
            <a:avLst>
              <a:gd name="adj" fmla="val 7467"/>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9984CF1C-A37F-D4F2-5D87-52259C232138}"/>
              </a:ext>
            </a:extLst>
          </p:cNvPr>
          <p:cNvGraphicFramePr>
            <a:graphicFrameLocks noGrp="1"/>
          </p:cNvGraphicFramePr>
          <p:nvPr>
            <p:extLst>
              <p:ext uri="{D42A27DB-BD31-4B8C-83A1-F6EECF244321}">
                <p14:modId xmlns:p14="http://schemas.microsoft.com/office/powerpoint/2010/main" val="3036873437"/>
              </p:ext>
            </p:extLst>
          </p:nvPr>
        </p:nvGraphicFramePr>
        <p:xfrm>
          <a:off x="628256" y="3334992"/>
          <a:ext cx="18847588" cy="6663083"/>
        </p:xfrm>
        <a:graphic>
          <a:graphicData uri="http://schemas.openxmlformats.org/drawingml/2006/table">
            <a:tbl>
              <a:tblPr firstRow="1" bandRow="1">
                <a:tableStyleId>{5940675A-B579-460E-94D1-54222C63F5DA}</a:tableStyleId>
              </a:tblPr>
              <a:tblGrid>
                <a:gridCol w="4711897">
                  <a:extLst>
                    <a:ext uri="{9D8B030D-6E8A-4147-A177-3AD203B41FA5}">
                      <a16:colId xmlns:a16="http://schemas.microsoft.com/office/drawing/2014/main" val="2603913858"/>
                    </a:ext>
                  </a:extLst>
                </a:gridCol>
                <a:gridCol w="4711897">
                  <a:extLst>
                    <a:ext uri="{9D8B030D-6E8A-4147-A177-3AD203B41FA5}">
                      <a16:colId xmlns:a16="http://schemas.microsoft.com/office/drawing/2014/main" val="91328610"/>
                    </a:ext>
                  </a:extLst>
                </a:gridCol>
                <a:gridCol w="4711897">
                  <a:extLst>
                    <a:ext uri="{9D8B030D-6E8A-4147-A177-3AD203B41FA5}">
                      <a16:colId xmlns:a16="http://schemas.microsoft.com/office/drawing/2014/main" val="154650849"/>
                    </a:ext>
                  </a:extLst>
                </a:gridCol>
                <a:gridCol w="4711897">
                  <a:extLst>
                    <a:ext uri="{9D8B030D-6E8A-4147-A177-3AD203B41FA5}">
                      <a16:colId xmlns:a16="http://schemas.microsoft.com/office/drawing/2014/main" val="1032292622"/>
                    </a:ext>
                  </a:extLst>
                </a:gridCol>
              </a:tblGrid>
              <a:tr h="1214361">
                <a:tc>
                  <a:txBody>
                    <a:bodyPr/>
                    <a:lstStyle/>
                    <a:p>
                      <a:pPr marL="109728" algn="l" fontAlgn="t">
                        <a:buNone/>
                      </a:pPr>
                      <a:r>
                        <a:rPr lang="en-US" sz="2400" b="1" i="0" dirty="0">
                          <a:solidFill>
                            <a:schemeClr val="tx1"/>
                          </a:solidFill>
                          <a:effectLst/>
                          <a:latin typeface="Barlow" pitchFamily="2" charset="77"/>
                          <a:ea typeface="+mn-ea"/>
                          <a:cs typeface="+mn-cs"/>
                        </a:rPr>
                        <a:t>Citation Style and </a:t>
                      </a:r>
                      <a:br>
                        <a:rPr lang="en-US" sz="2400" b="1" i="0" dirty="0">
                          <a:solidFill>
                            <a:schemeClr val="tx1"/>
                          </a:solidFill>
                          <a:effectLst/>
                          <a:latin typeface="Barlow" pitchFamily="2" charset="77"/>
                          <a:ea typeface="+mn-ea"/>
                          <a:cs typeface="+mn-cs"/>
                        </a:rPr>
                      </a:br>
                      <a:r>
                        <a:rPr lang="en-US" sz="2400" b="1" i="0" dirty="0">
                          <a:solidFill>
                            <a:schemeClr val="tx1"/>
                          </a:solidFill>
                          <a:effectLst/>
                          <a:latin typeface="Barlow" pitchFamily="2" charset="77"/>
                          <a:ea typeface="+mn-ea"/>
                          <a:cs typeface="+mn-cs"/>
                        </a:rPr>
                        <a:t>Common Disciplines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Format</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Citation Examples</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1" i="0" dirty="0">
                          <a:solidFill>
                            <a:schemeClr val="tx1"/>
                          </a:solidFill>
                          <a:effectLst/>
                          <a:latin typeface="Barlow" pitchFamily="2" charset="77"/>
                          <a:ea typeface="+mn-ea"/>
                          <a:cs typeface="+mn-cs"/>
                        </a:rPr>
                        <a:t>List Name</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87301161"/>
                  </a:ext>
                </a:extLst>
              </a:tr>
              <a:tr h="2522557">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APA</a:t>
                      </a:r>
                      <a:r>
                        <a:rPr lang="en-US" sz="2400" b="0" i="0" dirty="0">
                          <a:solidFill>
                            <a:schemeClr val="tx1"/>
                          </a:solidFill>
                          <a:effectLst/>
                          <a:latin typeface="Barlow" pitchFamily="2" charset="77"/>
                          <a:ea typeface="+mn-ea"/>
                          <a:cs typeface="+mn-cs"/>
                        </a:rPr>
                        <a:t> (American Psychological Association)</a:t>
                      </a:r>
                    </a:p>
                    <a:p>
                      <a:pPr marL="109728" algn="l" fontAlgn="t">
                        <a:spcBef>
                          <a:spcPts val="800"/>
                        </a:spcBef>
                        <a:buNone/>
                      </a:pPr>
                      <a:r>
                        <a:rPr lang="en-US" sz="2400" b="0" i="0" dirty="0">
                          <a:solidFill>
                            <a:schemeClr val="tx1"/>
                          </a:solidFill>
                          <a:effectLst/>
                          <a:latin typeface="Barlow" pitchFamily="2" charset="77"/>
                          <a:ea typeface="+mn-ea"/>
                          <a:cs typeface="+mn-cs"/>
                        </a:rPr>
                        <a:t>social sciences, business, psychology, anthropology, sociology, education, economics, and criminology</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Paraphrase:</a:t>
                      </a:r>
                      <a:br>
                        <a:rPr lang="en-US" sz="2400" b="1"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(Author, Date)</a:t>
                      </a:r>
                    </a:p>
                    <a:p>
                      <a:pPr marL="109728" algn="l" fontAlgn="t">
                        <a:spcBef>
                          <a:spcPts val="800"/>
                        </a:spcBef>
                        <a:buNone/>
                      </a:pPr>
                      <a:r>
                        <a:rPr lang="en-US" sz="2400" b="1" i="0" dirty="0">
                          <a:solidFill>
                            <a:schemeClr val="tx1"/>
                          </a:solidFill>
                          <a:effectLst/>
                          <a:latin typeface="Barlow" pitchFamily="2" charset="77"/>
                          <a:ea typeface="+mn-ea"/>
                          <a:cs typeface="+mn-cs"/>
                        </a:rPr>
                        <a:t>Direct quote:</a:t>
                      </a:r>
                      <a:br>
                        <a:rPr lang="en-US" sz="2400" b="1"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(Author, Date, Page)</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Paraphrase:</a:t>
                      </a:r>
                      <a:br>
                        <a:rPr lang="en-US" sz="2400" b="0"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(Smith, 2006)</a:t>
                      </a:r>
                    </a:p>
                    <a:p>
                      <a:pPr marL="109728" algn="l" fontAlgn="t">
                        <a:spcBef>
                          <a:spcPts val="800"/>
                        </a:spcBef>
                        <a:buNone/>
                      </a:pPr>
                      <a:r>
                        <a:rPr lang="en-US" sz="2400" b="1" i="0" dirty="0">
                          <a:solidFill>
                            <a:schemeClr val="tx1"/>
                          </a:solidFill>
                          <a:effectLst/>
                          <a:latin typeface="Barlow" pitchFamily="2" charset="77"/>
                          <a:ea typeface="+mn-ea"/>
                          <a:cs typeface="+mn-cs"/>
                        </a:rPr>
                        <a:t>Direct quote:</a:t>
                      </a:r>
                      <a:br>
                        <a:rPr lang="en-US" sz="2400" b="1" i="0" dirty="0">
                          <a:solidFill>
                            <a:schemeClr val="tx1"/>
                          </a:solidFill>
                          <a:effectLst/>
                          <a:latin typeface="Barlow" pitchFamily="2" charset="77"/>
                          <a:ea typeface="+mn-ea"/>
                          <a:cs typeface="+mn-cs"/>
                        </a:rPr>
                      </a:br>
                      <a:r>
                        <a:rPr lang="en-US" sz="2400" b="0" i="0" dirty="0">
                          <a:solidFill>
                            <a:schemeClr val="tx1"/>
                          </a:solidFill>
                          <a:effectLst/>
                          <a:latin typeface="Barlow" pitchFamily="2" charset="77"/>
                          <a:ea typeface="+mn-ea"/>
                          <a:cs typeface="+mn-cs"/>
                        </a:rPr>
                        <a:t>(Smith, 2006, p. 14)</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Reference List</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28575"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33895504"/>
                  </a:ext>
                </a:extLst>
              </a:tr>
              <a:tr h="2926165">
                <a:tc>
                  <a:txBody>
                    <a:bodyPr/>
                    <a:lstStyle/>
                    <a:p>
                      <a:pPr marL="109728" algn="l" fontAlgn="t">
                        <a:spcBef>
                          <a:spcPts val="800"/>
                        </a:spcBef>
                        <a:buNone/>
                      </a:pPr>
                      <a:r>
                        <a:rPr lang="en-US" sz="2400" b="1" i="0" dirty="0">
                          <a:solidFill>
                            <a:schemeClr val="tx1"/>
                          </a:solidFill>
                          <a:effectLst/>
                          <a:latin typeface="Barlow" pitchFamily="2" charset="77"/>
                          <a:ea typeface="+mn-ea"/>
                          <a:cs typeface="+mn-cs"/>
                        </a:rPr>
                        <a:t>MLA</a:t>
                      </a:r>
                      <a:r>
                        <a:rPr lang="en-US" sz="2400" b="0" i="0" dirty="0">
                          <a:solidFill>
                            <a:schemeClr val="tx1"/>
                          </a:solidFill>
                          <a:effectLst/>
                          <a:latin typeface="Barlow" pitchFamily="2" charset="77"/>
                          <a:ea typeface="+mn-ea"/>
                          <a:cs typeface="+mn-cs"/>
                        </a:rPr>
                        <a:t> (Modern Language Association)</a:t>
                      </a:r>
                    </a:p>
                    <a:p>
                      <a:pPr marL="109728" algn="l" fontAlgn="t">
                        <a:spcBef>
                          <a:spcPts val="800"/>
                        </a:spcBef>
                        <a:buNone/>
                      </a:pPr>
                      <a:r>
                        <a:rPr lang="en-US" sz="2400" b="0" i="0" dirty="0">
                          <a:solidFill>
                            <a:schemeClr val="tx1"/>
                          </a:solidFill>
                          <a:effectLst/>
                          <a:latin typeface="Barlow" pitchFamily="2" charset="77"/>
                          <a:ea typeface="+mn-ea"/>
                          <a:cs typeface="+mn-cs"/>
                        </a:rPr>
                        <a:t>humanities, English literature, literary criticism, communications, world languages, cultural studies, and other humanities disciplines</a:t>
                      </a:r>
                    </a:p>
                  </a:txBody>
                  <a:tcPr anchor="ctr">
                    <a:lnL w="12700" cap="flat" cmpd="sng" algn="ctr">
                      <a:no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(Author Page)</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(Smith 14)</a:t>
                      </a:r>
                    </a:p>
                  </a:txBody>
                  <a:tcPr anchor="ctr">
                    <a:lnL w="28575" cap="flat" cmpd="sng" algn="ctr">
                      <a:solidFill>
                        <a:schemeClr val="bg1">
                          <a:lumMod val="65000"/>
                        </a:schemeClr>
                      </a:solidFill>
                      <a:prstDash val="solid"/>
                      <a:round/>
                      <a:headEnd type="none" w="med" len="med"/>
                      <a:tailEnd type="none" w="med" len="med"/>
                    </a:lnL>
                    <a:lnR w="28575" cap="flat" cmpd="sng" algn="ctr">
                      <a:solidFill>
                        <a:schemeClr val="bg1">
                          <a:lumMod val="65000"/>
                        </a:schemeClr>
                      </a:solid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09728" algn="l" fontAlgn="t">
                        <a:buNone/>
                      </a:pPr>
                      <a:r>
                        <a:rPr lang="en-US" sz="2400" b="0" i="0" dirty="0">
                          <a:solidFill>
                            <a:schemeClr val="tx1"/>
                          </a:solidFill>
                          <a:effectLst/>
                          <a:latin typeface="Barlow" pitchFamily="2" charset="77"/>
                          <a:ea typeface="+mn-ea"/>
                          <a:cs typeface="+mn-cs"/>
                        </a:rPr>
                        <a:t>Works Cited</a:t>
                      </a:r>
                    </a:p>
                  </a:txBody>
                  <a:tcPr anchor="ctr">
                    <a:lnL w="28575" cap="flat" cmpd="sng" algn="ctr">
                      <a:solidFill>
                        <a:schemeClr val="bg1">
                          <a:lumMod val="65000"/>
                        </a:schemeClr>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17986868"/>
                  </a:ext>
                </a:extLst>
              </a:tr>
            </a:tbl>
          </a:graphicData>
        </a:graphic>
      </p:graphicFrame>
      <p:sp>
        <p:nvSpPr>
          <p:cNvPr id="3" name="object 3">
            <a:extLst>
              <a:ext uri="{FF2B5EF4-FFF2-40B4-BE49-F238E27FC236}">
                <a16:creationId xmlns:a16="http://schemas.microsoft.com/office/drawing/2014/main" id="{1246A113-070F-0700-D20B-3B824E8EC6F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278B3550-A4C6-C2FB-764C-C3C6A64CAA44}"/>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E7AFA0BE-DC2C-3741-ECBE-B4C148FFE81A}"/>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BC503D83-9058-F505-F336-D215E03194C4}"/>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AD8B56D7-EBC9-0634-BF0D-4B6A2E5A32D9}"/>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220F8431-24CF-E8CA-CEF4-278260EFEFC2}"/>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9</a:t>
            </a:fld>
            <a:endParaRPr spc="-25" dirty="0"/>
          </a:p>
        </p:txBody>
      </p:sp>
      <p:sp>
        <p:nvSpPr>
          <p:cNvPr id="15" name="object 15">
            <a:extLst>
              <a:ext uri="{FF2B5EF4-FFF2-40B4-BE49-F238E27FC236}">
                <a16:creationId xmlns:a16="http://schemas.microsoft.com/office/drawing/2014/main" id="{9B5EFAAF-2ACB-8FBB-D082-9A825F4608DD}"/>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1" name="object 15">
            <a:extLst>
              <a:ext uri="{FF2B5EF4-FFF2-40B4-BE49-F238E27FC236}">
                <a16:creationId xmlns:a16="http://schemas.microsoft.com/office/drawing/2014/main" id="{359289A2-66B6-675C-09FE-57E187C0FF52}"/>
              </a:ext>
            </a:extLst>
          </p:cNvPr>
          <p:cNvSpPr txBox="1"/>
          <p:nvPr/>
        </p:nvSpPr>
        <p:spPr>
          <a:xfrm>
            <a:off x="2012950" y="2448860"/>
            <a:ext cx="16078200" cy="752770"/>
          </a:xfrm>
          <a:prstGeom prst="rect">
            <a:avLst/>
          </a:prstGeom>
        </p:spPr>
        <p:txBody>
          <a:bodyPr vert="horz" wrap="square" lIns="0" tIns="13970" rIns="0" bIns="0" rtlCol="0">
            <a:spAutoFit/>
          </a:bodyPr>
          <a:lstStyle/>
          <a:p>
            <a:pPr marL="12700" algn="ctr">
              <a:lnSpc>
                <a:spcPct val="100000"/>
              </a:lnSpc>
              <a:spcBef>
                <a:spcPts val="110"/>
              </a:spcBef>
            </a:pPr>
            <a:r>
              <a:rPr lang="en-US" sz="4800" b="1" spc="-10" dirty="0">
                <a:solidFill>
                  <a:schemeClr val="accent1"/>
                </a:solidFill>
                <a:latin typeface="Barlow SemiBold" pitchFamily="2" charset="77"/>
                <a:cs typeface="Barlow"/>
              </a:rPr>
              <a:t>Citation Style Quick Reference Guide</a:t>
            </a:r>
            <a:endParaRPr sz="4800" b="1" dirty="0">
              <a:solidFill>
                <a:schemeClr val="accent1"/>
              </a:solidFill>
              <a:latin typeface="Barlow SemiBold" pitchFamily="2" charset="77"/>
              <a:cs typeface="Barlow"/>
            </a:endParaRPr>
          </a:p>
        </p:txBody>
      </p:sp>
    </p:spTree>
    <p:extLst>
      <p:ext uri="{BB962C8B-B14F-4D97-AF65-F5344CB8AC3E}">
        <p14:creationId xmlns:p14="http://schemas.microsoft.com/office/powerpoint/2010/main" val="373094844"/>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997</TotalTime>
  <Words>1664</Words>
  <Application>Microsoft Office PowerPoint</Application>
  <PresentationFormat>Custom</PresentationFormat>
  <Paragraphs>211</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Apple Color Emoji</vt:lpstr>
      <vt:lpstr>Aptos</vt:lpstr>
      <vt:lpstr>Arial</vt:lpstr>
      <vt:lpstr>Barlow</vt:lpstr>
      <vt:lpstr>Barlow SemiBold</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Kristie Bangali</cp:lastModifiedBy>
  <cp:revision>229</cp:revision>
  <dcterms:created xsi:type="dcterms:W3CDTF">2026-02-21T00:16:22Z</dcterms:created>
  <dcterms:modified xsi:type="dcterms:W3CDTF">2026-03-30T12:30:47Z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